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en-GB"/>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GB"/>
          </a:p>
        </p:txBody>
      </p:sp>
      <p:sp>
        <p:nvSpPr>
          <p:cNvPr id="4" name="Espaço Reservado para Data 3"/>
          <p:cNvSpPr>
            <a:spLocks noGrp="1"/>
          </p:cNvSpPr>
          <p:nvPr>
            <p:ph type="dt" sz="half" idx="10"/>
          </p:nvPr>
        </p:nvSpPr>
        <p:spPr/>
        <p:txBody>
          <a:bodyPr/>
          <a:lstStyle/>
          <a:p>
            <a:fld id="{D1088E2A-1F08-45AC-8050-90DA40C0CEFA}" type="datetimeFigureOut">
              <a:rPr lang="en-GB" smtClean="0"/>
              <a:t>18/11/2018</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542388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10"/>
          </p:nvPr>
        </p:nvSpPr>
        <p:spPr/>
        <p:txBody>
          <a:bodyPr/>
          <a:lstStyle/>
          <a:p>
            <a:fld id="{D1088E2A-1F08-45AC-8050-90DA40C0CEFA}" type="datetimeFigureOut">
              <a:rPr lang="en-GB" smtClean="0"/>
              <a:t>18/11/2018</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1853345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en-GB"/>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10"/>
          </p:nvPr>
        </p:nvSpPr>
        <p:spPr/>
        <p:txBody>
          <a:bodyPr/>
          <a:lstStyle/>
          <a:p>
            <a:fld id="{D1088E2A-1F08-45AC-8050-90DA40C0CEFA}" type="datetimeFigureOut">
              <a:rPr lang="en-GB" smtClean="0"/>
              <a:t>18/11/2018</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3288095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10"/>
          </p:nvPr>
        </p:nvSpPr>
        <p:spPr/>
        <p:txBody>
          <a:bodyPr/>
          <a:lstStyle/>
          <a:p>
            <a:fld id="{D1088E2A-1F08-45AC-8050-90DA40C0CEFA}" type="datetimeFigureOut">
              <a:rPr lang="en-GB" smtClean="0"/>
              <a:t>18/11/2018</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1242676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en-GB"/>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D1088E2A-1F08-45AC-8050-90DA40C0CEFA}" type="datetimeFigureOut">
              <a:rPr lang="en-GB" smtClean="0"/>
              <a:t>18/11/2018</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3873481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5" name="Espaço Reservado para Data 4"/>
          <p:cNvSpPr>
            <a:spLocks noGrp="1"/>
          </p:cNvSpPr>
          <p:nvPr>
            <p:ph type="dt" sz="half" idx="10"/>
          </p:nvPr>
        </p:nvSpPr>
        <p:spPr/>
        <p:txBody>
          <a:bodyPr/>
          <a:lstStyle/>
          <a:p>
            <a:fld id="{D1088E2A-1F08-45AC-8050-90DA40C0CEFA}" type="datetimeFigureOut">
              <a:rPr lang="en-GB" smtClean="0"/>
              <a:t>18/11/2018</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2647987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en-GB"/>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7" name="Espaço Reservado para Data 6"/>
          <p:cNvSpPr>
            <a:spLocks noGrp="1"/>
          </p:cNvSpPr>
          <p:nvPr>
            <p:ph type="dt" sz="half" idx="10"/>
          </p:nvPr>
        </p:nvSpPr>
        <p:spPr/>
        <p:txBody>
          <a:bodyPr/>
          <a:lstStyle/>
          <a:p>
            <a:fld id="{D1088E2A-1F08-45AC-8050-90DA40C0CEFA}" type="datetimeFigureOut">
              <a:rPr lang="en-GB" smtClean="0"/>
              <a:t>18/11/2018</a:t>
            </a:fld>
            <a:endParaRPr lang="en-GB"/>
          </a:p>
        </p:txBody>
      </p:sp>
      <p:sp>
        <p:nvSpPr>
          <p:cNvPr id="8" name="Espaço Reservado para Rodapé 7"/>
          <p:cNvSpPr>
            <a:spLocks noGrp="1"/>
          </p:cNvSpPr>
          <p:nvPr>
            <p:ph type="ftr" sz="quarter" idx="11"/>
          </p:nvPr>
        </p:nvSpPr>
        <p:spPr/>
        <p:txBody>
          <a:bodyPr/>
          <a:lstStyle/>
          <a:p>
            <a:endParaRPr lang="en-GB"/>
          </a:p>
        </p:txBody>
      </p:sp>
      <p:sp>
        <p:nvSpPr>
          <p:cNvPr id="9" name="Espaço Reservado para Número de Slide 8"/>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785164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Data 2"/>
          <p:cNvSpPr>
            <a:spLocks noGrp="1"/>
          </p:cNvSpPr>
          <p:nvPr>
            <p:ph type="dt" sz="half" idx="10"/>
          </p:nvPr>
        </p:nvSpPr>
        <p:spPr/>
        <p:txBody>
          <a:bodyPr/>
          <a:lstStyle/>
          <a:p>
            <a:fld id="{D1088E2A-1F08-45AC-8050-90DA40C0CEFA}" type="datetimeFigureOut">
              <a:rPr lang="en-GB" smtClean="0"/>
              <a:t>18/11/2018</a:t>
            </a:fld>
            <a:endParaRPr lang="en-GB"/>
          </a:p>
        </p:txBody>
      </p:sp>
      <p:sp>
        <p:nvSpPr>
          <p:cNvPr id="4" name="Espaço Reservado para Rodapé 3"/>
          <p:cNvSpPr>
            <a:spLocks noGrp="1"/>
          </p:cNvSpPr>
          <p:nvPr>
            <p:ph type="ftr" sz="quarter" idx="11"/>
          </p:nvPr>
        </p:nvSpPr>
        <p:spPr/>
        <p:txBody>
          <a:bodyPr/>
          <a:lstStyle/>
          <a:p>
            <a:endParaRPr lang="en-GB"/>
          </a:p>
        </p:txBody>
      </p:sp>
      <p:sp>
        <p:nvSpPr>
          <p:cNvPr id="5" name="Espaço Reservado para Número de Slide 4"/>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429371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1088E2A-1F08-45AC-8050-90DA40C0CEFA}" type="datetimeFigureOut">
              <a:rPr lang="en-GB" smtClean="0"/>
              <a:t>18/11/2018</a:t>
            </a:fld>
            <a:endParaRPr lang="en-GB"/>
          </a:p>
        </p:txBody>
      </p:sp>
      <p:sp>
        <p:nvSpPr>
          <p:cNvPr id="3" name="Espaço Reservado para Rodapé 2"/>
          <p:cNvSpPr>
            <a:spLocks noGrp="1"/>
          </p:cNvSpPr>
          <p:nvPr>
            <p:ph type="ftr" sz="quarter" idx="11"/>
          </p:nvPr>
        </p:nvSpPr>
        <p:spPr/>
        <p:txBody>
          <a:bodyPr/>
          <a:lstStyle/>
          <a:p>
            <a:endParaRPr lang="en-GB"/>
          </a:p>
        </p:txBody>
      </p:sp>
      <p:sp>
        <p:nvSpPr>
          <p:cNvPr id="4" name="Espaço Reservado para Número de Slide 3"/>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1081254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GB"/>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D1088E2A-1F08-45AC-8050-90DA40C0CEFA}" type="datetimeFigureOut">
              <a:rPr lang="en-GB" smtClean="0"/>
              <a:t>18/11/2018</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564576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GB"/>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D1088E2A-1F08-45AC-8050-90DA40C0CEFA}" type="datetimeFigureOut">
              <a:rPr lang="en-GB" smtClean="0"/>
              <a:t>18/11/2018</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727239BA-196E-4E73-94A4-FF0543574CB5}" type="slidenum">
              <a:rPr lang="en-GB" smtClean="0"/>
              <a:t>‹nº›</a:t>
            </a:fld>
            <a:endParaRPr lang="en-GB"/>
          </a:p>
        </p:txBody>
      </p:sp>
    </p:spTree>
    <p:extLst>
      <p:ext uri="{BB962C8B-B14F-4D97-AF65-F5344CB8AC3E}">
        <p14:creationId xmlns:p14="http://schemas.microsoft.com/office/powerpoint/2010/main" val="3997546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en-GB"/>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088E2A-1F08-45AC-8050-90DA40C0CEFA}" type="datetimeFigureOut">
              <a:rPr lang="en-GB" smtClean="0"/>
              <a:t>18/11/2018</a:t>
            </a:fld>
            <a:endParaRPr lang="en-GB"/>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239BA-196E-4E73-94A4-FF0543574CB5}" type="slidenum">
              <a:rPr lang="en-GB" smtClean="0"/>
              <a:t>‹nº›</a:t>
            </a:fld>
            <a:endParaRPr lang="en-GB"/>
          </a:p>
        </p:txBody>
      </p:sp>
    </p:spTree>
    <p:extLst>
      <p:ext uri="{BB962C8B-B14F-4D97-AF65-F5344CB8AC3E}">
        <p14:creationId xmlns:p14="http://schemas.microsoft.com/office/powerpoint/2010/main" val="682308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08359" y="3576118"/>
            <a:ext cx="8249217" cy="1783533"/>
          </a:xfrm>
        </p:spPr>
        <p:txBody>
          <a:bodyPr>
            <a:normAutofit fontScale="90000"/>
          </a:bodyPr>
          <a:lstStyle/>
          <a:p>
            <a:r>
              <a:rPr lang="pt-PT" b="1" dirty="0"/>
              <a:t>ISP 419 PORTEKIZ </a:t>
            </a:r>
            <a:r>
              <a:rPr lang="pt-PT" b="1" dirty="0" smtClean="0"/>
              <a:t>TARIHI</a:t>
            </a:r>
            <a:br>
              <a:rPr lang="pt-PT" b="1" dirty="0" smtClean="0"/>
            </a:br>
            <a:r>
              <a:rPr lang="pt-PT" b="1" dirty="0" smtClean="0"/>
              <a:t/>
            </a:r>
            <a:br>
              <a:rPr lang="pt-PT" b="1" dirty="0" smtClean="0"/>
            </a:br>
            <a:r>
              <a:rPr lang="pt-PT" b="1" dirty="0" smtClean="0"/>
              <a:t>HISTÓRIA DE PORTUGAL</a:t>
            </a:r>
            <a:r>
              <a:rPr lang="en-GB" dirty="0"/>
              <a:t/>
            </a:r>
            <a:br>
              <a:rPr lang="en-GB" dirty="0"/>
            </a:br>
            <a:endParaRPr lang="en-GB" dirty="0"/>
          </a:p>
        </p:txBody>
      </p:sp>
      <p:sp>
        <p:nvSpPr>
          <p:cNvPr id="3" name="Subtítulo 2"/>
          <p:cNvSpPr>
            <a:spLocks noGrp="1"/>
          </p:cNvSpPr>
          <p:nvPr>
            <p:ph type="subTitle" idx="1"/>
          </p:nvPr>
        </p:nvSpPr>
        <p:spPr>
          <a:xfrm>
            <a:off x="2592309" y="4952246"/>
            <a:ext cx="9144000" cy="1655762"/>
          </a:xfrm>
        </p:spPr>
        <p:txBody>
          <a:bodyPr>
            <a:normAutofit lnSpcReduction="10000"/>
          </a:bodyPr>
          <a:lstStyle/>
          <a:p>
            <a:endParaRPr lang="pt-PT" dirty="0" smtClean="0"/>
          </a:p>
          <a:p>
            <a:endParaRPr lang="pt-PT" dirty="0"/>
          </a:p>
          <a:p>
            <a:pPr algn="r"/>
            <a:r>
              <a:rPr lang="pt-PT" dirty="0" smtClean="0"/>
              <a:t>José Ribeiro</a:t>
            </a:r>
          </a:p>
          <a:p>
            <a:pPr algn="r"/>
            <a:r>
              <a:rPr lang="pt-PT" dirty="0" smtClean="0"/>
              <a:t>jribeiro@ankara.edu.tr</a:t>
            </a:r>
            <a:endParaRPr lang="en-GB"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914" y="113592"/>
            <a:ext cx="2190750" cy="2085975"/>
          </a:xfrm>
          <a:prstGeom prst="rect">
            <a:avLst/>
          </a:prstGeom>
        </p:spPr>
      </p:pic>
      <p:sp>
        <p:nvSpPr>
          <p:cNvPr id="5" name="Título 1"/>
          <p:cNvSpPr txBox="1">
            <a:spLocks/>
          </p:cNvSpPr>
          <p:nvPr/>
        </p:nvSpPr>
        <p:spPr>
          <a:xfrm>
            <a:off x="2329664" y="212543"/>
            <a:ext cx="8249217" cy="178353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PT" sz="2100" b="1" dirty="0" smtClean="0"/>
              <a:t>Sub-departamento de Língua Portuguesa | Faculdade de Línguas, História e Geografia | Universidade de Ankara</a:t>
            </a:r>
            <a:r>
              <a:rPr lang="en-GB" dirty="0" smtClean="0"/>
              <a:t/>
            </a:r>
            <a:br>
              <a:rPr lang="en-GB" dirty="0" smtClean="0"/>
            </a:br>
            <a:endParaRPr lang="en-GB" dirty="0"/>
          </a:p>
        </p:txBody>
      </p:sp>
    </p:spTree>
    <p:extLst>
      <p:ext uri="{BB962C8B-B14F-4D97-AF65-F5344CB8AC3E}">
        <p14:creationId xmlns:p14="http://schemas.microsoft.com/office/powerpoint/2010/main" val="2981610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0225" y="199175"/>
            <a:ext cx="8883482" cy="6183518"/>
          </a:xfrm>
        </p:spPr>
      </p:pic>
    </p:spTree>
    <p:extLst>
      <p:ext uri="{BB962C8B-B14F-4D97-AF65-F5344CB8AC3E}">
        <p14:creationId xmlns:p14="http://schemas.microsoft.com/office/powerpoint/2010/main" val="675520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84758" y="-73862"/>
            <a:ext cx="4429771" cy="6931862"/>
          </a:xfrm>
        </p:spPr>
      </p:pic>
    </p:spTree>
    <p:extLst>
      <p:ext uri="{BB962C8B-B14F-4D97-AF65-F5344CB8AC3E}">
        <p14:creationId xmlns:p14="http://schemas.microsoft.com/office/powerpoint/2010/main" val="1661936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3692" y="-120673"/>
            <a:ext cx="4327556" cy="6978673"/>
          </a:xfrm>
        </p:spPr>
      </p:pic>
    </p:spTree>
    <p:extLst>
      <p:ext uri="{BB962C8B-B14F-4D97-AF65-F5344CB8AC3E}">
        <p14:creationId xmlns:p14="http://schemas.microsoft.com/office/powerpoint/2010/main" val="1574921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57542" y="93521"/>
            <a:ext cx="10515600" cy="1325563"/>
          </a:xfrm>
        </p:spPr>
        <p:txBody>
          <a:bodyPr/>
          <a:lstStyle/>
          <a:p>
            <a:r>
              <a:rPr lang="pt-PT" dirty="0" smtClean="0"/>
              <a:t>SUMÁRIO: </a:t>
            </a:r>
            <a:endParaRPr lang="en-GB" dirty="0"/>
          </a:p>
        </p:txBody>
      </p:sp>
      <p:sp>
        <p:nvSpPr>
          <p:cNvPr id="3" name="Espaço Reservado para Conteúdo 2"/>
          <p:cNvSpPr>
            <a:spLocks noGrp="1"/>
          </p:cNvSpPr>
          <p:nvPr>
            <p:ph idx="1"/>
          </p:nvPr>
        </p:nvSpPr>
        <p:spPr>
          <a:xfrm>
            <a:off x="353085" y="1140737"/>
            <a:ext cx="11072387" cy="5377757"/>
          </a:xfrm>
        </p:spPr>
        <p:txBody>
          <a:bodyPr>
            <a:normAutofit/>
          </a:bodyPr>
          <a:lstStyle/>
          <a:p>
            <a:pPr lvl="0"/>
            <a:r>
              <a:rPr lang="en-GB" b="1" dirty="0"/>
              <a:t>Presentation of the course / Introductory comments and course organization</a:t>
            </a:r>
            <a:endParaRPr lang="en-GB" dirty="0"/>
          </a:p>
          <a:p>
            <a:pPr marL="0" indent="0">
              <a:buNone/>
            </a:pPr>
            <a:endParaRPr lang="en-GB" dirty="0"/>
          </a:p>
          <a:p>
            <a:pPr lvl="0"/>
            <a:r>
              <a:rPr lang="en-GB" b="1" dirty="0"/>
              <a:t>Introduction: Towards an approach of the Portuguese Middle Ages; "Definition of frontiers" (1096-1279</a:t>
            </a:r>
            <a:r>
              <a:rPr lang="en-GB" b="1" dirty="0" smtClean="0"/>
              <a:t>);</a:t>
            </a:r>
          </a:p>
          <a:p>
            <a:pPr lvl="0"/>
            <a:r>
              <a:rPr lang="en-GB" b="1" dirty="0" smtClean="0"/>
              <a:t> </a:t>
            </a:r>
            <a:r>
              <a:rPr lang="en-GB" b="1" dirty="0"/>
              <a:t>D. </a:t>
            </a:r>
            <a:r>
              <a:rPr lang="en-GB" b="1" dirty="0" err="1"/>
              <a:t>Afonso</a:t>
            </a:r>
            <a:r>
              <a:rPr lang="en-GB" b="1" dirty="0"/>
              <a:t> </a:t>
            </a:r>
            <a:r>
              <a:rPr lang="en-GB" b="1" dirty="0" err="1"/>
              <a:t>Henriques</a:t>
            </a:r>
            <a:r>
              <a:rPr lang="en-GB" b="1" dirty="0"/>
              <a:t> and the formation and consolidation of a Kingdom</a:t>
            </a:r>
            <a:r>
              <a:rPr lang="en-GB" b="1" dirty="0" smtClean="0"/>
              <a:t>.</a:t>
            </a:r>
          </a:p>
          <a:p>
            <a:pPr lvl="0"/>
            <a:endParaRPr lang="pt-PT" b="1" dirty="0"/>
          </a:p>
          <a:p>
            <a:pPr marL="0" lvl="0" indent="0">
              <a:buNone/>
            </a:pPr>
            <a:r>
              <a:rPr lang="pt-PT" b="1" dirty="0" smtClean="0"/>
              <a:t>Bibliografia:</a:t>
            </a:r>
          </a:p>
          <a:p>
            <a:pPr marL="457200" indent="-457200">
              <a:buAutoNum type="arabicPeriod"/>
            </a:pPr>
            <a:r>
              <a:rPr lang="en-GB" sz="2200" dirty="0" smtClean="0"/>
              <a:t>Disney</a:t>
            </a:r>
            <a:r>
              <a:rPr lang="en-GB" sz="2200" dirty="0"/>
              <a:t>, A.R.; History of Portugal and the Portuguese Empire, Vol. 1: From Beginnings to 1807: Portugal (Volume 1,),Cambridge, 2009; </a:t>
            </a:r>
            <a:endParaRPr lang="en-GB" sz="2200" dirty="0" smtClean="0"/>
          </a:p>
          <a:p>
            <a:pPr marL="0" indent="0">
              <a:buNone/>
            </a:pPr>
            <a:r>
              <a:rPr lang="en-GB" sz="2200" dirty="0" smtClean="0"/>
              <a:t>2. </a:t>
            </a:r>
            <a:r>
              <a:rPr lang="pt-PT" sz="2200" dirty="0" smtClean="0"/>
              <a:t>  Oliveira </a:t>
            </a:r>
            <a:r>
              <a:rPr lang="pt-PT" sz="2200" dirty="0"/>
              <a:t>Marques, A Very Short History of Portugal, Tinta da China, 2018</a:t>
            </a:r>
            <a:endParaRPr lang="en-GB" sz="2200" dirty="0"/>
          </a:p>
          <a:p>
            <a:pPr marL="0" indent="0">
              <a:buNone/>
            </a:pPr>
            <a:endParaRPr lang="en-GB" dirty="0"/>
          </a:p>
          <a:p>
            <a:pPr marL="0" lvl="0" indent="0">
              <a:buNone/>
            </a:pPr>
            <a:endParaRPr lang="en-GB" dirty="0"/>
          </a:p>
          <a:p>
            <a:endParaRPr lang="en-GB" dirty="0"/>
          </a:p>
        </p:txBody>
      </p:sp>
    </p:spTree>
    <p:extLst>
      <p:ext uri="{BB962C8B-B14F-4D97-AF65-F5344CB8AC3E}">
        <p14:creationId xmlns:p14="http://schemas.microsoft.com/office/powerpoint/2010/main" val="1744424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59017" y="398353"/>
            <a:ext cx="9958812" cy="1457606"/>
          </a:xfrm>
        </p:spPr>
        <p:txBody>
          <a:bodyPr>
            <a:normAutofit fontScale="90000"/>
          </a:bodyPr>
          <a:lstStyle/>
          <a:p>
            <a:pPr lvl="0"/>
            <a:r>
              <a:rPr lang="en-GB" sz="4000" b="1" dirty="0" smtClean="0"/>
              <a:t>Introduction: Towards an approach of the Portuguese Middle Ages; "Definition of frontiers" (1096-1279);</a:t>
            </a:r>
            <a:r>
              <a:rPr lang="en-GB" b="1" dirty="0" smtClean="0"/>
              <a:t/>
            </a:r>
            <a:br>
              <a:rPr lang="en-GB" b="1" dirty="0" smtClean="0"/>
            </a:br>
            <a:endParaRPr lang="en-GB" dirty="0"/>
          </a:p>
        </p:txBody>
      </p:sp>
      <p:sp>
        <p:nvSpPr>
          <p:cNvPr id="3" name="Espaço Reservado para Conteúdo 2"/>
          <p:cNvSpPr>
            <a:spLocks noGrp="1"/>
          </p:cNvSpPr>
          <p:nvPr>
            <p:ph idx="1"/>
          </p:nvPr>
        </p:nvSpPr>
        <p:spPr>
          <a:xfrm>
            <a:off x="838200" y="1855959"/>
            <a:ext cx="11121428" cy="4888873"/>
          </a:xfrm>
        </p:spPr>
        <p:txBody>
          <a:bodyPr>
            <a:normAutofit/>
          </a:bodyPr>
          <a:lstStyle/>
          <a:p>
            <a:pPr marL="0" indent="0" algn="just">
              <a:buNone/>
            </a:pPr>
            <a:r>
              <a:rPr lang="pt-PT" dirty="0" smtClean="0"/>
              <a:t>“</a:t>
            </a:r>
            <a:r>
              <a:rPr lang="en-GB" dirty="0" smtClean="0"/>
              <a:t>There are no obvious geographical reasons why Portugal should be distinct from the rest of the Iberian peninsula. The border with Spain is marked neither by any formidable natural barriers nor by significant discontinuities of terrain or climate. The principal natural regions of Portugal are all western extensions of their counterparts in Spain – of the mountains of Galicia in the north, of the Spanish </a:t>
            </a:r>
            <a:r>
              <a:rPr lang="en-GB" dirty="0" err="1" smtClean="0"/>
              <a:t>meseta</a:t>
            </a:r>
            <a:r>
              <a:rPr lang="en-GB" dirty="0" smtClean="0"/>
              <a:t> in </a:t>
            </a:r>
            <a:r>
              <a:rPr lang="en-GB" dirty="0" err="1" smtClean="0"/>
              <a:t>Trás</a:t>
            </a:r>
            <a:r>
              <a:rPr lang="en-GB" dirty="0" smtClean="0"/>
              <a:t>-</a:t>
            </a:r>
            <a:r>
              <a:rPr lang="en-GB" dirty="0" err="1" smtClean="0"/>
              <a:t>os</a:t>
            </a:r>
            <a:r>
              <a:rPr lang="en-GB" dirty="0" smtClean="0"/>
              <a:t>-Montes and most of Beira Alta, of Extremadura in the Alentejo and of Andalusia in the Algarve. Therefore, as the Portuguese geographer </a:t>
            </a:r>
            <a:r>
              <a:rPr lang="en-GB" dirty="0" err="1" smtClean="0"/>
              <a:t>Orlando</a:t>
            </a:r>
            <a:r>
              <a:rPr lang="en-GB" dirty="0" smtClean="0"/>
              <a:t> Ribeiro has expressed it, ‘the idea of Portugal’s geographical individuality as a basis for its political separateness . . lacks foundation’. </a:t>
            </a:r>
          </a:p>
          <a:p>
            <a:pPr marL="0" indent="0" algn="r">
              <a:buNone/>
            </a:pPr>
            <a:r>
              <a:rPr lang="pt-PT" dirty="0" smtClean="0"/>
              <a:t>	(Disney, 2009, pp.1-2)</a:t>
            </a:r>
            <a:endParaRPr lang="pt-PT" dirty="0"/>
          </a:p>
        </p:txBody>
      </p:sp>
    </p:spTree>
    <p:extLst>
      <p:ext uri="{BB962C8B-B14F-4D97-AF65-F5344CB8AC3E}">
        <p14:creationId xmlns:p14="http://schemas.microsoft.com/office/powerpoint/2010/main" val="2498209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59017" y="398353"/>
            <a:ext cx="9958812" cy="1457606"/>
          </a:xfrm>
        </p:spPr>
        <p:txBody>
          <a:bodyPr>
            <a:normAutofit fontScale="90000"/>
          </a:bodyPr>
          <a:lstStyle/>
          <a:p>
            <a:pPr lvl="0"/>
            <a:r>
              <a:rPr lang="en-GB" sz="4000" b="1" dirty="0" smtClean="0"/>
              <a:t>Introduction: Towards an approach of the Portuguese Middle Ages; "Definition of frontiers" (1096-1279);</a:t>
            </a:r>
            <a:r>
              <a:rPr lang="en-GB" b="1" dirty="0" smtClean="0"/>
              <a:t/>
            </a:r>
            <a:br>
              <a:rPr lang="en-GB" b="1" dirty="0" smtClean="0"/>
            </a:br>
            <a:endParaRPr lang="en-GB" dirty="0"/>
          </a:p>
        </p:txBody>
      </p:sp>
      <p:sp>
        <p:nvSpPr>
          <p:cNvPr id="3" name="Espaço Reservado para Conteúdo 2"/>
          <p:cNvSpPr>
            <a:spLocks noGrp="1"/>
          </p:cNvSpPr>
          <p:nvPr>
            <p:ph idx="1"/>
          </p:nvPr>
        </p:nvSpPr>
        <p:spPr>
          <a:xfrm>
            <a:off x="838200" y="1855959"/>
            <a:ext cx="11121428" cy="4888873"/>
          </a:xfrm>
        </p:spPr>
        <p:txBody>
          <a:bodyPr>
            <a:normAutofit/>
          </a:bodyPr>
          <a:lstStyle/>
          <a:p>
            <a:pPr marL="0" indent="0" algn="just">
              <a:buNone/>
            </a:pPr>
            <a:r>
              <a:rPr lang="en-GB" dirty="0" smtClean="0"/>
              <a:t>“</a:t>
            </a:r>
            <a:r>
              <a:rPr lang="en-GB" dirty="0" smtClean="0"/>
              <a:t>Yet, if the regions of Portugal are natural extensions of Spain, with many similar characteristics, their climate and landscape are also strongly influenced by the presence of the Atlantic. This duality has ensured that Portugal, despite its compact size, does not possess a uniform or even particularly coherent internal geography.”</a:t>
            </a:r>
          </a:p>
          <a:p>
            <a:pPr marL="0" indent="0" algn="just">
              <a:buNone/>
            </a:pPr>
            <a:endParaRPr lang="pt-PT" dirty="0"/>
          </a:p>
          <a:p>
            <a:pPr marL="0" indent="0" algn="just">
              <a:buNone/>
            </a:pPr>
            <a:r>
              <a:rPr lang="en-GB" dirty="0" smtClean="0"/>
              <a:t>“Such</a:t>
            </a:r>
            <a:r>
              <a:rPr lang="en-GB" dirty="0"/>
              <a:t>, briefly, is the physical setting of what was destined to become Portugal</a:t>
            </a:r>
            <a:r>
              <a:rPr lang="en-GB" dirty="0" smtClean="0"/>
              <a:t>.”</a:t>
            </a:r>
            <a:endParaRPr lang="pt-PT" dirty="0" smtClean="0"/>
          </a:p>
          <a:p>
            <a:pPr marL="0" indent="0" algn="just">
              <a:buNone/>
            </a:pPr>
            <a:endParaRPr lang="en-GB" dirty="0" smtClean="0"/>
          </a:p>
          <a:p>
            <a:pPr marL="0" indent="0" algn="r">
              <a:buNone/>
            </a:pPr>
            <a:r>
              <a:rPr lang="pt-PT" dirty="0" smtClean="0"/>
              <a:t>(Disney, 2009, pp.2-4)</a:t>
            </a:r>
          </a:p>
          <a:p>
            <a:pPr marL="0" indent="0" algn="r">
              <a:buNone/>
            </a:pPr>
            <a:endParaRPr lang="en-GB" dirty="0"/>
          </a:p>
        </p:txBody>
      </p:sp>
    </p:spTree>
    <p:extLst>
      <p:ext uri="{BB962C8B-B14F-4D97-AF65-F5344CB8AC3E}">
        <p14:creationId xmlns:p14="http://schemas.microsoft.com/office/powerpoint/2010/main" val="1900027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31263" y="-54213"/>
            <a:ext cx="4417504" cy="6912213"/>
          </a:xfrm>
        </p:spPr>
      </p:pic>
    </p:spTree>
    <p:extLst>
      <p:ext uri="{BB962C8B-B14F-4D97-AF65-F5344CB8AC3E}">
        <p14:creationId xmlns:p14="http://schemas.microsoft.com/office/powerpoint/2010/main" val="2397845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02816" y="235390"/>
            <a:ext cx="8643600" cy="5966233"/>
          </a:xfrm>
        </p:spPr>
      </p:pic>
    </p:spTree>
    <p:extLst>
      <p:ext uri="{BB962C8B-B14F-4D97-AF65-F5344CB8AC3E}">
        <p14:creationId xmlns:p14="http://schemas.microsoft.com/office/powerpoint/2010/main" val="2695473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8246" y="289711"/>
            <a:ext cx="8883481" cy="6183517"/>
          </a:xfrm>
        </p:spPr>
      </p:pic>
    </p:spTree>
    <p:extLst>
      <p:ext uri="{BB962C8B-B14F-4D97-AF65-F5344CB8AC3E}">
        <p14:creationId xmlns:p14="http://schemas.microsoft.com/office/powerpoint/2010/main" val="259086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8836" y="-63334"/>
            <a:ext cx="4445251" cy="6921334"/>
          </a:xfrm>
        </p:spPr>
      </p:pic>
    </p:spTree>
    <p:extLst>
      <p:ext uri="{BB962C8B-B14F-4D97-AF65-F5344CB8AC3E}">
        <p14:creationId xmlns:p14="http://schemas.microsoft.com/office/powerpoint/2010/main" val="3000295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86870" y="271604"/>
            <a:ext cx="8915150" cy="6166172"/>
          </a:xfrm>
        </p:spPr>
      </p:pic>
    </p:spTree>
    <p:extLst>
      <p:ext uri="{BB962C8B-B14F-4D97-AF65-F5344CB8AC3E}">
        <p14:creationId xmlns:p14="http://schemas.microsoft.com/office/powerpoint/2010/main" val="3951667624"/>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358</Words>
  <Application>Microsoft Office PowerPoint</Application>
  <PresentationFormat>Widescreen</PresentationFormat>
  <Paragraphs>25</Paragraphs>
  <Slides>12</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12</vt:i4>
      </vt:variant>
    </vt:vector>
  </HeadingPairs>
  <TitlesOfParts>
    <vt:vector size="16" baseType="lpstr">
      <vt:lpstr>Arial</vt:lpstr>
      <vt:lpstr>Calibri</vt:lpstr>
      <vt:lpstr>Calibri Light</vt:lpstr>
      <vt:lpstr>Tema do Office</vt:lpstr>
      <vt:lpstr>ISP 419 PORTEKIZ TARIHI  HISTÓRIA DE PORTUGAL </vt:lpstr>
      <vt:lpstr>SUMÁRIO: </vt:lpstr>
      <vt:lpstr>Introduction: Towards an approach of the Portuguese Middle Ages; "Definition of frontiers" (1096-1279); </vt:lpstr>
      <vt:lpstr>Introduction: Towards an approach of the Portuguese Middle Ages; "Definition of frontiers" (1096-1279);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ISP 419 PORTEKIZ TARIHI  HISTÓRIA DE PORTUGAL </dc:title>
  <dc:creator>jdmr33@gmail.com</dc:creator>
  <cp:lastModifiedBy>jdmr33@gmail.com</cp:lastModifiedBy>
  <cp:revision>4</cp:revision>
  <dcterms:created xsi:type="dcterms:W3CDTF">2018-11-18T11:57:52Z</dcterms:created>
  <dcterms:modified xsi:type="dcterms:W3CDTF">2018-11-18T12:21:57Z</dcterms:modified>
</cp:coreProperties>
</file>