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4" r:id="rId4"/>
    <p:sldId id="675" r:id="rId5"/>
    <p:sldId id="676" r:id="rId6"/>
    <p:sldId id="677" r:id="rId7"/>
    <p:sldId id="678" r:id="rId8"/>
    <p:sldId id="679" r:id="rId9"/>
    <p:sldId id="680" r:id="rId10"/>
    <p:sldId id="681" r:id="rId11"/>
    <p:sldId id="682" r:id="rId12"/>
    <p:sldId id="6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6714"/>
                    </a14:imgEffect>
                  </a14:imgLayer>
                </a14:imgProps>
              </a:ext>
              <a:ext uri="{28A0092B-C50C-407E-A947-70E740481C1C}">
                <a14:useLocalDpi xmlns:a14="http://schemas.microsoft.com/office/drawing/2010/main" val="0"/>
              </a:ext>
            </a:extLst>
          </a:blip>
          <a:srcRect l="794" t="1236" r="4791" b="6036"/>
          <a:stretch/>
        </p:blipFill>
        <p:spPr>
          <a:xfrm>
            <a:off x="8303079" y="0"/>
            <a:ext cx="844493" cy="1044000"/>
          </a:xfrm>
          <a:prstGeom prst="rect">
            <a:avLst/>
          </a:prstGeom>
        </p:spPr>
      </p:pic>
      <p:pic>
        <p:nvPicPr>
          <p:cNvPr id="12" name="Picture 2" descr="Image result for ankara üniversitesi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03" y="0"/>
            <a:ext cx="786560" cy="1044000"/>
          </a:xfrm>
          <a:prstGeom prst="rect">
            <a:avLst/>
          </a:prstGeom>
          <a:extLst>
            <a:ext uri="{909E8E84-426E-40DD-AFC4-6F175D3DCCD1}">
              <a14:hiddenFill xmlns:a14="http://schemas.microsoft.com/office/drawing/2010/main">
                <a:solidFill>
                  <a:srgbClr val="FFFFFF"/>
                </a:solidFill>
              </a14:hiddenFill>
            </a:ext>
          </a:extLst>
        </p:spPr>
      </p:pic>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6"/>
            </p:cNvPr>
            <p:cNvPicPr>
              <a:picLocks noChangeAspect="1" noChangeArrowheads="1"/>
            </p:cNvPicPr>
            <p:nvPr/>
          </p:nvPicPr>
          <p:blipFill>
            <a:blip r:embed="rId7"/>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
        <p:nvSpPr>
          <p:cNvPr id="13" name="Altbilgi Yer Tutucusu 1"/>
          <p:cNvSpPr txBox="1">
            <a:spLocks/>
          </p:cNvSpPr>
          <p:nvPr/>
        </p:nvSpPr>
        <p:spPr>
          <a:xfrm>
            <a:off x="3699513" y="6339193"/>
            <a:ext cx="482766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a:t>
            </a:r>
            <a:r>
              <a:rPr lang="tr-TR" sz="1000" dirty="0" err="1" smtClean="0">
                <a:ln>
                  <a:solidFill>
                    <a:srgbClr val="47176C"/>
                  </a:solidFill>
                </a:ln>
                <a:solidFill>
                  <a:srgbClr val="46166B"/>
                </a:solidFill>
                <a:latin typeface="Century Gothic" panose="020B0502020202020204" pitchFamily="34" charset="0"/>
              </a:rPr>
              <a:t>Tesİs</a:t>
            </a:r>
            <a:r>
              <a:rPr lang="tr-TR" sz="1000" dirty="0" smtClean="0">
                <a:ln>
                  <a:solidFill>
                    <a:srgbClr val="47176C"/>
                  </a:solidFill>
                </a:ln>
                <a:solidFill>
                  <a:srgbClr val="46166B"/>
                </a:solidFill>
                <a:latin typeface="Century Gothic" panose="020B0502020202020204" pitchFamily="34" charset="0"/>
              </a:rPr>
              <a:t> </a:t>
            </a:r>
            <a:r>
              <a:rPr lang="tr-TR" sz="1000" dirty="0" err="1" smtClean="0">
                <a:ln>
                  <a:solidFill>
                    <a:srgbClr val="47176C"/>
                  </a:solidFill>
                </a:ln>
                <a:solidFill>
                  <a:srgbClr val="46166B"/>
                </a:solidFill>
                <a:latin typeface="Century Gothic" panose="020B0502020202020204" pitchFamily="34" charset="0"/>
              </a:rPr>
              <a:t>Yönetİmİ</a:t>
            </a:r>
            <a:r>
              <a:rPr lang="tr-TR" sz="1000" dirty="0" smtClean="0">
                <a:ln>
                  <a:solidFill>
                    <a:srgbClr val="47176C"/>
                  </a:solidFill>
                </a:ln>
                <a:solidFill>
                  <a:srgbClr val="46166B"/>
                </a:solidFill>
                <a:latin typeface="Century Gothic" panose="020B0502020202020204" pitchFamily="34" charset="0"/>
              </a:rPr>
              <a:t> </a:t>
            </a:r>
            <a:r>
              <a:rPr lang="tr-TR" sz="1000" dirty="0" err="1" smtClean="0">
                <a:ln>
                  <a:solidFill>
                    <a:srgbClr val="47176C"/>
                  </a:solidFill>
                </a:ln>
                <a:solidFill>
                  <a:srgbClr val="46166B"/>
                </a:solidFill>
                <a:latin typeface="Century Gothic" panose="020B0502020202020204" pitchFamily="34" charset="0"/>
              </a:rPr>
              <a:t>UygulamalarI</a:t>
            </a:r>
            <a:r>
              <a:rPr lang="tr-TR" sz="1000" dirty="0" smtClean="0">
                <a:ln>
                  <a:solidFill>
                    <a:srgbClr val="47176C"/>
                  </a:solidFill>
                </a:ln>
                <a:solidFill>
                  <a:srgbClr val="46166B"/>
                </a:solidFill>
                <a:latin typeface="Century Gothic" panose="020B0502020202020204" pitchFamily="34" charset="0"/>
              </a:rPr>
              <a:t> </a:t>
            </a:r>
            <a:r>
              <a:rPr lang="tr-TR" sz="1000" dirty="0">
                <a:ln>
                  <a:solidFill>
                    <a:srgbClr val="47176C"/>
                  </a:solidFill>
                </a:ln>
                <a:solidFill>
                  <a:srgbClr val="46166B"/>
                </a:solidFill>
                <a:latin typeface="Century Gothic" panose="020B0502020202020204" pitchFamily="34" charset="0"/>
              </a:rPr>
              <a:t>ve </a:t>
            </a:r>
            <a:r>
              <a:rPr lang="tr-TR" sz="1000" dirty="0" err="1" smtClean="0">
                <a:ln>
                  <a:solidFill>
                    <a:srgbClr val="47176C"/>
                  </a:solidFill>
                </a:ln>
                <a:solidFill>
                  <a:srgbClr val="46166B"/>
                </a:solidFill>
                <a:latin typeface="Century Gothic" panose="020B0502020202020204" pitchFamily="34" charset="0"/>
              </a:rPr>
              <a:t>Stratejİlerİ</a:t>
            </a:r>
            <a:endParaRPr lang="en-US" sz="100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12670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9"/>
            <a:ext cx="7219847" cy="467991"/>
          </a:xfrm>
        </p:spPr>
        <p:txBody>
          <a:bodyPr anchor="t">
            <a:normAutofit/>
          </a:bodyPr>
          <a:lstStyle/>
          <a:p>
            <a:pPr marL="0" lvl="1" algn="ctr">
              <a:spcBef>
                <a:spcPct val="20000"/>
              </a:spcBef>
              <a:buClr>
                <a:schemeClr val="accent1"/>
              </a:buClr>
            </a:pPr>
            <a:r>
              <a:rPr lang="tr-TR" sz="2000" b="1" dirty="0" smtClean="0"/>
              <a:t>Kamu ve Özel İşletmelerde Başlıca Uygulama Alanları</a:t>
            </a:r>
            <a:endParaRPr lang="en-US" sz="2000" b="1" dirty="0"/>
          </a:p>
        </p:txBody>
      </p:sp>
      <p:sp>
        <p:nvSpPr>
          <p:cNvPr id="4" name="Dikdörtgen 3"/>
          <p:cNvSpPr/>
          <p:nvPr/>
        </p:nvSpPr>
        <p:spPr>
          <a:xfrm>
            <a:off x="540266" y="1305386"/>
            <a:ext cx="7239109" cy="646331"/>
          </a:xfrm>
          <a:prstGeom prst="rect">
            <a:avLst/>
          </a:prstGeom>
        </p:spPr>
        <p:txBody>
          <a:bodyPr wrap="square">
            <a:spAutoFit/>
          </a:bodyPr>
          <a:lstStyle/>
          <a:p>
            <a:pPr marL="285750" indent="-285750" algn="just">
              <a:buFont typeface="Wingdings" panose="05000000000000000000" pitchFamily="2" charset="2"/>
              <a:buChar char="Ø"/>
            </a:pPr>
            <a:r>
              <a:rPr lang="tr-TR" dirty="0" smtClean="0"/>
              <a:t>Tesis </a:t>
            </a:r>
            <a:r>
              <a:rPr lang="tr-TR" dirty="0"/>
              <a:t>yönetiminin işlevleri ve alt işlevleri </a:t>
            </a:r>
            <a:r>
              <a:rPr lang="tr-TR" dirty="0" err="1"/>
              <a:t>Roper</a:t>
            </a:r>
            <a:r>
              <a:rPr lang="tr-TR" dirty="0"/>
              <a:t> ve </a:t>
            </a:r>
            <a:r>
              <a:rPr lang="tr-TR" dirty="0" err="1"/>
              <a:t>Payant</a:t>
            </a:r>
            <a:r>
              <a:rPr lang="tr-TR" dirty="0"/>
              <a:t> (2014, p. 5) şu şekilde tanımlamaktadır:</a:t>
            </a:r>
          </a:p>
        </p:txBody>
      </p:sp>
      <p:sp>
        <p:nvSpPr>
          <p:cNvPr id="5" name="Dikdörtgen 4"/>
          <p:cNvSpPr/>
          <p:nvPr/>
        </p:nvSpPr>
        <p:spPr>
          <a:xfrm>
            <a:off x="501805" y="2069110"/>
            <a:ext cx="7404416" cy="3970318"/>
          </a:xfrm>
          <a:prstGeom prst="rect">
            <a:avLst/>
          </a:prstGeom>
        </p:spPr>
        <p:txBody>
          <a:bodyPr wrap="square">
            <a:spAutoFit/>
          </a:bodyPr>
          <a:lstStyle/>
          <a:p>
            <a:pPr marL="285750" indent="-285750" algn="just">
              <a:buFont typeface="Wingdings" panose="05000000000000000000" pitchFamily="2" charset="2"/>
              <a:buChar char="Ø"/>
            </a:pPr>
            <a:r>
              <a:rPr lang="tr-TR" dirty="0" smtClean="0"/>
              <a:t>Organizasyon </a:t>
            </a:r>
            <a:r>
              <a:rPr lang="tr-TR" dirty="0"/>
              <a:t>yönetimi (planlama, organizasyon, personel, kontrol, değerlendirme)</a:t>
            </a:r>
          </a:p>
          <a:p>
            <a:pPr marL="285750" indent="-285750" algn="just">
              <a:buFont typeface="Wingdings" panose="05000000000000000000" pitchFamily="2" charset="2"/>
              <a:buChar char="Ø"/>
            </a:pPr>
            <a:r>
              <a:rPr lang="tr-TR" dirty="0" smtClean="0"/>
              <a:t>Tesis </a:t>
            </a:r>
            <a:r>
              <a:rPr lang="tr-TR" dirty="0"/>
              <a:t>planlaması ve öngörü (bilgi toplama, stratejik tesis planlaması (3-10 yıl), tesis eylem planlaması (1-3 yıl), </a:t>
            </a:r>
            <a:r>
              <a:rPr lang="tr-TR" dirty="0" err="1"/>
              <a:t>mekansal</a:t>
            </a:r>
            <a:r>
              <a:rPr lang="tr-TR" dirty="0"/>
              <a:t> öngörüler, makro düzey programlama, finansal öngörüler, sermaye geliştirme</a:t>
            </a:r>
          </a:p>
          <a:p>
            <a:pPr marL="285750" indent="-285750" algn="just">
              <a:buFont typeface="Wingdings" panose="05000000000000000000" pitchFamily="2" charset="2"/>
              <a:buChar char="Ø"/>
            </a:pPr>
            <a:r>
              <a:rPr lang="tr-TR" dirty="0" smtClean="0"/>
              <a:t>Kira </a:t>
            </a:r>
            <a:r>
              <a:rPr lang="tr-TR" dirty="0"/>
              <a:t>yönetimi (kira kontrolleri, malik olarak gayrimenkul yönetimi)</a:t>
            </a:r>
          </a:p>
          <a:p>
            <a:pPr marL="285750" indent="-285750" algn="just">
              <a:buFont typeface="Wingdings" panose="05000000000000000000" pitchFamily="2" charset="2"/>
              <a:buChar char="Ø"/>
            </a:pPr>
            <a:r>
              <a:rPr lang="tr-TR" dirty="0" smtClean="0"/>
              <a:t>Alan </a:t>
            </a:r>
            <a:r>
              <a:rPr lang="tr-TR" dirty="0"/>
              <a:t>planlama, tahsis ve yönetimi (mekan tahsisi, demirbaş envanterleri, mekan öngörüsü, alan yönetimi)</a:t>
            </a:r>
          </a:p>
          <a:p>
            <a:pPr marL="285750" indent="-285750" algn="just">
              <a:buFont typeface="Wingdings" panose="05000000000000000000" pitchFamily="2" charset="2"/>
              <a:buChar char="Ø"/>
            </a:pPr>
            <a:r>
              <a:rPr lang="tr-TR" dirty="0" smtClean="0"/>
              <a:t>Mimari/mühendislik </a:t>
            </a:r>
            <a:r>
              <a:rPr lang="tr-TR" dirty="0"/>
              <a:t>planlama ve tasarım (makro düzey programlama, bina planlaması, mimari tasarım, temel sistemler için mühendislik tasarımı, acil durum kaçış planı, imar mevzuatı)</a:t>
            </a:r>
          </a:p>
          <a:p>
            <a:pPr marL="285750" indent="-285750" algn="just">
              <a:buFont typeface="Wingdings" panose="05000000000000000000" pitchFamily="2" charset="2"/>
              <a:buChar char="Ø"/>
            </a:pPr>
            <a:r>
              <a:rPr lang="tr-TR" dirty="0" smtClean="0"/>
              <a:t>Çalışma </a:t>
            </a:r>
            <a:r>
              <a:rPr lang="tr-TR" dirty="0"/>
              <a:t>alanı planlama, tahsis ve yönetimi (çalışma alanı planlaması, tasarımı, mobilya seçimi)</a:t>
            </a:r>
          </a:p>
          <a:p>
            <a:endParaRPr lang="tr-TR" dirty="0"/>
          </a:p>
        </p:txBody>
      </p:sp>
    </p:spTree>
    <p:extLst>
      <p:ext uri="{BB962C8B-B14F-4D97-AF65-F5344CB8AC3E}">
        <p14:creationId xmlns:p14="http://schemas.microsoft.com/office/powerpoint/2010/main" val="123028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9104" y="1168227"/>
            <a:ext cx="7239109" cy="646331"/>
          </a:xfrm>
          <a:prstGeom prst="rect">
            <a:avLst/>
          </a:prstGeom>
        </p:spPr>
        <p:txBody>
          <a:bodyPr wrap="square">
            <a:spAutoFit/>
          </a:bodyPr>
          <a:lstStyle/>
          <a:p>
            <a:pPr marL="285750" indent="-285750" algn="just">
              <a:buFont typeface="Wingdings" panose="05000000000000000000" pitchFamily="2" charset="2"/>
              <a:buChar char="Ø"/>
            </a:pPr>
            <a:r>
              <a:rPr lang="tr-TR" dirty="0"/>
              <a:t>Tesis yönetiminin işlevleri ve alt işlevleri </a:t>
            </a:r>
            <a:r>
              <a:rPr lang="tr-TR" dirty="0" err="1"/>
              <a:t>Roper</a:t>
            </a:r>
            <a:r>
              <a:rPr lang="tr-TR" dirty="0"/>
              <a:t> ve </a:t>
            </a:r>
            <a:r>
              <a:rPr lang="tr-TR" dirty="0" err="1"/>
              <a:t>Payant</a:t>
            </a:r>
            <a:r>
              <a:rPr lang="tr-TR" dirty="0"/>
              <a:t> (2014, p. 5) şu şekilde tanımlamaktadır:</a:t>
            </a:r>
          </a:p>
        </p:txBody>
      </p:sp>
      <p:sp>
        <p:nvSpPr>
          <p:cNvPr id="5" name="Dikdörtgen 4"/>
          <p:cNvSpPr/>
          <p:nvPr/>
        </p:nvSpPr>
        <p:spPr>
          <a:xfrm>
            <a:off x="501805" y="1743166"/>
            <a:ext cx="7404416" cy="4555093"/>
          </a:xfrm>
          <a:prstGeom prst="rect">
            <a:avLst/>
          </a:prstGeom>
        </p:spPr>
        <p:txBody>
          <a:bodyPr wrap="square">
            <a:spAutoFit/>
          </a:bodyPr>
          <a:lstStyle/>
          <a:p>
            <a:pPr marL="285750" indent="-285750">
              <a:buFont typeface="Wingdings" panose="05000000000000000000" pitchFamily="2" charset="2"/>
              <a:buChar char="Ø"/>
            </a:pPr>
            <a:r>
              <a:rPr lang="tr-TR" sz="1700" dirty="0" smtClean="0"/>
              <a:t>Bütçe, muhasebe ve ekonomik gerekçe (bütçe düzenlemesi, finansal öngörü (1-2 yıl), bütçe hazırlanması (1-2 yıl)</a:t>
            </a:r>
          </a:p>
          <a:p>
            <a:pPr marL="285750" indent="-285750">
              <a:buFont typeface="Wingdings" panose="05000000000000000000" pitchFamily="2" charset="2"/>
              <a:buChar char="Ø"/>
            </a:pPr>
            <a:r>
              <a:rPr lang="tr-TR" sz="1700" dirty="0" smtClean="0"/>
              <a:t>Gayrimenkul edinimi ve devri (yer seçimi ve edinimi, yapı bütçesi, gayrimenkul devri)</a:t>
            </a:r>
          </a:p>
          <a:p>
            <a:pPr marL="285750" indent="-285750">
              <a:buFont typeface="Wingdings" panose="05000000000000000000" pitchFamily="2" charset="2"/>
              <a:buChar char="Ø"/>
            </a:pPr>
            <a:r>
              <a:rPr lang="tr-TR" sz="1700" dirty="0" smtClean="0"/>
              <a:t>Sürdürülebilirlik (çevre etkilerini minimize eden alan seçim kararları, kaynak kullanımını azaltan ve atık üretimini minimize eden çevre politikaları, çevreci proje yönetimi)</a:t>
            </a:r>
          </a:p>
          <a:p>
            <a:pPr marL="285750" indent="-285750">
              <a:buFont typeface="Wingdings" panose="05000000000000000000" pitchFamily="2" charset="2"/>
              <a:buChar char="Ø"/>
            </a:pPr>
            <a:r>
              <a:rPr lang="tr-TR" sz="1700" dirty="0" smtClean="0"/>
              <a:t>İnşaat proje yönetimi (proje yönetimi, inşaat yönetimi, tedarik yönetimi, uygulama hazırlıkları)</a:t>
            </a:r>
          </a:p>
          <a:p>
            <a:pPr marL="285750" indent="-285750">
              <a:buFont typeface="Wingdings" panose="05000000000000000000" pitchFamily="2" charset="2"/>
              <a:buChar char="Ø"/>
            </a:pPr>
            <a:r>
              <a:rPr lang="tr-TR" sz="1700" dirty="0" smtClean="0"/>
              <a:t>Faaliyetler, onarım ve bakım (yol bakımı, çevre bakımı, afet onarımı, enerji yönetimi, tehlikeli atık yönetimi)</a:t>
            </a:r>
          </a:p>
          <a:p>
            <a:pPr marL="285750" indent="-285750">
              <a:buFont typeface="Wingdings" panose="05000000000000000000" pitchFamily="2" charset="2"/>
              <a:buChar char="Ø"/>
            </a:pPr>
            <a:r>
              <a:rPr lang="tr-TR" sz="1700" dirty="0" smtClean="0"/>
              <a:t>Teknoloji yönetimi (ağ yönetimi, sesli çağrı sistemleri)</a:t>
            </a:r>
          </a:p>
          <a:p>
            <a:pPr marL="285750" lvl="0" indent="-285750">
              <a:buFont typeface="Wingdings" panose="05000000000000000000" pitchFamily="2" charset="2"/>
              <a:buChar char="Ø"/>
            </a:pPr>
            <a:r>
              <a:rPr lang="tr-TR" sz="1700" dirty="0" smtClean="0"/>
              <a:t>Güvenlik ve yaşam güvenliği yönetimi (elektronik güvenlik, fiziksel caydırıcılar, erişim kontrol)</a:t>
            </a:r>
          </a:p>
          <a:p>
            <a:pPr marL="285750" lvl="0" indent="-285750">
              <a:buFont typeface="Wingdings" panose="05000000000000000000" pitchFamily="2" charset="2"/>
              <a:buChar char="Ø"/>
            </a:pPr>
            <a:r>
              <a:rPr lang="tr-TR" sz="1700" dirty="0" smtClean="0"/>
              <a:t>Genel idari hizmetler (filo yönetimi, gıda hizmetleri, kayıt yönetimi, gündüz bakım merkezi yönetimi)</a:t>
            </a:r>
          </a:p>
          <a:p>
            <a:endParaRPr lang="tr-TR" dirty="0"/>
          </a:p>
        </p:txBody>
      </p:sp>
      <p:sp>
        <p:nvSpPr>
          <p:cNvPr id="13" name="Başlık 1"/>
          <p:cNvSpPr>
            <a:spLocks noGrp="1"/>
          </p:cNvSpPr>
          <p:nvPr>
            <p:ph type="title"/>
          </p:nvPr>
        </p:nvSpPr>
        <p:spPr>
          <a:xfrm>
            <a:off x="1060393" y="396399"/>
            <a:ext cx="7219847" cy="467991"/>
          </a:xfrm>
        </p:spPr>
        <p:txBody>
          <a:bodyPr anchor="t">
            <a:normAutofit/>
          </a:bodyPr>
          <a:lstStyle/>
          <a:p>
            <a:pPr marL="0" lvl="1" algn="ctr">
              <a:spcBef>
                <a:spcPct val="20000"/>
              </a:spcBef>
              <a:buClr>
                <a:schemeClr val="accent1"/>
              </a:buClr>
            </a:pPr>
            <a:r>
              <a:rPr lang="tr-TR" sz="2000" b="1" dirty="0" smtClean="0"/>
              <a:t>Kamu ve Özel İşletmelerde Başlıca Uygulama Alanları</a:t>
            </a:r>
            <a:endParaRPr lang="en-US" sz="2000" b="1" dirty="0"/>
          </a:p>
        </p:txBody>
      </p:sp>
    </p:spTree>
    <p:extLst>
      <p:ext uri="{BB962C8B-B14F-4D97-AF65-F5344CB8AC3E}">
        <p14:creationId xmlns:p14="http://schemas.microsoft.com/office/powerpoint/2010/main" val="26595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Altbilgi Yer Tutucusu 1"/>
          <p:cNvSpPr txBox="1">
            <a:spLocks/>
          </p:cNvSpPr>
          <p:nvPr/>
        </p:nvSpPr>
        <p:spPr>
          <a:xfrm>
            <a:off x="3239900" y="6335516"/>
            <a:ext cx="6165469"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err="1" smtClean="0">
                <a:ln>
                  <a:solidFill>
                    <a:srgbClr val="47176C"/>
                  </a:solidFill>
                </a:ln>
                <a:solidFill>
                  <a:srgbClr val="46166B"/>
                </a:solidFill>
                <a:latin typeface="Century Gothic" panose="020B0502020202020204" pitchFamily="34" charset="0"/>
              </a:rPr>
              <a:t>prof</a:t>
            </a:r>
            <a:r>
              <a:rPr lang="en-US" sz="1000" dirty="0" smtClean="0">
                <a:ln>
                  <a:solidFill>
                    <a:srgbClr val="47176C"/>
                  </a:solidFill>
                </a:ln>
                <a:solidFill>
                  <a:srgbClr val="46166B"/>
                </a:solidFill>
                <a:latin typeface="Century Gothic" panose="020B0502020202020204" pitchFamily="34" charset="0"/>
              </a:rPr>
              <a:t>. Dr. </a:t>
            </a:r>
            <a:r>
              <a:rPr lang="tr-TR" sz="1000" dirty="0" smtClean="0">
                <a:ln>
                  <a:solidFill>
                    <a:srgbClr val="47176C"/>
                  </a:solidFill>
                </a:ln>
                <a:solidFill>
                  <a:srgbClr val="46166B"/>
                </a:solidFill>
                <a:latin typeface="Century Gothic" panose="020B0502020202020204" pitchFamily="34" charset="0"/>
              </a:rPr>
              <a:t>Harun </a:t>
            </a:r>
            <a:r>
              <a:rPr lang="tr-TR" sz="1000" dirty="0" err="1" smtClean="0">
                <a:ln>
                  <a:solidFill>
                    <a:srgbClr val="47176C"/>
                  </a:solidFill>
                </a:ln>
                <a:solidFill>
                  <a:srgbClr val="46166B"/>
                </a:solidFill>
                <a:latin typeface="Century Gothic" panose="020B0502020202020204" pitchFamily="34" charset="0"/>
              </a:rPr>
              <a:t>tanrıvermiş</a:t>
            </a:r>
            <a:r>
              <a:rPr lang="tr-TR" sz="1000" dirty="0" smtClean="0">
                <a:ln>
                  <a:solidFill>
                    <a:srgbClr val="47176C"/>
                  </a:solidFill>
                </a:ln>
                <a:solidFill>
                  <a:srgbClr val="46166B"/>
                </a:solidFill>
                <a:latin typeface="Century Gothic" panose="020B0502020202020204" pitchFamily="34" charset="0"/>
              </a:rPr>
              <a:t>          TESİS YÖNETİMİ UYGULAMALARI VE STRATEJİLERİ 2019-2020 GÜZ DÖNEMİ</a:t>
            </a:r>
            <a:endParaRPr lang="en-US" sz="1000" dirty="0">
              <a:ln>
                <a:solidFill>
                  <a:srgbClr val="47176C"/>
                </a:solidFill>
              </a:ln>
              <a:solidFill>
                <a:srgbClr val="46166B"/>
              </a:solidFill>
              <a:latin typeface="Century Gothic" panose="020B0502020202020204" pitchFamily="34" charset="0"/>
            </a:endParaRPr>
          </a:p>
        </p:txBody>
      </p:sp>
      <p:sp>
        <p:nvSpPr>
          <p:cNvPr id="5" name="Dikdörtgen 4"/>
          <p:cNvSpPr/>
          <p:nvPr/>
        </p:nvSpPr>
        <p:spPr>
          <a:xfrm>
            <a:off x="473293" y="928331"/>
            <a:ext cx="7404416" cy="4401205"/>
          </a:xfrm>
          <a:prstGeom prst="rect">
            <a:avLst/>
          </a:prstGeom>
        </p:spPr>
        <p:txBody>
          <a:bodyPr wrap="square">
            <a:spAutoFit/>
          </a:bodyPr>
          <a:lstStyle/>
          <a:p>
            <a:pPr marL="285750" indent="-285750" algn="just">
              <a:buFont typeface="Wingdings" panose="020B0604020202020204" pitchFamily="2" charset="2"/>
              <a:buChar char="§"/>
            </a:pPr>
            <a:endParaRPr lang="tr-TR" sz="2000" dirty="0" smtClean="0"/>
          </a:p>
          <a:p>
            <a:pPr marL="285750" indent="-285750" algn="just">
              <a:buFont typeface="Wingdings" panose="020B0604020202020204" pitchFamily="2" charset="2"/>
              <a:buChar char="§"/>
            </a:pPr>
            <a:r>
              <a:rPr lang="en-US" sz="2000" dirty="0" smtClean="0"/>
              <a:t>634 </a:t>
            </a:r>
            <a:r>
              <a:rPr lang="en-US" sz="2000" dirty="0" err="1"/>
              <a:t>sayılı</a:t>
            </a:r>
            <a:r>
              <a:rPr lang="en-US" sz="2000" dirty="0"/>
              <a:t> Kat </a:t>
            </a:r>
            <a:r>
              <a:rPr lang="en-US" sz="2000" dirty="0" err="1"/>
              <a:t>Mülkiyeti</a:t>
            </a:r>
            <a:r>
              <a:rPr lang="en-US" sz="2000" dirty="0"/>
              <a:t> </a:t>
            </a:r>
            <a:r>
              <a:rPr lang="en-US" sz="2000" dirty="0" err="1"/>
              <a:t>Kanununda</a:t>
            </a:r>
            <a:r>
              <a:rPr lang="en-US" sz="2000" dirty="0"/>
              <a:t> </a:t>
            </a:r>
            <a:r>
              <a:rPr lang="en-US" sz="2000" dirty="0" err="1"/>
              <a:t>çok</a:t>
            </a:r>
            <a:r>
              <a:rPr lang="en-US" sz="2000" dirty="0"/>
              <a:t> </a:t>
            </a:r>
            <a:r>
              <a:rPr lang="en-US" sz="2000" dirty="0" err="1"/>
              <a:t>katlı</a:t>
            </a:r>
            <a:r>
              <a:rPr lang="en-US" sz="2000" dirty="0"/>
              <a:t> </a:t>
            </a:r>
            <a:r>
              <a:rPr lang="en-US" sz="2000" dirty="0" err="1"/>
              <a:t>yapıların</a:t>
            </a:r>
            <a:r>
              <a:rPr lang="en-US" sz="2000" dirty="0"/>
              <a:t> </a:t>
            </a:r>
            <a:r>
              <a:rPr lang="en-US" sz="2000" dirty="0" err="1"/>
              <a:t>etkin</a:t>
            </a:r>
            <a:r>
              <a:rPr lang="en-US" sz="2000" dirty="0"/>
              <a:t> </a:t>
            </a:r>
            <a:r>
              <a:rPr lang="en-US" sz="2000" dirty="0" err="1"/>
              <a:t>yönetimi</a:t>
            </a:r>
            <a:r>
              <a:rPr lang="en-US" sz="2000" dirty="0"/>
              <a:t> </a:t>
            </a:r>
            <a:r>
              <a:rPr lang="en-US" sz="2000" dirty="0" err="1"/>
              <a:t>doğrultusunda</a:t>
            </a:r>
            <a:r>
              <a:rPr lang="en-US" sz="2000" dirty="0"/>
              <a:t> “</a:t>
            </a:r>
            <a:r>
              <a:rPr lang="en-US" sz="2000" dirty="0" err="1"/>
              <a:t>bina</a:t>
            </a:r>
            <a:r>
              <a:rPr lang="en-US" sz="2000" dirty="0"/>
              <a:t> </a:t>
            </a:r>
            <a:r>
              <a:rPr lang="en-US" sz="2000" dirty="0" err="1"/>
              <a:t>sahibi</a:t>
            </a:r>
            <a:r>
              <a:rPr lang="en-US" sz="2000" dirty="0"/>
              <a:t> </a:t>
            </a:r>
            <a:r>
              <a:rPr lang="en-US" sz="2000" dirty="0" err="1"/>
              <a:t>bireysel</a:t>
            </a:r>
            <a:r>
              <a:rPr lang="en-US" sz="2000" dirty="0"/>
              <a:t> </a:t>
            </a:r>
            <a:r>
              <a:rPr lang="en-US" sz="2000" dirty="0" err="1"/>
              <a:t>yönetim</a:t>
            </a:r>
            <a:r>
              <a:rPr lang="en-US" sz="2000" dirty="0"/>
              <a:t> </a:t>
            </a:r>
            <a:r>
              <a:rPr lang="en-US" sz="2000" dirty="0" err="1"/>
              <a:t>modeli</a:t>
            </a:r>
            <a:r>
              <a:rPr lang="en-US" sz="2000" dirty="0"/>
              <a:t>”, “</a:t>
            </a:r>
            <a:r>
              <a:rPr lang="en-US" sz="2000" dirty="0" err="1"/>
              <a:t>kat</a:t>
            </a:r>
            <a:r>
              <a:rPr lang="en-US" sz="2000" dirty="0"/>
              <a:t> </a:t>
            </a:r>
            <a:r>
              <a:rPr lang="en-US" sz="2000" dirty="0" err="1"/>
              <a:t>malikleri</a:t>
            </a:r>
            <a:r>
              <a:rPr lang="en-US" sz="2000" dirty="0"/>
              <a:t> </a:t>
            </a:r>
            <a:r>
              <a:rPr lang="en-US" sz="2000" dirty="0" err="1"/>
              <a:t>ortak</a:t>
            </a:r>
            <a:r>
              <a:rPr lang="en-US" sz="2000" dirty="0"/>
              <a:t> </a:t>
            </a:r>
            <a:r>
              <a:rPr lang="en-US" sz="2000" dirty="0" err="1"/>
              <a:t>yönetim</a:t>
            </a:r>
            <a:r>
              <a:rPr lang="en-US" sz="2000" dirty="0"/>
              <a:t> </a:t>
            </a:r>
            <a:r>
              <a:rPr lang="en-US" sz="2000" dirty="0" err="1"/>
              <a:t>modeli</a:t>
            </a:r>
            <a:r>
              <a:rPr lang="en-US" sz="2000" dirty="0"/>
              <a:t>” </a:t>
            </a:r>
            <a:r>
              <a:rPr lang="en-US" sz="2000" dirty="0" err="1"/>
              <a:t>ve</a:t>
            </a:r>
            <a:r>
              <a:rPr lang="en-US" sz="2000" dirty="0"/>
              <a:t> “</a:t>
            </a:r>
            <a:r>
              <a:rPr lang="en-US" sz="2000" dirty="0" err="1"/>
              <a:t>yönetim</a:t>
            </a:r>
            <a:r>
              <a:rPr lang="en-US" sz="2000" dirty="0"/>
              <a:t> </a:t>
            </a:r>
            <a:r>
              <a:rPr lang="en-US" sz="2000" dirty="0" err="1"/>
              <a:t>şirketleri</a:t>
            </a:r>
            <a:r>
              <a:rPr lang="en-US" sz="2000" dirty="0"/>
              <a:t> (</a:t>
            </a:r>
            <a:r>
              <a:rPr lang="en-US" sz="2000" dirty="0" err="1"/>
              <a:t>profesonel</a:t>
            </a:r>
            <a:r>
              <a:rPr lang="en-US" sz="2000" dirty="0"/>
              <a:t>) </a:t>
            </a:r>
            <a:r>
              <a:rPr lang="en-US" sz="2000" dirty="0" err="1"/>
              <a:t>yönetim</a:t>
            </a:r>
            <a:r>
              <a:rPr lang="en-US" sz="2000" dirty="0"/>
              <a:t> </a:t>
            </a:r>
            <a:r>
              <a:rPr lang="en-US" sz="2000" dirty="0" err="1"/>
              <a:t>modeli</a:t>
            </a:r>
            <a:r>
              <a:rPr lang="en-US" sz="2000" dirty="0"/>
              <a:t>” </a:t>
            </a:r>
            <a:r>
              <a:rPr lang="en-US" sz="2000" dirty="0" err="1"/>
              <a:t>olmak</a:t>
            </a:r>
            <a:r>
              <a:rPr lang="en-US" sz="2000" dirty="0"/>
              <a:t> </a:t>
            </a:r>
            <a:r>
              <a:rPr lang="en-US" sz="2000" dirty="0" err="1"/>
              <a:t>üzere</a:t>
            </a:r>
            <a:r>
              <a:rPr lang="en-US" sz="2000" dirty="0"/>
              <a:t> </a:t>
            </a:r>
            <a:r>
              <a:rPr lang="en-US" sz="2000" dirty="0" err="1"/>
              <a:t>üç</a:t>
            </a:r>
            <a:r>
              <a:rPr lang="en-US" sz="2000" dirty="0"/>
              <a:t> </a:t>
            </a:r>
            <a:r>
              <a:rPr lang="en-US" sz="2000" dirty="0" err="1"/>
              <a:t>yaklaşım</a:t>
            </a:r>
            <a:r>
              <a:rPr lang="en-US" sz="2000" dirty="0"/>
              <a:t> </a:t>
            </a:r>
            <a:r>
              <a:rPr lang="en-US" sz="2000" dirty="0" err="1"/>
              <a:t>ele</a:t>
            </a:r>
            <a:r>
              <a:rPr lang="en-US" sz="2000" dirty="0"/>
              <a:t> </a:t>
            </a:r>
            <a:r>
              <a:rPr lang="en-US" sz="2000" dirty="0" err="1"/>
              <a:t>alınmıştır</a:t>
            </a:r>
            <a:r>
              <a:rPr lang="en-US" sz="2000" dirty="0"/>
              <a:t> (</a:t>
            </a:r>
            <a:r>
              <a:rPr lang="en-US" sz="2000" dirty="0" err="1"/>
              <a:t>Üstündağ</a:t>
            </a:r>
            <a:r>
              <a:rPr lang="en-US" sz="2000" dirty="0"/>
              <a:t> 1994, cited in </a:t>
            </a:r>
            <a:r>
              <a:rPr lang="en-US" sz="2000" dirty="0" err="1"/>
              <a:t>Çiftçioğlu</a:t>
            </a:r>
            <a:r>
              <a:rPr lang="en-US" sz="2000" dirty="0"/>
              <a:t> and </a:t>
            </a:r>
            <a:r>
              <a:rPr lang="en-US" sz="2000" dirty="0" err="1"/>
              <a:t>Gündüz</a:t>
            </a:r>
            <a:r>
              <a:rPr lang="en-US" sz="2000" dirty="0"/>
              <a:t>, 2017, p.160). </a:t>
            </a:r>
            <a:endParaRPr lang="tr-TR" sz="2000" dirty="0" smtClean="0"/>
          </a:p>
          <a:p>
            <a:pPr marL="285750" indent="-285750" algn="just">
              <a:buFont typeface="Wingdings" panose="020B0604020202020204" pitchFamily="2" charset="2"/>
              <a:buChar char="§"/>
            </a:pPr>
            <a:r>
              <a:rPr lang="en-US" sz="2000" dirty="0" err="1" smtClean="0"/>
              <a:t>Mülkiyetin</a:t>
            </a:r>
            <a:r>
              <a:rPr lang="en-US" sz="2000" dirty="0" smtClean="0"/>
              <a:t> </a:t>
            </a:r>
            <a:r>
              <a:rPr lang="en-US" sz="2000" dirty="0" err="1"/>
              <a:t>tek</a:t>
            </a:r>
            <a:r>
              <a:rPr lang="en-US" sz="2000" dirty="0"/>
              <a:t> </a:t>
            </a:r>
            <a:r>
              <a:rPr lang="en-US" sz="2000" dirty="0" err="1"/>
              <a:t>bir</a:t>
            </a:r>
            <a:r>
              <a:rPr lang="en-US" sz="2000" dirty="0"/>
              <a:t> </a:t>
            </a:r>
            <a:r>
              <a:rPr lang="en-US" sz="2000" dirty="0" err="1"/>
              <a:t>ailede</a:t>
            </a:r>
            <a:r>
              <a:rPr lang="en-US" sz="2000" dirty="0"/>
              <a:t> </a:t>
            </a:r>
            <a:r>
              <a:rPr lang="en-US" sz="2000" dirty="0" err="1"/>
              <a:t>olması</a:t>
            </a:r>
            <a:r>
              <a:rPr lang="en-US" sz="2000" dirty="0"/>
              <a:t> </a:t>
            </a:r>
            <a:r>
              <a:rPr lang="en-US" sz="2000" dirty="0" err="1"/>
              <a:t>durumunda</a:t>
            </a:r>
            <a:r>
              <a:rPr lang="en-US" sz="2000" dirty="0"/>
              <a:t>, </a:t>
            </a:r>
            <a:r>
              <a:rPr lang="en-US" sz="2000" dirty="0" err="1"/>
              <a:t>yönetim</a:t>
            </a:r>
            <a:r>
              <a:rPr lang="en-US" sz="2000" dirty="0"/>
              <a:t> </a:t>
            </a:r>
            <a:r>
              <a:rPr lang="en-US" sz="2000" dirty="0" err="1"/>
              <a:t>modeli</a:t>
            </a:r>
            <a:r>
              <a:rPr lang="en-US" sz="2000" dirty="0"/>
              <a:t> 634 </a:t>
            </a:r>
            <a:r>
              <a:rPr lang="en-US" sz="2000" dirty="0" err="1"/>
              <a:t>sayılı</a:t>
            </a:r>
            <a:r>
              <a:rPr lang="en-US" sz="2000" dirty="0"/>
              <a:t> Kat </a:t>
            </a:r>
            <a:r>
              <a:rPr lang="en-US" sz="2000" dirty="0" err="1"/>
              <a:t>Mülkiyet</a:t>
            </a:r>
            <a:r>
              <a:rPr lang="en-US" sz="2000" dirty="0"/>
              <a:t> </a:t>
            </a:r>
            <a:r>
              <a:rPr lang="en-US" sz="2000" dirty="0" err="1"/>
              <a:t>Kanununun</a:t>
            </a:r>
            <a:r>
              <a:rPr lang="en-US" sz="2000" dirty="0"/>
              <a:t> 34. </a:t>
            </a:r>
            <a:r>
              <a:rPr lang="en-US" sz="2000" dirty="0" err="1"/>
              <a:t>Maddesinde</a:t>
            </a:r>
            <a:r>
              <a:rPr lang="en-US" sz="2000" dirty="0"/>
              <a:t> </a:t>
            </a:r>
            <a:r>
              <a:rPr lang="en-US" sz="2000" dirty="0" err="1"/>
              <a:t>bulunan</a:t>
            </a:r>
            <a:r>
              <a:rPr lang="en-US" sz="2000" dirty="0"/>
              <a:t> “… </a:t>
            </a:r>
            <a:r>
              <a:rPr lang="en-US" sz="2000" dirty="0" err="1"/>
              <a:t>ana</a:t>
            </a:r>
            <a:r>
              <a:rPr lang="en-US" sz="2000" dirty="0"/>
              <a:t> </a:t>
            </a:r>
            <a:r>
              <a:rPr lang="en-US" sz="2000" dirty="0" err="1"/>
              <a:t>gayrimenkulün</a:t>
            </a:r>
            <a:r>
              <a:rPr lang="en-US" sz="2000" dirty="0"/>
              <a:t> </a:t>
            </a:r>
            <a:r>
              <a:rPr lang="en-US" sz="2000" dirty="0" err="1"/>
              <a:t>bütün</a:t>
            </a:r>
            <a:r>
              <a:rPr lang="en-US" sz="2000" dirty="0"/>
              <a:t> </a:t>
            </a:r>
            <a:r>
              <a:rPr lang="en-US" sz="2000" dirty="0" err="1"/>
              <a:t>bölümleri</a:t>
            </a:r>
            <a:r>
              <a:rPr lang="en-US" sz="2000" dirty="0"/>
              <a:t> </a:t>
            </a:r>
            <a:r>
              <a:rPr lang="en-US" sz="2000" dirty="0" err="1"/>
              <a:t>bir</a:t>
            </a:r>
            <a:r>
              <a:rPr lang="en-US" sz="2000" dirty="0"/>
              <a:t> </a:t>
            </a:r>
            <a:r>
              <a:rPr lang="en-US" sz="2000" dirty="0" err="1"/>
              <a:t>kişinin</a:t>
            </a:r>
            <a:r>
              <a:rPr lang="en-US" sz="2000" dirty="0"/>
              <a:t> </a:t>
            </a:r>
            <a:r>
              <a:rPr lang="en-US" sz="2000" dirty="0" err="1"/>
              <a:t>mülkiyetinde</a:t>
            </a:r>
            <a:r>
              <a:rPr lang="en-US" sz="2000" dirty="0"/>
              <a:t> </a:t>
            </a:r>
            <a:r>
              <a:rPr lang="en-US" sz="2000" dirty="0" err="1"/>
              <a:t>ise</a:t>
            </a:r>
            <a:r>
              <a:rPr lang="en-US" sz="2000" dirty="0"/>
              <a:t>, </a:t>
            </a:r>
            <a:r>
              <a:rPr lang="en-US" sz="2000" dirty="0" err="1"/>
              <a:t>malik</a:t>
            </a:r>
            <a:r>
              <a:rPr lang="en-US" sz="2000" dirty="0"/>
              <a:t> </a:t>
            </a:r>
            <a:r>
              <a:rPr lang="en-US" sz="2000" dirty="0" err="1"/>
              <a:t>kanunen</a:t>
            </a:r>
            <a:r>
              <a:rPr lang="en-US" sz="2000" dirty="0"/>
              <a:t> </a:t>
            </a:r>
            <a:r>
              <a:rPr lang="en-US" sz="2000" dirty="0" err="1"/>
              <a:t>yönetici</a:t>
            </a:r>
            <a:r>
              <a:rPr lang="en-US" sz="2000" dirty="0"/>
              <a:t> </a:t>
            </a:r>
            <a:r>
              <a:rPr lang="en-US" sz="2000" dirty="0" err="1"/>
              <a:t>durumundadır</a:t>
            </a:r>
            <a:r>
              <a:rPr lang="en-US" sz="2000" dirty="0"/>
              <a:t> …” </a:t>
            </a:r>
            <a:r>
              <a:rPr lang="en-US" sz="2000" dirty="0" err="1"/>
              <a:t>hükmü</a:t>
            </a:r>
            <a:r>
              <a:rPr lang="en-US" sz="2000" dirty="0"/>
              <a:t> </a:t>
            </a:r>
            <a:r>
              <a:rPr lang="en-US" sz="2000" dirty="0" err="1"/>
              <a:t>doğrultusunda</a:t>
            </a:r>
            <a:r>
              <a:rPr lang="en-US" sz="2000" dirty="0"/>
              <a:t> </a:t>
            </a:r>
            <a:r>
              <a:rPr lang="en-US" sz="2000" dirty="0" err="1"/>
              <a:t>belirlenmiş</a:t>
            </a:r>
            <a:r>
              <a:rPr lang="en-US" sz="2000" dirty="0"/>
              <a:t> </a:t>
            </a:r>
            <a:r>
              <a:rPr lang="en-US" sz="2000" dirty="0" err="1"/>
              <a:t>olup</a:t>
            </a:r>
            <a:r>
              <a:rPr lang="en-US" sz="2000" dirty="0"/>
              <a:t> </a:t>
            </a:r>
            <a:r>
              <a:rPr lang="en-US" sz="2000" dirty="0" err="1"/>
              <a:t>yönetim</a:t>
            </a:r>
            <a:r>
              <a:rPr lang="en-US" sz="2000" dirty="0"/>
              <a:t> </a:t>
            </a:r>
            <a:r>
              <a:rPr lang="en-US" sz="2000" dirty="0" err="1"/>
              <a:t>ve</a:t>
            </a:r>
            <a:r>
              <a:rPr lang="en-US" sz="2000" dirty="0"/>
              <a:t> </a:t>
            </a:r>
            <a:r>
              <a:rPr lang="en-US" sz="2000" dirty="0" err="1"/>
              <a:t>tasarruf</a:t>
            </a:r>
            <a:r>
              <a:rPr lang="en-US" sz="2000" dirty="0"/>
              <a:t> </a:t>
            </a:r>
            <a:r>
              <a:rPr lang="en-US" sz="2000" dirty="0" err="1"/>
              <a:t>yetkisi</a:t>
            </a:r>
            <a:r>
              <a:rPr lang="en-US" sz="2000" dirty="0"/>
              <a:t> </a:t>
            </a:r>
            <a:r>
              <a:rPr lang="en-US" sz="2000" dirty="0" err="1"/>
              <a:t>aynı</a:t>
            </a:r>
            <a:r>
              <a:rPr lang="en-US" sz="2000" dirty="0"/>
              <a:t> </a:t>
            </a:r>
            <a:r>
              <a:rPr lang="en-US" sz="2000" dirty="0" err="1"/>
              <a:t>kişi</a:t>
            </a:r>
            <a:r>
              <a:rPr lang="en-US" sz="2000" dirty="0"/>
              <a:t> </a:t>
            </a:r>
            <a:r>
              <a:rPr lang="en-US" sz="2000" dirty="0" err="1"/>
              <a:t>üzerinde</a:t>
            </a:r>
            <a:r>
              <a:rPr lang="en-US" sz="2000" dirty="0"/>
              <a:t> </a:t>
            </a:r>
            <a:r>
              <a:rPr lang="en-US" sz="2000" dirty="0" err="1"/>
              <a:t>toplanmaktadır</a:t>
            </a:r>
            <a:r>
              <a:rPr lang="en-US" sz="2000" dirty="0"/>
              <a:t>. </a:t>
            </a:r>
            <a:r>
              <a:rPr lang="en-US" sz="2000" dirty="0" err="1"/>
              <a:t>Yapı</a:t>
            </a:r>
            <a:r>
              <a:rPr lang="en-US" sz="2000" dirty="0"/>
              <a:t> </a:t>
            </a:r>
            <a:r>
              <a:rPr lang="en-US" sz="2000" dirty="0" err="1"/>
              <a:t>ölçeğinin</a:t>
            </a:r>
            <a:r>
              <a:rPr lang="en-US" sz="2000" dirty="0"/>
              <a:t> </a:t>
            </a:r>
            <a:r>
              <a:rPr lang="en-US" sz="2000" dirty="0" err="1"/>
              <a:t>küçük</a:t>
            </a:r>
            <a:r>
              <a:rPr lang="en-US" sz="2000" dirty="0"/>
              <a:t> </a:t>
            </a:r>
            <a:r>
              <a:rPr lang="en-US" sz="2000" dirty="0" err="1"/>
              <a:t>olması</a:t>
            </a:r>
            <a:r>
              <a:rPr lang="en-US" sz="2000" dirty="0"/>
              <a:t> </a:t>
            </a:r>
            <a:r>
              <a:rPr lang="en-US" sz="2000" dirty="0" err="1"/>
              <a:t>nedeni</a:t>
            </a:r>
            <a:r>
              <a:rPr lang="en-US" sz="2000" dirty="0"/>
              <a:t> </a:t>
            </a:r>
            <a:r>
              <a:rPr lang="en-US" sz="2000" dirty="0" err="1" smtClean="0"/>
              <a:t>ile</a:t>
            </a:r>
            <a:r>
              <a:rPr lang="en-US" sz="2000" dirty="0" smtClean="0"/>
              <a:t> </a:t>
            </a:r>
            <a:r>
              <a:rPr lang="en-US" sz="2000" dirty="0" err="1"/>
              <a:t>bu</a:t>
            </a:r>
            <a:r>
              <a:rPr lang="en-US" sz="2000" dirty="0"/>
              <a:t> tip </a:t>
            </a:r>
            <a:r>
              <a:rPr lang="en-US" sz="2000" dirty="0" err="1"/>
              <a:t>gayrimenkullerde</a:t>
            </a:r>
            <a:r>
              <a:rPr lang="en-US" sz="2000" dirty="0"/>
              <a:t> </a:t>
            </a:r>
            <a:r>
              <a:rPr lang="en-US" sz="2000" dirty="0" err="1"/>
              <a:t>profesyonel</a:t>
            </a:r>
            <a:r>
              <a:rPr lang="en-US" sz="2000" dirty="0"/>
              <a:t> </a:t>
            </a:r>
            <a:r>
              <a:rPr lang="en-US" sz="2000" dirty="0" err="1"/>
              <a:t>yönetime</a:t>
            </a:r>
            <a:r>
              <a:rPr lang="en-US" sz="2000" dirty="0"/>
              <a:t> </a:t>
            </a:r>
            <a:r>
              <a:rPr lang="en-US" sz="2000" dirty="0" err="1"/>
              <a:t>ihtiyaç</a:t>
            </a:r>
            <a:r>
              <a:rPr lang="en-US" sz="2000" dirty="0"/>
              <a:t> </a:t>
            </a:r>
            <a:r>
              <a:rPr lang="en-US" sz="2000" dirty="0" err="1"/>
              <a:t>duyulmamaktadır</a:t>
            </a:r>
            <a:r>
              <a:rPr lang="en-US" sz="2000" dirty="0"/>
              <a:t> (</a:t>
            </a:r>
            <a:r>
              <a:rPr lang="en-US" sz="2000" dirty="0" err="1"/>
              <a:t>Çiftçioğlu</a:t>
            </a:r>
            <a:r>
              <a:rPr lang="en-US" sz="2000" dirty="0"/>
              <a:t> and </a:t>
            </a:r>
            <a:r>
              <a:rPr lang="en-US" sz="2000" dirty="0" err="1"/>
              <a:t>Gündüz</a:t>
            </a:r>
            <a:r>
              <a:rPr lang="en-US" sz="2000" dirty="0"/>
              <a:t>, 2017, p.160</a:t>
            </a:r>
            <a:r>
              <a:rPr lang="en-US" sz="2000" dirty="0" smtClean="0"/>
              <a:t>).</a:t>
            </a:r>
            <a:endParaRPr lang="tr-TR" sz="2000" dirty="0"/>
          </a:p>
        </p:txBody>
      </p:sp>
      <p:sp>
        <p:nvSpPr>
          <p:cNvPr id="13" name="Başlık 1"/>
          <p:cNvSpPr>
            <a:spLocks noGrp="1"/>
          </p:cNvSpPr>
          <p:nvPr>
            <p:ph type="title"/>
          </p:nvPr>
        </p:nvSpPr>
        <p:spPr>
          <a:xfrm>
            <a:off x="1060393" y="396399"/>
            <a:ext cx="7219847" cy="467991"/>
          </a:xfrm>
        </p:spPr>
        <p:txBody>
          <a:bodyPr anchor="t">
            <a:normAutofit/>
          </a:bodyPr>
          <a:lstStyle/>
          <a:p>
            <a:pPr marL="0" lvl="1" algn="ctr">
              <a:spcBef>
                <a:spcPct val="20000"/>
              </a:spcBef>
              <a:buClr>
                <a:schemeClr val="accent1"/>
              </a:buClr>
            </a:pPr>
            <a:r>
              <a:rPr lang="tr-TR" sz="2000" b="1" dirty="0" smtClean="0"/>
              <a:t>Kamu ve Özel İşletmelerde Başlıca Uygulama Alanları</a:t>
            </a:r>
            <a:endParaRPr lang="en-US" sz="2000" b="1" dirty="0"/>
          </a:p>
        </p:txBody>
      </p:sp>
    </p:spTree>
    <p:extLst>
      <p:ext uri="{BB962C8B-B14F-4D97-AF65-F5344CB8AC3E}">
        <p14:creationId xmlns:p14="http://schemas.microsoft.com/office/powerpoint/2010/main" val="370222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73293" y="928331"/>
            <a:ext cx="7404416" cy="4832092"/>
          </a:xfrm>
          <a:prstGeom prst="rect">
            <a:avLst/>
          </a:prstGeom>
        </p:spPr>
        <p:txBody>
          <a:bodyPr wrap="square">
            <a:spAutoFit/>
          </a:bodyPr>
          <a:lstStyle/>
          <a:p>
            <a:pPr algn="just"/>
            <a:endParaRPr lang="tr-TR" sz="2200" dirty="0" smtClean="0"/>
          </a:p>
          <a:p>
            <a:pPr marL="342900" indent="-342900" algn="just">
              <a:buFont typeface="Wingdings" panose="020B0604020202020204" pitchFamily="2" charset="2"/>
              <a:buChar char="q"/>
            </a:pPr>
            <a:r>
              <a:rPr lang="tr-TR" sz="2200" dirty="0" smtClean="0"/>
              <a:t>Ticaretin gelişmesi ve kentleşme sürecinin hızlanması ile ortaya çıkan çok katlı gayrimenkuller ile birlikte mevcut gayrimenkul yönetim modelleri etkinliğini kaybetmiş olup farklı yönetim modellerine ihtiyaç ortaya çıkmıştır. Bu gelişmeye bağlı olarak “kat malikleri ortak yönetim modeli” önerilmiştir. Küçük ölçekli gayrimenkul yönetimlerinde gayrimenkul sakinlerinin söz hakları ile büyük ölçekli gayrimenkul sakinlerinin yönetimde söz hakları kıyaslandığında ciddi bir azalış gözlemlenmektedir. Söz konusu yönetim modelinin ortaya çıkışının temelinde bu yönetsel sorun yatmaktadır. Çözüm önerisi olarak ise maliklerin temsil haklarını dikkate alan “kat malikleri ortak yönetim modeli” geliştirilmiştir. </a:t>
            </a:r>
            <a:endParaRPr lang="tr-TR" sz="2200" dirty="0"/>
          </a:p>
        </p:txBody>
      </p:sp>
      <p:sp>
        <p:nvSpPr>
          <p:cNvPr id="13" name="Başlık 1"/>
          <p:cNvSpPr>
            <a:spLocks noGrp="1"/>
          </p:cNvSpPr>
          <p:nvPr>
            <p:ph type="title"/>
          </p:nvPr>
        </p:nvSpPr>
        <p:spPr>
          <a:xfrm>
            <a:off x="1060393" y="396399"/>
            <a:ext cx="7219847" cy="467991"/>
          </a:xfrm>
        </p:spPr>
        <p:txBody>
          <a:bodyPr anchor="t">
            <a:normAutofit/>
          </a:bodyPr>
          <a:lstStyle/>
          <a:p>
            <a:pPr marL="0" lvl="1" algn="ctr">
              <a:spcBef>
                <a:spcPct val="20000"/>
              </a:spcBef>
              <a:buClr>
                <a:schemeClr val="accent1"/>
              </a:buClr>
            </a:pPr>
            <a:r>
              <a:rPr lang="tr-TR" sz="2000" b="1" dirty="0" smtClean="0"/>
              <a:t>Kamu ve Özel İşletmelerde Başlıca Uygulama Alanları</a:t>
            </a:r>
            <a:endParaRPr lang="en-US" sz="2000" b="1" dirty="0"/>
          </a:p>
        </p:txBody>
      </p:sp>
    </p:spTree>
    <p:extLst>
      <p:ext uri="{BB962C8B-B14F-4D97-AF65-F5344CB8AC3E}">
        <p14:creationId xmlns:p14="http://schemas.microsoft.com/office/powerpoint/2010/main" val="177365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90400" y="1044000"/>
            <a:ext cx="7404416" cy="5047536"/>
          </a:xfrm>
          <a:prstGeom prst="rect">
            <a:avLst/>
          </a:prstGeom>
        </p:spPr>
        <p:txBody>
          <a:bodyPr wrap="square">
            <a:spAutoFit/>
          </a:bodyPr>
          <a:lstStyle/>
          <a:p>
            <a:pPr marL="285750" indent="-285750" algn="just">
              <a:buFont typeface="Wingdings" panose="020B0604020202020204" pitchFamily="2" charset="2"/>
              <a:buChar char="§"/>
            </a:pPr>
            <a:r>
              <a:rPr lang="en-US" sz="2200" dirty="0" err="1"/>
              <a:t>Türkiye’de</a:t>
            </a:r>
            <a:r>
              <a:rPr lang="en-US" sz="2200" dirty="0"/>
              <a:t> </a:t>
            </a:r>
            <a:r>
              <a:rPr lang="en-US" sz="2200" dirty="0" err="1"/>
              <a:t>çok</a:t>
            </a:r>
            <a:r>
              <a:rPr lang="en-US" sz="2200" dirty="0"/>
              <a:t> </a:t>
            </a:r>
            <a:r>
              <a:rPr lang="en-US" sz="2200" dirty="0" err="1"/>
              <a:t>katlı</a:t>
            </a:r>
            <a:r>
              <a:rPr lang="en-US" sz="2200" dirty="0"/>
              <a:t> </a:t>
            </a:r>
            <a:r>
              <a:rPr lang="en-US" sz="2200" dirty="0" err="1"/>
              <a:t>gayrimenkuller</a:t>
            </a:r>
            <a:r>
              <a:rPr lang="en-US" sz="2200" dirty="0"/>
              <a:t> </a:t>
            </a:r>
            <a:r>
              <a:rPr lang="en-US" sz="2200" dirty="0" err="1"/>
              <a:t>için</a:t>
            </a:r>
            <a:r>
              <a:rPr lang="en-US" sz="2200" dirty="0"/>
              <a:t> </a:t>
            </a:r>
            <a:r>
              <a:rPr lang="en-US" sz="2200" dirty="0" err="1"/>
              <a:t>tanımlanmış</a:t>
            </a:r>
            <a:r>
              <a:rPr lang="en-US" sz="2200" dirty="0"/>
              <a:t> </a:t>
            </a:r>
            <a:r>
              <a:rPr lang="en-US" sz="2200" dirty="0" err="1"/>
              <a:t>bir</a:t>
            </a:r>
            <a:r>
              <a:rPr lang="en-US" sz="2200" dirty="0"/>
              <a:t> </a:t>
            </a:r>
            <a:r>
              <a:rPr lang="en-US" sz="2000" dirty="0" err="1"/>
              <a:t>yönetim</a:t>
            </a:r>
            <a:r>
              <a:rPr lang="en-US" sz="2000" dirty="0"/>
              <a:t> </a:t>
            </a:r>
            <a:r>
              <a:rPr lang="en-US" sz="2000" dirty="0" err="1"/>
              <a:t>modeli</a:t>
            </a:r>
            <a:r>
              <a:rPr lang="en-US" sz="2000" dirty="0"/>
              <a:t> </a:t>
            </a:r>
            <a:r>
              <a:rPr lang="en-US" sz="2000" dirty="0" err="1"/>
              <a:t>bulunmamaktadır</a:t>
            </a:r>
            <a:r>
              <a:rPr lang="en-US" sz="2000" dirty="0"/>
              <a:t>. </a:t>
            </a:r>
            <a:r>
              <a:rPr lang="en-US" sz="2000" dirty="0" err="1"/>
              <a:t>Ancak</a:t>
            </a:r>
            <a:r>
              <a:rPr lang="en-US" sz="2000" dirty="0"/>
              <a:t> </a:t>
            </a:r>
            <a:r>
              <a:rPr lang="en-US" sz="2000" dirty="0" err="1"/>
              <a:t>yönetim</a:t>
            </a:r>
            <a:r>
              <a:rPr lang="en-US" sz="2000" dirty="0"/>
              <a:t> </a:t>
            </a:r>
            <a:r>
              <a:rPr lang="en-US" sz="2000" dirty="0" err="1"/>
              <a:t>modelleri</a:t>
            </a:r>
            <a:r>
              <a:rPr lang="en-US" sz="2000" dirty="0"/>
              <a:t>, 634 </a:t>
            </a:r>
            <a:r>
              <a:rPr lang="en-US" sz="2000" dirty="0" err="1"/>
              <a:t>sayılı</a:t>
            </a:r>
            <a:r>
              <a:rPr lang="en-US" sz="2000" dirty="0"/>
              <a:t> Kat </a:t>
            </a:r>
            <a:r>
              <a:rPr lang="en-US" sz="2000" dirty="0" err="1"/>
              <a:t>Mülkiyeti</a:t>
            </a:r>
            <a:r>
              <a:rPr lang="en-US" sz="2000" dirty="0"/>
              <a:t> </a:t>
            </a:r>
            <a:r>
              <a:rPr lang="en-US" sz="2000" dirty="0" err="1"/>
              <a:t>Kanununda</a:t>
            </a:r>
            <a:r>
              <a:rPr lang="en-US" sz="2000" dirty="0"/>
              <a:t> </a:t>
            </a:r>
            <a:r>
              <a:rPr lang="en-US" sz="2000" dirty="0" err="1"/>
              <a:t>çok</a:t>
            </a:r>
            <a:r>
              <a:rPr lang="en-US" sz="2000" dirty="0"/>
              <a:t> </a:t>
            </a:r>
            <a:r>
              <a:rPr lang="en-US" sz="2000" dirty="0" err="1"/>
              <a:t>katlı</a:t>
            </a:r>
            <a:r>
              <a:rPr lang="en-US" sz="2000" dirty="0"/>
              <a:t> </a:t>
            </a:r>
            <a:r>
              <a:rPr lang="en-US" sz="2000" dirty="0" err="1"/>
              <a:t>yapıların</a:t>
            </a:r>
            <a:r>
              <a:rPr lang="en-US" sz="2000" dirty="0"/>
              <a:t> </a:t>
            </a:r>
            <a:r>
              <a:rPr lang="en-US" sz="2000" dirty="0" err="1"/>
              <a:t>etkin</a:t>
            </a:r>
            <a:r>
              <a:rPr lang="en-US" sz="2000" dirty="0"/>
              <a:t> </a:t>
            </a:r>
            <a:r>
              <a:rPr lang="en-US" sz="2000" dirty="0" err="1"/>
              <a:t>yönetimi</a:t>
            </a:r>
            <a:r>
              <a:rPr lang="en-US" sz="2000" dirty="0"/>
              <a:t> </a:t>
            </a:r>
            <a:r>
              <a:rPr lang="en-US" sz="2000" dirty="0" err="1"/>
              <a:t>doğrultusunda</a:t>
            </a:r>
            <a:r>
              <a:rPr lang="en-US" sz="2000" dirty="0"/>
              <a:t> “</a:t>
            </a:r>
            <a:r>
              <a:rPr lang="en-US" sz="2000" dirty="0" err="1"/>
              <a:t>bina</a:t>
            </a:r>
            <a:r>
              <a:rPr lang="en-US" sz="2000" dirty="0"/>
              <a:t> </a:t>
            </a:r>
            <a:r>
              <a:rPr lang="en-US" sz="2000" dirty="0" err="1"/>
              <a:t>sahibi</a:t>
            </a:r>
            <a:r>
              <a:rPr lang="en-US" sz="2000" dirty="0"/>
              <a:t> </a:t>
            </a:r>
            <a:r>
              <a:rPr lang="en-US" sz="2000" dirty="0" err="1"/>
              <a:t>bireysel</a:t>
            </a:r>
            <a:r>
              <a:rPr lang="en-US" sz="2000" dirty="0"/>
              <a:t> </a:t>
            </a:r>
            <a:r>
              <a:rPr lang="en-US" sz="2000" dirty="0" err="1"/>
              <a:t>yönetim</a:t>
            </a:r>
            <a:r>
              <a:rPr lang="en-US" sz="2000" dirty="0"/>
              <a:t> </a:t>
            </a:r>
            <a:r>
              <a:rPr lang="en-US" sz="2000" dirty="0" err="1"/>
              <a:t>modeli</a:t>
            </a:r>
            <a:r>
              <a:rPr lang="en-US" sz="2000" dirty="0"/>
              <a:t>”, “</a:t>
            </a:r>
            <a:r>
              <a:rPr lang="en-US" sz="2000" dirty="0" err="1"/>
              <a:t>kat</a:t>
            </a:r>
            <a:r>
              <a:rPr lang="en-US" sz="2000" dirty="0"/>
              <a:t> </a:t>
            </a:r>
            <a:r>
              <a:rPr lang="en-US" sz="2000" dirty="0" err="1"/>
              <a:t>malikleri</a:t>
            </a:r>
            <a:r>
              <a:rPr lang="en-US" sz="2000" dirty="0"/>
              <a:t> </a:t>
            </a:r>
            <a:r>
              <a:rPr lang="en-US" sz="2000" dirty="0" err="1"/>
              <a:t>ortak</a:t>
            </a:r>
            <a:r>
              <a:rPr lang="en-US" sz="2000" dirty="0"/>
              <a:t> </a:t>
            </a:r>
            <a:r>
              <a:rPr lang="en-US" sz="2000" dirty="0" err="1"/>
              <a:t>yönetim</a:t>
            </a:r>
            <a:r>
              <a:rPr lang="en-US" sz="2000" dirty="0"/>
              <a:t> </a:t>
            </a:r>
            <a:r>
              <a:rPr lang="en-US" sz="2000" dirty="0" err="1"/>
              <a:t>modeli</a:t>
            </a:r>
            <a:r>
              <a:rPr lang="en-US" sz="2000" dirty="0"/>
              <a:t>” </a:t>
            </a:r>
            <a:r>
              <a:rPr lang="en-US" sz="2000" dirty="0" err="1"/>
              <a:t>ve</a:t>
            </a:r>
            <a:r>
              <a:rPr lang="en-US" sz="2000" dirty="0"/>
              <a:t> “</a:t>
            </a:r>
            <a:r>
              <a:rPr lang="en-US" sz="2000" dirty="0" err="1"/>
              <a:t>yönetim</a:t>
            </a:r>
            <a:r>
              <a:rPr lang="en-US" sz="2000" dirty="0"/>
              <a:t> </a:t>
            </a:r>
            <a:r>
              <a:rPr lang="en-US" sz="2000" dirty="0" err="1"/>
              <a:t>şirketleri</a:t>
            </a:r>
            <a:r>
              <a:rPr lang="en-US" sz="2000" dirty="0"/>
              <a:t> (</a:t>
            </a:r>
            <a:r>
              <a:rPr lang="en-US" sz="2000" dirty="0" err="1"/>
              <a:t>profesonel</a:t>
            </a:r>
            <a:r>
              <a:rPr lang="en-US" sz="2000" dirty="0"/>
              <a:t>) </a:t>
            </a:r>
            <a:r>
              <a:rPr lang="en-US" sz="2000" dirty="0" err="1"/>
              <a:t>yönetim</a:t>
            </a:r>
            <a:r>
              <a:rPr lang="en-US" sz="2000" dirty="0"/>
              <a:t> </a:t>
            </a:r>
            <a:r>
              <a:rPr lang="en-US" sz="2000" dirty="0" err="1"/>
              <a:t>modeli</a:t>
            </a:r>
            <a:r>
              <a:rPr lang="en-US" sz="2000" dirty="0"/>
              <a:t>” </a:t>
            </a:r>
            <a:r>
              <a:rPr lang="en-US" sz="2000" dirty="0" err="1"/>
              <a:t>olmak</a:t>
            </a:r>
            <a:r>
              <a:rPr lang="en-US" sz="2000" dirty="0"/>
              <a:t> </a:t>
            </a:r>
            <a:r>
              <a:rPr lang="en-US" sz="2000" dirty="0" err="1"/>
              <a:t>üzere</a:t>
            </a:r>
            <a:r>
              <a:rPr lang="en-US" sz="2000" dirty="0"/>
              <a:t> </a:t>
            </a:r>
            <a:r>
              <a:rPr lang="en-US" sz="2000" dirty="0" err="1"/>
              <a:t>üç</a:t>
            </a:r>
            <a:r>
              <a:rPr lang="en-US" sz="2000" dirty="0"/>
              <a:t> </a:t>
            </a:r>
            <a:r>
              <a:rPr lang="en-US" sz="2000" dirty="0" err="1"/>
              <a:t>yaklaşım</a:t>
            </a:r>
            <a:r>
              <a:rPr lang="en-US" sz="2000" dirty="0"/>
              <a:t> </a:t>
            </a:r>
            <a:r>
              <a:rPr lang="en-US" sz="2000" dirty="0" err="1"/>
              <a:t>ele</a:t>
            </a:r>
            <a:r>
              <a:rPr lang="en-US" sz="2000" dirty="0"/>
              <a:t> </a:t>
            </a:r>
            <a:r>
              <a:rPr lang="en-US" sz="2000" dirty="0" err="1"/>
              <a:t>alınmıştır</a:t>
            </a:r>
            <a:r>
              <a:rPr lang="en-US" sz="2000" dirty="0"/>
              <a:t> (</a:t>
            </a:r>
            <a:r>
              <a:rPr lang="en-US" sz="2000" dirty="0" err="1"/>
              <a:t>Üstündağ</a:t>
            </a:r>
            <a:r>
              <a:rPr lang="en-US" sz="2000" dirty="0"/>
              <a:t> 1994, cited in </a:t>
            </a:r>
            <a:r>
              <a:rPr lang="en-US" sz="2000" dirty="0" err="1"/>
              <a:t>Çiftçioğlu</a:t>
            </a:r>
            <a:r>
              <a:rPr lang="en-US" sz="2000" dirty="0"/>
              <a:t> and </a:t>
            </a:r>
            <a:r>
              <a:rPr lang="en-US" sz="2000" dirty="0" err="1"/>
              <a:t>Gündüz</a:t>
            </a:r>
            <a:r>
              <a:rPr lang="en-US" sz="2000" dirty="0"/>
              <a:t>, 2017, p.160). </a:t>
            </a:r>
            <a:r>
              <a:rPr lang="en-US" sz="2000" dirty="0" err="1"/>
              <a:t>Mülkiyetin</a:t>
            </a:r>
            <a:r>
              <a:rPr lang="en-US" sz="2000" dirty="0"/>
              <a:t> </a:t>
            </a:r>
            <a:r>
              <a:rPr lang="en-US" sz="2000" dirty="0" err="1"/>
              <a:t>tek</a:t>
            </a:r>
            <a:r>
              <a:rPr lang="en-US" sz="2000" dirty="0"/>
              <a:t> </a:t>
            </a:r>
            <a:r>
              <a:rPr lang="en-US" sz="2000" dirty="0" err="1"/>
              <a:t>bir</a:t>
            </a:r>
            <a:r>
              <a:rPr lang="en-US" sz="2000" dirty="0"/>
              <a:t> </a:t>
            </a:r>
            <a:r>
              <a:rPr lang="en-US" sz="2000" dirty="0" err="1"/>
              <a:t>ailede</a:t>
            </a:r>
            <a:r>
              <a:rPr lang="en-US" sz="2000" dirty="0"/>
              <a:t> </a:t>
            </a:r>
            <a:r>
              <a:rPr lang="en-US" sz="2000" dirty="0" err="1"/>
              <a:t>olması</a:t>
            </a:r>
            <a:r>
              <a:rPr lang="en-US" sz="2000" dirty="0"/>
              <a:t> </a:t>
            </a:r>
            <a:r>
              <a:rPr lang="en-US" sz="2000" dirty="0" err="1"/>
              <a:t>durumunda</a:t>
            </a:r>
            <a:r>
              <a:rPr lang="en-US" sz="2000" dirty="0"/>
              <a:t>, </a:t>
            </a:r>
            <a:r>
              <a:rPr lang="en-US" sz="2000" dirty="0" err="1"/>
              <a:t>yönetim</a:t>
            </a:r>
            <a:r>
              <a:rPr lang="en-US" sz="2000" dirty="0"/>
              <a:t> </a:t>
            </a:r>
            <a:r>
              <a:rPr lang="en-US" sz="2000" dirty="0" err="1"/>
              <a:t>modeli</a:t>
            </a:r>
            <a:r>
              <a:rPr lang="en-US" sz="2000" dirty="0"/>
              <a:t> 634 </a:t>
            </a:r>
            <a:r>
              <a:rPr lang="en-US" sz="2000" dirty="0" err="1"/>
              <a:t>sayılı</a:t>
            </a:r>
            <a:r>
              <a:rPr lang="en-US" sz="2000" dirty="0"/>
              <a:t> Kat </a:t>
            </a:r>
            <a:r>
              <a:rPr lang="en-US" sz="2000" dirty="0" err="1"/>
              <a:t>Mülkiyet</a:t>
            </a:r>
            <a:r>
              <a:rPr lang="en-US" sz="2000" dirty="0"/>
              <a:t> </a:t>
            </a:r>
            <a:r>
              <a:rPr lang="en-US" sz="2000" dirty="0" err="1"/>
              <a:t>Kanununun</a:t>
            </a:r>
            <a:r>
              <a:rPr lang="en-US" sz="2000" dirty="0"/>
              <a:t> 34. </a:t>
            </a:r>
            <a:r>
              <a:rPr lang="en-US" sz="2000" dirty="0" err="1"/>
              <a:t>Maddesinde</a:t>
            </a:r>
            <a:r>
              <a:rPr lang="en-US" sz="2000" dirty="0"/>
              <a:t> </a:t>
            </a:r>
            <a:r>
              <a:rPr lang="en-US" sz="2000" dirty="0" err="1"/>
              <a:t>bulunan</a:t>
            </a:r>
            <a:r>
              <a:rPr lang="en-US" sz="2000" dirty="0"/>
              <a:t> “… </a:t>
            </a:r>
            <a:r>
              <a:rPr lang="en-US" sz="2000" dirty="0" err="1"/>
              <a:t>ana</a:t>
            </a:r>
            <a:r>
              <a:rPr lang="en-US" sz="2000" dirty="0"/>
              <a:t> </a:t>
            </a:r>
            <a:r>
              <a:rPr lang="en-US" sz="2000" dirty="0" err="1"/>
              <a:t>gayrimenkulün</a:t>
            </a:r>
            <a:r>
              <a:rPr lang="en-US" sz="2000" dirty="0"/>
              <a:t> </a:t>
            </a:r>
            <a:r>
              <a:rPr lang="en-US" sz="2000" dirty="0" err="1"/>
              <a:t>bütün</a:t>
            </a:r>
            <a:r>
              <a:rPr lang="en-US" sz="2000" dirty="0"/>
              <a:t> </a:t>
            </a:r>
            <a:r>
              <a:rPr lang="en-US" sz="2000" dirty="0" err="1"/>
              <a:t>bölümleri</a:t>
            </a:r>
            <a:r>
              <a:rPr lang="en-US" sz="2000" dirty="0"/>
              <a:t> </a:t>
            </a:r>
            <a:r>
              <a:rPr lang="en-US" sz="2000" dirty="0" err="1"/>
              <a:t>bir</a:t>
            </a:r>
            <a:r>
              <a:rPr lang="en-US" sz="2000" dirty="0"/>
              <a:t> </a:t>
            </a:r>
            <a:r>
              <a:rPr lang="en-US" sz="2000" dirty="0" err="1"/>
              <a:t>kişinin</a:t>
            </a:r>
            <a:r>
              <a:rPr lang="en-US" sz="2000" dirty="0"/>
              <a:t> </a:t>
            </a:r>
            <a:r>
              <a:rPr lang="en-US" sz="2000" dirty="0" err="1"/>
              <a:t>mülkiyetinde</a:t>
            </a:r>
            <a:r>
              <a:rPr lang="en-US" sz="2000" dirty="0"/>
              <a:t> </a:t>
            </a:r>
            <a:r>
              <a:rPr lang="en-US" sz="2000" dirty="0" err="1"/>
              <a:t>ise</a:t>
            </a:r>
            <a:r>
              <a:rPr lang="en-US" sz="2000" dirty="0"/>
              <a:t>, </a:t>
            </a:r>
            <a:r>
              <a:rPr lang="en-US" sz="2000" dirty="0" err="1"/>
              <a:t>malik</a:t>
            </a:r>
            <a:r>
              <a:rPr lang="en-US" sz="2000" dirty="0"/>
              <a:t> </a:t>
            </a:r>
            <a:r>
              <a:rPr lang="en-US" sz="2000" dirty="0" err="1"/>
              <a:t>kanunen</a:t>
            </a:r>
            <a:r>
              <a:rPr lang="en-US" sz="2000" dirty="0"/>
              <a:t> </a:t>
            </a:r>
            <a:r>
              <a:rPr lang="en-US" sz="2000" dirty="0" err="1"/>
              <a:t>yönetici</a:t>
            </a:r>
            <a:r>
              <a:rPr lang="en-US" sz="2000" dirty="0"/>
              <a:t> </a:t>
            </a:r>
            <a:r>
              <a:rPr lang="en-US" sz="2000" dirty="0" err="1"/>
              <a:t>durumundadır</a:t>
            </a:r>
            <a:r>
              <a:rPr lang="en-US" sz="2000" dirty="0"/>
              <a:t> …” </a:t>
            </a:r>
            <a:r>
              <a:rPr lang="en-US" sz="2000" dirty="0" err="1"/>
              <a:t>hükmü</a:t>
            </a:r>
            <a:r>
              <a:rPr lang="en-US" sz="2000" dirty="0"/>
              <a:t> </a:t>
            </a:r>
            <a:r>
              <a:rPr lang="en-US" sz="2000" dirty="0" err="1"/>
              <a:t>doğrultusunda</a:t>
            </a:r>
            <a:r>
              <a:rPr lang="en-US" sz="2000" dirty="0"/>
              <a:t> </a:t>
            </a:r>
            <a:r>
              <a:rPr lang="en-US" sz="2000" dirty="0" err="1"/>
              <a:t>belirlenmiş</a:t>
            </a:r>
            <a:r>
              <a:rPr lang="en-US" sz="2000" dirty="0"/>
              <a:t> </a:t>
            </a:r>
            <a:r>
              <a:rPr lang="en-US" sz="2000" dirty="0" err="1"/>
              <a:t>olup</a:t>
            </a:r>
            <a:r>
              <a:rPr lang="en-US" sz="2000" dirty="0"/>
              <a:t> </a:t>
            </a:r>
            <a:r>
              <a:rPr lang="en-US" sz="2000" dirty="0" err="1"/>
              <a:t>yönetim</a:t>
            </a:r>
            <a:r>
              <a:rPr lang="en-US" sz="2000" dirty="0"/>
              <a:t> </a:t>
            </a:r>
            <a:r>
              <a:rPr lang="en-US" sz="2000" dirty="0" err="1"/>
              <a:t>ve</a:t>
            </a:r>
            <a:r>
              <a:rPr lang="en-US" sz="2000" dirty="0"/>
              <a:t> </a:t>
            </a:r>
            <a:r>
              <a:rPr lang="en-US" sz="2000" dirty="0" err="1"/>
              <a:t>tasarruf</a:t>
            </a:r>
            <a:r>
              <a:rPr lang="en-US" sz="2000" dirty="0"/>
              <a:t> </a:t>
            </a:r>
            <a:r>
              <a:rPr lang="en-US" sz="2000" dirty="0" err="1"/>
              <a:t>yetkisi</a:t>
            </a:r>
            <a:r>
              <a:rPr lang="en-US" sz="2000" dirty="0"/>
              <a:t> </a:t>
            </a:r>
            <a:r>
              <a:rPr lang="en-US" sz="2000" dirty="0" err="1"/>
              <a:t>aynı</a:t>
            </a:r>
            <a:r>
              <a:rPr lang="en-US" sz="2000" dirty="0"/>
              <a:t> </a:t>
            </a:r>
            <a:r>
              <a:rPr lang="en-US" sz="2000" dirty="0" err="1"/>
              <a:t>kişi</a:t>
            </a:r>
            <a:r>
              <a:rPr lang="en-US" sz="2000" dirty="0"/>
              <a:t> </a:t>
            </a:r>
            <a:r>
              <a:rPr lang="en-US" sz="2000" dirty="0" err="1"/>
              <a:t>üzerinde</a:t>
            </a:r>
            <a:r>
              <a:rPr lang="en-US" sz="2000" dirty="0"/>
              <a:t> </a:t>
            </a:r>
            <a:r>
              <a:rPr lang="en-US" sz="2000" dirty="0" err="1"/>
              <a:t>toplanmaktadır</a:t>
            </a:r>
            <a:r>
              <a:rPr lang="en-US" sz="2000" dirty="0"/>
              <a:t>. </a:t>
            </a:r>
            <a:r>
              <a:rPr lang="en-US" sz="2000" dirty="0" err="1"/>
              <a:t>Yapı</a:t>
            </a:r>
            <a:r>
              <a:rPr lang="en-US" sz="2000" dirty="0"/>
              <a:t> </a:t>
            </a:r>
            <a:r>
              <a:rPr lang="en-US" sz="2000" dirty="0" err="1"/>
              <a:t>ölçeğinin</a:t>
            </a:r>
            <a:r>
              <a:rPr lang="en-US" sz="2000" dirty="0"/>
              <a:t> </a:t>
            </a:r>
            <a:r>
              <a:rPr lang="en-US" sz="2000" dirty="0" err="1"/>
              <a:t>küçük</a:t>
            </a:r>
            <a:r>
              <a:rPr lang="en-US" sz="2000" dirty="0"/>
              <a:t> </a:t>
            </a:r>
            <a:r>
              <a:rPr lang="en-US" sz="2000" dirty="0" err="1"/>
              <a:t>olması</a:t>
            </a:r>
            <a:r>
              <a:rPr lang="en-US" sz="2000" dirty="0"/>
              <a:t> </a:t>
            </a:r>
            <a:r>
              <a:rPr lang="en-US" sz="2000" dirty="0" err="1"/>
              <a:t>nedeni</a:t>
            </a:r>
            <a:r>
              <a:rPr lang="en-US" sz="2000" dirty="0"/>
              <a:t> </a:t>
            </a:r>
            <a:r>
              <a:rPr lang="en-US" sz="2000" dirty="0" err="1" smtClean="0"/>
              <a:t>ile</a:t>
            </a:r>
            <a:r>
              <a:rPr lang="en-US" sz="2000" dirty="0" smtClean="0"/>
              <a:t> </a:t>
            </a:r>
            <a:r>
              <a:rPr lang="en-US" sz="2000" dirty="0" err="1"/>
              <a:t>bu</a:t>
            </a:r>
            <a:r>
              <a:rPr lang="en-US" sz="2000" dirty="0"/>
              <a:t> tip </a:t>
            </a:r>
            <a:r>
              <a:rPr lang="en-US" sz="2000" dirty="0" err="1"/>
              <a:t>gayrimenkullerde</a:t>
            </a:r>
            <a:r>
              <a:rPr lang="en-US" sz="2000" dirty="0"/>
              <a:t> </a:t>
            </a:r>
            <a:r>
              <a:rPr lang="en-US" sz="2000" dirty="0" err="1"/>
              <a:t>profesyonel</a:t>
            </a:r>
            <a:r>
              <a:rPr lang="en-US" sz="2000" dirty="0"/>
              <a:t> </a:t>
            </a:r>
            <a:r>
              <a:rPr lang="en-US" sz="2000" dirty="0" err="1"/>
              <a:t>yönetime</a:t>
            </a:r>
            <a:r>
              <a:rPr lang="en-US" sz="2000" dirty="0"/>
              <a:t> </a:t>
            </a:r>
            <a:r>
              <a:rPr lang="en-US" sz="2000" dirty="0" err="1"/>
              <a:t>ihtiyaç</a:t>
            </a:r>
            <a:r>
              <a:rPr lang="en-US" sz="2000" dirty="0"/>
              <a:t> </a:t>
            </a:r>
            <a:r>
              <a:rPr lang="en-US" sz="2000" dirty="0" err="1"/>
              <a:t>duyulmamaktadır</a:t>
            </a:r>
            <a:r>
              <a:rPr lang="en-US" sz="2000" dirty="0"/>
              <a:t> (</a:t>
            </a:r>
            <a:r>
              <a:rPr lang="en-US" sz="2000" dirty="0" err="1"/>
              <a:t>Çiftçioğlu</a:t>
            </a:r>
            <a:r>
              <a:rPr lang="en-US" sz="2000" dirty="0"/>
              <a:t> and </a:t>
            </a:r>
            <a:r>
              <a:rPr lang="en-US" sz="2000" dirty="0" err="1"/>
              <a:t>Gündüz</a:t>
            </a:r>
            <a:r>
              <a:rPr lang="en-US" sz="2000" dirty="0"/>
              <a:t>, 2017, p.160).</a:t>
            </a:r>
            <a:endParaRPr lang="tr-TR" sz="2000" dirty="0"/>
          </a:p>
          <a:p>
            <a:endParaRPr lang="tr-TR" sz="2000" dirty="0"/>
          </a:p>
        </p:txBody>
      </p:sp>
      <p:sp>
        <p:nvSpPr>
          <p:cNvPr id="13" name="Başlık 1"/>
          <p:cNvSpPr txBox="1">
            <a:spLocks/>
          </p:cNvSpPr>
          <p:nvPr/>
        </p:nvSpPr>
        <p:spPr>
          <a:xfrm>
            <a:off x="1060393" y="396399"/>
            <a:ext cx="7219847" cy="4679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2000" b="1" kern="0" smtClean="0"/>
              <a:t>Kamu ve Özel İşletmelerde Başlıca Uygulama Alanları</a:t>
            </a:r>
            <a:endParaRPr lang="en-US" sz="2000" b="1" kern="0" dirty="0"/>
          </a:p>
        </p:txBody>
      </p:sp>
    </p:spTree>
    <p:extLst>
      <p:ext uri="{BB962C8B-B14F-4D97-AF65-F5344CB8AC3E}">
        <p14:creationId xmlns:p14="http://schemas.microsoft.com/office/powerpoint/2010/main" val="257368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90400" y="1044000"/>
            <a:ext cx="7404416" cy="3447098"/>
          </a:xfrm>
          <a:prstGeom prst="rect">
            <a:avLst/>
          </a:prstGeom>
        </p:spPr>
        <p:txBody>
          <a:bodyPr wrap="square">
            <a:spAutoFit/>
          </a:bodyPr>
          <a:lstStyle/>
          <a:p>
            <a:pPr marL="285750" indent="-285750" algn="just">
              <a:buFont typeface="Wingdings" panose="020B0604020202020204" pitchFamily="2" charset="2"/>
              <a:buChar char="§"/>
            </a:pPr>
            <a:r>
              <a:rPr lang="en-US" sz="2000" dirty="0" smtClean="0"/>
              <a:t>Ticaretin </a:t>
            </a:r>
            <a:r>
              <a:rPr lang="en-US" sz="2000" dirty="0"/>
              <a:t>gelişmesi </a:t>
            </a:r>
            <a:r>
              <a:rPr lang="en-US" sz="2000" dirty="0" err="1"/>
              <a:t>ve</a:t>
            </a:r>
            <a:r>
              <a:rPr lang="en-US" sz="2000" dirty="0"/>
              <a:t> </a:t>
            </a:r>
            <a:r>
              <a:rPr lang="tr-TR" sz="2000" dirty="0" smtClean="0"/>
              <a:t>kentleşme sürecinin hızlanması ile ortaya çıkan çok katlı gayrimenkuller ile birlikte mevcut gayrimenkul yönetim modelleri etkinliğini kaybetmiş olup farklı yönetim modellerine ihtiyaç ortaya çıkmıştır. Bu gelişmeye bağlı olarak “kat malikleri ortak yönetim modeli” önerilmiştir. Küçük ölçekli gayrimenkul yönetimlerinde gayrimenkul sakinlerinin söz hakları ile büyük ölçekli gayrimenkul sakinlerinin yönetimde söz hakları kıyaslandığında ciddi bir azalış gözlemlenmektedir. Söz konusu yönetim modelinin ortaya çıkışının temelinde bu yönetsel sorun yatmaktadır </a:t>
            </a:r>
            <a:r>
              <a:rPr lang="tr-TR" sz="2000" dirty="0"/>
              <a:t>(Çiftçioğlu </a:t>
            </a:r>
            <a:r>
              <a:rPr lang="tr-TR" sz="2000" dirty="0" err="1"/>
              <a:t>and</a:t>
            </a:r>
            <a:r>
              <a:rPr lang="tr-TR" sz="2000" dirty="0"/>
              <a:t> Gündüz, 2017, p.160).</a:t>
            </a:r>
          </a:p>
          <a:p>
            <a:pPr marL="285750" indent="-285750" algn="just">
              <a:buFont typeface="Wingdings" panose="020B0604020202020204" pitchFamily="2" charset="2"/>
              <a:buChar char="§"/>
            </a:pPr>
            <a:endParaRPr lang="tr-TR" dirty="0"/>
          </a:p>
        </p:txBody>
      </p:sp>
      <p:sp>
        <p:nvSpPr>
          <p:cNvPr id="13" name="Başlık 1"/>
          <p:cNvSpPr txBox="1">
            <a:spLocks/>
          </p:cNvSpPr>
          <p:nvPr/>
        </p:nvSpPr>
        <p:spPr>
          <a:xfrm>
            <a:off x="1060393" y="396399"/>
            <a:ext cx="7219847" cy="4679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2000" b="1" kern="0" smtClean="0"/>
              <a:t>Kamu ve Özel İşletmelerde Başlıca Uygulama Alanları</a:t>
            </a:r>
            <a:endParaRPr lang="en-US" sz="2000" b="1" kern="0" dirty="0"/>
          </a:p>
        </p:txBody>
      </p:sp>
    </p:spTree>
    <p:extLst>
      <p:ext uri="{BB962C8B-B14F-4D97-AF65-F5344CB8AC3E}">
        <p14:creationId xmlns:p14="http://schemas.microsoft.com/office/powerpoint/2010/main" val="410270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90400" y="1044001"/>
            <a:ext cx="7404416" cy="4170372"/>
          </a:xfrm>
          <a:prstGeom prst="rect">
            <a:avLst/>
          </a:prstGeom>
        </p:spPr>
        <p:txBody>
          <a:bodyPr wrap="square">
            <a:spAutoFit/>
          </a:bodyPr>
          <a:lstStyle/>
          <a:p>
            <a:pPr marL="285750" indent="-285750" algn="just">
              <a:buFont typeface="Wingdings" panose="020B0604020202020204" pitchFamily="2" charset="2"/>
              <a:buChar char="§"/>
            </a:pPr>
            <a:r>
              <a:rPr lang="tr-TR" sz="1900" dirty="0" smtClean="0"/>
              <a:t>Çözüm önerisi olarak ise maliklerin temsil haklarını dikkate alan “kat malikleri ortak yönetim modeli” geliştirilmiştir. Bu yönetim modeli daha </a:t>
            </a:r>
            <a:r>
              <a:rPr lang="tr-TR" sz="1900" dirty="0" err="1" smtClean="0"/>
              <a:t>formal</a:t>
            </a:r>
            <a:r>
              <a:rPr lang="tr-TR" sz="1900" dirty="0" smtClean="0"/>
              <a:t> bir çerçeve içerisinde olup model içerisinde temel karar verici organ “Kat Malikleri Kurulu” dur. 634 sayılı Kat Malikleri Kanununun 27. maddesi gereği her bir kat maliki yönetime arsa payları göz ardı edilerek tek bir oy olarak katılabilmektedir. Söz konusu ilgili kanunun 34. maddesi ise kat maliklerinin ana gayrimenkulün yönetimini kat maliklerinin dışarıdan seçebilecekleri kimseye ya da kurula verebilecekleri hususunda esneklik getirmiştir. Çok katlı binalarda maliklerin tüzel kişiliklerden oluşması durumunda kat malikleri dışarıdan yönetici seçerek yönetimde görevlendirmektedirler. Türkiye’de ticari gayrimenkuller bu yönetim modeli ile yönetilmektedir </a:t>
            </a:r>
            <a:r>
              <a:rPr lang="en-US" sz="1900" dirty="0" smtClean="0"/>
              <a:t>(</a:t>
            </a:r>
            <a:r>
              <a:rPr lang="en-US" sz="1900" dirty="0" err="1"/>
              <a:t>Çiftçioğlu</a:t>
            </a:r>
            <a:r>
              <a:rPr lang="en-US" sz="1900" dirty="0"/>
              <a:t> and </a:t>
            </a:r>
            <a:r>
              <a:rPr lang="en-US" sz="1900" dirty="0" err="1"/>
              <a:t>Gündüz</a:t>
            </a:r>
            <a:r>
              <a:rPr lang="en-US" sz="1900" dirty="0"/>
              <a:t>, 2017, p.160).</a:t>
            </a:r>
            <a:endParaRPr lang="tr-TR" sz="1900" dirty="0"/>
          </a:p>
          <a:p>
            <a:endParaRPr lang="tr-TR" dirty="0"/>
          </a:p>
        </p:txBody>
      </p:sp>
      <p:sp>
        <p:nvSpPr>
          <p:cNvPr id="13" name="Başlık 1"/>
          <p:cNvSpPr txBox="1">
            <a:spLocks/>
          </p:cNvSpPr>
          <p:nvPr/>
        </p:nvSpPr>
        <p:spPr>
          <a:xfrm>
            <a:off x="1060393" y="396399"/>
            <a:ext cx="7219847" cy="4679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2000" b="1" kern="0" smtClean="0"/>
              <a:t>Kamu ve Özel İşletmelerde Başlıca Uygulama Alanları</a:t>
            </a:r>
            <a:endParaRPr lang="en-US" sz="2000" b="1" kern="0" dirty="0"/>
          </a:p>
        </p:txBody>
      </p:sp>
    </p:spTree>
    <p:extLst>
      <p:ext uri="{BB962C8B-B14F-4D97-AF65-F5344CB8AC3E}">
        <p14:creationId xmlns:p14="http://schemas.microsoft.com/office/powerpoint/2010/main" val="66705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17076</TotalTime>
  <Words>1153</Words>
  <Application>Microsoft Office PowerPoint</Application>
  <PresentationFormat>Ekran Gösterisi (4:3)</PresentationFormat>
  <Paragraphs>49</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Kamu ve Özel İşletmelerde Başlıca Uygulama Alanları</vt:lpstr>
      <vt:lpstr>Kamu ve Özel İşletmelerde Başlıca Uygulama Alanları</vt:lpstr>
      <vt:lpstr>Kamu ve Özel İşletmelerde Başlıca Uygulama Alanları</vt:lpstr>
      <vt:lpstr>Kamu ve Özel İşletmelerde Başlıca Uygulama Alanları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852</cp:revision>
  <cp:lastPrinted>2016-10-24T07:53:35Z</cp:lastPrinted>
  <dcterms:created xsi:type="dcterms:W3CDTF">2016-09-18T09:35:24Z</dcterms:created>
  <dcterms:modified xsi:type="dcterms:W3CDTF">2020-02-24T10:33:57Z</dcterms:modified>
</cp:coreProperties>
</file>