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5.12.2017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smtClean="0"/>
              <a:t>Saksonlar</a:t>
            </a:r>
            <a:r>
              <a:rPr lang="tr-TR" dirty="0" smtClean="0"/>
              <a:t>	</a:t>
            </a:r>
            <a:endParaRPr lang="tr-TR" dirty="0"/>
          </a:p>
        </p:txBody>
      </p:sp>
      <p:sp>
        <p:nvSpPr>
          <p:cNvPr id="3" name="Alt Başlık 2"/>
          <p:cNvSpPr>
            <a:spLocks noGrp="1"/>
          </p:cNvSpPr>
          <p:nvPr>
            <p:ph type="subTitle" idx="1"/>
          </p:nvPr>
        </p:nvSpPr>
        <p:spPr/>
        <p:txBody>
          <a:bodyPr/>
          <a:lstStyle/>
          <a:p>
            <a:r>
              <a:rPr lang="tr-TR" dirty="0" smtClean="0"/>
              <a:t>Yrd. Doç. Dr. Mert KOZAN</a:t>
            </a:r>
            <a:endParaRPr lang="tr-TR" dirty="0"/>
          </a:p>
        </p:txBody>
      </p:sp>
    </p:spTree>
    <p:extLst>
      <p:ext uri="{BB962C8B-B14F-4D97-AF65-F5344CB8AC3E}">
        <p14:creationId xmlns:p14="http://schemas.microsoft.com/office/powerpoint/2010/main" val="188746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09"/>
            <a:ext cx="889248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629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Genel olarak önemli limanlar ve nehir ağızlarının yanında bulunan bu kaleler, yalnızca akıncılara karşı stratejik savunma olarak değil, aynı zamanda devlet arzı ürünlerinin toplanması ve dağıtımının güvence altına alınması için bir araç olarak da </a:t>
            </a:r>
            <a:r>
              <a:rPr lang="tr-TR" dirty="0" smtClean="0"/>
              <a:t>kullanılmaktaydı.</a:t>
            </a:r>
            <a:endParaRPr lang="tr-TR" dirty="0"/>
          </a:p>
        </p:txBody>
      </p:sp>
    </p:spTree>
    <p:extLst>
      <p:ext uri="{BB962C8B-B14F-4D97-AF65-F5344CB8AC3E}">
        <p14:creationId xmlns:p14="http://schemas.microsoft.com/office/powerpoint/2010/main" val="319930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980729"/>
            <a:ext cx="890587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14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Gelecek İmparator </a:t>
            </a:r>
            <a:r>
              <a:rPr lang="tr-TR" dirty="0" err="1"/>
              <a:t>Maximian'ın</a:t>
            </a:r>
            <a:r>
              <a:rPr lang="tr-TR" dirty="0"/>
              <a:t> altındaki Roma lejyonlarının </a:t>
            </a:r>
            <a:r>
              <a:rPr lang="tr-TR" dirty="0" smtClean="0"/>
              <a:t>komutanı </a:t>
            </a:r>
            <a:r>
              <a:rPr lang="tr-TR" dirty="0"/>
              <a:t>olan </a:t>
            </a:r>
            <a:r>
              <a:rPr lang="tr-TR" dirty="0" err="1"/>
              <a:t>Carausius'a</a:t>
            </a:r>
            <a:r>
              <a:rPr lang="tr-TR" dirty="0"/>
              <a:t>, 285 CE'de </a:t>
            </a:r>
            <a:r>
              <a:rPr lang="tr-TR" dirty="0" smtClean="0"/>
              <a:t>Frank </a:t>
            </a:r>
            <a:r>
              <a:rPr lang="tr-TR" dirty="0"/>
              <a:t>ve </a:t>
            </a:r>
            <a:r>
              <a:rPr lang="tr-TR" dirty="0" err="1"/>
              <a:t>Sakson</a:t>
            </a:r>
            <a:r>
              <a:rPr lang="tr-TR" dirty="0"/>
              <a:t> korsanlarını ortadan kaldırma görevi verildi. </a:t>
            </a:r>
            <a:endParaRPr lang="tr-TR" dirty="0"/>
          </a:p>
        </p:txBody>
      </p:sp>
    </p:spTree>
    <p:extLst>
      <p:ext uri="{BB962C8B-B14F-4D97-AF65-F5344CB8AC3E}">
        <p14:creationId xmlns:p14="http://schemas.microsoft.com/office/powerpoint/2010/main" val="55907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Görevi çok başarılıydı ve 286 </a:t>
            </a:r>
            <a:r>
              <a:rPr lang="tr-TR" dirty="0" smtClean="0"/>
              <a:t>korsan </a:t>
            </a:r>
            <a:r>
              <a:rPr lang="tr-TR" dirty="0"/>
              <a:t>gücünü denizde kırmıştı. Bununla birlikte, korsanlarla mücadele </a:t>
            </a:r>
            <a:r>
              <a:rPr lang="tr-TR" dirty="0" smtClean="0"/>
              <a:t>etmemek </a:t>
            </a:r>
            <a:r>
              <a:rPr lang="tr-TR" dirty="0"/>
              <a:t>ve </a:t>
            </a:r>
            <a:r>
              <a:rPr lang="tr-TR" dirty="0" smtClean="0"/>
              <a:t>yağmacılık ile </a:t>
            </a:r>
            <a:r>
              <a:rPr lang="tr-TR" dirty="0"/>
              <a:t>tutmakla </a:t>
            </a:r>
            <a:r>
              <a:rPr lang="tr-TR" dirty="0" smtClean="0"/>
              <a:t>suçlanıyordu </a:t>
            </a:r>
            <a:r>
              <a:rPr lang="tr-TR" dirty="0"/>
              <a:t>ve </a:t>
            </a:r>
            <a:r>
              <a:rPr lang="tr-TR" dirty="0" err="1"/>
              <a:t>Maximian</a:t>
            </a:r>
            <a:r>
              <a:rPr lang="tr-TR" dirty="0"/>
              <a:t> (Roma imparatoru olan) emriyle mahkum edildi</a:t>
            </a:r>
            <a:endParaRPr lang="tr-TR" dirty="0"/>
          </a:p>
        </p:txBody>
      </p:sp>
    </p:spTree>
    <p:extLst>
      <p:ext uri="{BB962C8B-B14F-4D97-AF65-F5344CB8AC3E}">
        <p14:creationId xmlns:p14="http://schemas.microsoft.com/office/powerpoint/2010/main" val="181793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Haksız fiiller olarak gördüklerine yer vermek yerine kendisine bağımsız bir İngiliz imparatoru ilan etti ve savaşta öldürüldüğü 293 yılına kadar hüküm sürdü ve Roma'dan yönetilenler restore edildi.</a:t>
            </a:r>
          </a:p>
          <a:p>
            <a:pPr marL="0" indent="0">
              <a:buNone/>
            </a:pPr>
            <a:endParaRPr lang="tr-TR" dirty="0"/>
          </a:p>
        </p:txBody>
      </p:sp>
    </p:spTree>
    <p:extLst>
      <p:ext uri="{BB962C8B-B14F-4D97-AF65-F5344CB8AC3E}">
        <p14:creationId xmlns:p14="http://schemas.microsoft.com/office/powerpoint/2010/main" val="187069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arada, kıtada, </a:t>
            </a:r>
            <a:r>
              <a:rPr lang="tr-TR" dirty="0" err="1"/>
              <a:t>Sakson</a:t>
            </a:r>
            <a:r>
              <a:rPr lang="tr-TR" dirty="0"/>
              <a:t> birliği, 4. yüzyıl CE boyunca (</a:t>
            </a:r>
            <a:r>
              <a:rPr lang="tr-TR" dirty="0" err="1"/>
              <a:t>Angles</a:t>
            </a:r>
            <a:r>
              <a:rPr lang="tr-TR" dirty="0"/>
              <a:t> gibi diğer Germen grupları ile birlikte) gittikçe artan sayıda </a:t>
            </a:r>
            <a:r>
              <a:rPr lang="tr-TR" dirty="0" err="1"/>
              <a:t>Sakson</a:t>
            </a:r>
            <a:r>
              <a:rPr lang="tr-TR" dirty="0"/>
              <a:t> ve diğerleri kıta Avrupa'sında kalırken, parçalanmaya başladı. Bu süre zarfında, güneydoğu İngiltere'deki daha </a:t>
            </a:r>
            <a:r>
              <a:rPr lang="tr-TR" dirty="0" err="1"/>
              <a:t>Sakson</a:t>
            </a:r>
            <a:r>
              <a:rPr lang="tr-TR" dirty="0"/>
              <a:t> baskınlarını onaylayan resmi Roma kayıtları var (</a:t>
            </a:r>
            <a:r>
              <a:rPr lang="tr-TR" dirty="0" err="1"/>
              <a:t>Ammianus</a:t>
            </a:r>
            <a:r>
              <a:rPr lang="tr-TR" dirty="0"/>
              <a:t> </a:t>
            </a:r>
            <a:r>
              <a:rPr lang="tr-TR" dirty="0" err="1"/>
              <a:t>Marcellinus</a:t>
            </a:r>
            <a:r>
              <a:rPr lang="tr-TR" dirty="0"/>
              <a:t>: 26, 4). </a:t>
            </a:r>
            <a:endParaRPr lang="tr-TR" dirty="0"/>
          </a:p>
        </p:txBody>
      </p:sp>
    </p:spTree>
    <p:extLst>
      <p:ext uri="{BB962C8B-B14F-4D97-AF65-F5344CB8AC3E}">
        <p14:creationId xmlns:p14="http://schemas.microsoft.com/office/powerpoint/2010/main" val="408489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err="1"/>
              <a:t>Sakson</a:t>
            </a:r>
            <a:r>
              <a:rPr lang="tr-TR" dirty="0"/>
              <a:t> askerleri daha önce Romalılar tarafından İngiltere'de lejyonerler olarak çalışıyordu ve </a:t>
            </a:r>
            <a:r>
              <a:rPr lang="tr-TR" dirty="0" err="1"/>
              <a:t>Carausius</a:t>
            </a:r>
            <a:r>
              <a:rPr lang="tr-TR" dirty="0"/>
              <a:t> ile </a:t>
            </a:r>
            <a:r>
              <a:rPr lang="tr-TR" dirty="0" err="1"/>
              <a:t>Maximian</a:t>
            </a:r>
            <a:r>
              <a:rPr lang="tr-TR" dirty="0"/>
              <a:t> arasındaki çatışma, hizmet etmiş olanları, </a:t>
            </a:r>
            <a:r>
              <a:rPr lang="tr-TR" dirty="0" err="1"/>
              <a:t>Elbe</a:t>
            </a:r>
            <a:r>
              <a:rPr lang="tr-TR" dirty="0"/>
              <a:t> çevresindeki bölgeyi terk etmeye ve </a:t>
            </a:r>
            <a:r>
              <a:rPr lang="tr-TR" dirty="0" err="1"/>
              <a:t>Carausius'un</a:t>
            </a:r>
            <a:r>
              <a:rPr lang="tr-TR" dirty="0"/>
              <a:t> egemenliği altındaki bağımsız bir Britanya'ya taşınmasına teşvik etmiş olabilir. </a:t>
            </a:r>
            <a:endParaRPr lang="tr-TR" dirty="0"/>
          </a:p>
        </p:txBody>
      </p:sp>
    </p:spTree>
    <p:extLst>
      <p:ext uri="{BB962C8B-B14F-4D97-AF65-F5344CB8AC3E}">
        <p14:creationId xmlns:p14="http://schemas.microsoft.com/office/powerpoint/2010/main" val="23227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Bununla birlikte, </a:t>
            </a:r>
            <a:r>
              <a:rPr lang="tr-TR" dirty="0" err="1"/>
              <a:t>Carausius'un</a:t>
            </a:r>
            <a:r>
              <a:rPr lang="tr-TR" dirty="0"/>
              <a:t> ölümünden sonra bile </a:t>
            </a:r>
            <a:r>
              <a:rPr lang="tr-TR" dirty="0" err="1"/>
              <a:t>Sakson'ın</a:t>
            </a:r>
            <a:r>
              <a:rPr lang="tr-TR" dirty="0"/>
              <a:t> Britanya'ya göçü devam etmiştir (çoğunlukla o zamanların yazarları tarafından bir istila olarak nitelendirilmiştir).</a:t>
            </a:r>
          </a:p>
          <a:p>
            <a:endParaRPr lang="tr-TR" dirty="0"/>
          </a:p>
          <a:p>
            <a:endParaRPr lang="tr-TR" dirty="0"/>
          </a:p>
        </p:txBody>
      </p:sp>
    </p:spTree>
    <p:extLst>
      <p:ext uri="{BB962C8B-B14F-4D97-AF65-F5344CB8AC3E}">
        <p14:creationId xmlns:p14="http://schemas.microsoft.com/office/powerpoint/2010/main" val="320348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err="1"/>
              <a:t>Sakson</a:t>
            </a:r>
            <a:r>
              <a:rPr lang="tr-TR" dirty="0"/>
              <a:t> istilalarından etkilenen tek yer Britanya'nın güneydoğu sahili değildi. İmparator Konstantin'in (</a:t>
            </a:r>
            <a:r>
              <a:rPr lang="tr-TR" dirty="0" smtClean="0"/>
              <a:t>337) </a:t>
            </a:r>
            <a:r>
              <a:rPr lang="tr-TR" dirty="0"/>
              <a:t>ölümünden kısa bir süre sonra, Avrupa kıtasında Roma'nın kuzey sınırları </a:t>
            </a:r>
            <a:r>
              <a:rPr lang="tr-TR" dirty="0" err="1"/>
              <a:t>Saksonlar</a:t>
            </a:r>
            <a:r>
              <a:rPr lang="tr-TR" dirty="0"/>
              <a:t> da dahil olmak üzere birçok "barbar" grubun saldırısına </a:t>
            </a:r>
            <a:r>
              <a:rPr lang="tr-TR" dirty="0" smtClean="0"/>
              <a:t>uğradı</a:t>
            </a:r>
            <a:endParaRPr lang="tr-TR" dirty="0"/>
          </a:p>
        </p:txBody>
      </p:sp>
    </p:spTree>
    <p:extLst>
      <p:ext uri="{BB962C8B-B14F-4D97-AF65-F5344CB8AC3E}">
        <p14:creationId xmlns:p14="http://schemas.microsoft.com/office/powerpoint/2010/main" val="88096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 y="404664"/>
            <a:ext cx="900100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025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Roma tarihçisi </a:t>
            </a:r>
            <a:r>
              <a:rPr lang="tr-TR" dirty="0" err="1"/>
              <a:t>Zosimus</a:t>
            </a:r>
            <a:r>
              <a:rPr lang="tr-TR" dirty="0"/>
              <a:t>, Konstantin'den sonra gelen Roma imparatoru </a:t>
            </a:r>
            <a:r>
              <a:rPr lang="tr-TR" dirty="0" err="1"/>
              <a:t>Constantius'un</a:t>
            </a:r>
            <a:r>
              <a:rPr lang="tr-TR" dirty="0"/>
              <a:t>, </a:t>
            </a:r>
            <a:r>
              <a:rPr lang="tr-TR" dirty="0" err="1"/>
              <a:t>Saksonların</a:t>
            </a:r>
            <a:r>
              <a:rPr lang="tr-TR" dirty="0"/>
              <a:t> Roma'ya asılmış birçok askeri tehditlerden biri olarak bahsettiği 350'li yıllarda yüzleşmek zorunda kaldığı zorlukların bir özetini sunuyor.</a:t>
            </a:r>
          </a:p>
          <a:p>
            <a:endParaRPr lang="tr-TR" dirty="0"/>
          </a:p>
        </p:txBody>
      </p:sp>
    </p:spTree>
    <p:extLst>
      <p:ext uri="{BB962C8B-B14F-4D97-AF65-F5344CB8AC3E}">
        <p14:creationId xmlns:p14="http://schemas.microsoft.com/office/powerpoint/2010/main" val="1356218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Ancak, [</a:t>
            </a:r>
            <a:r>
              <a:rPr lang="tr-TR" dirty="0" err="1"/>
              <a:t>Constantius</a:t>
            </a:r>
            <a:r>
              <a:rPr lang="tr-TR" dirty="0"/>
              <a:t>] tüm Roma toprakları barbarların saldırılarına maruz kaldığını ve </a:t>
            </a:r>
            <a:r>
              <a:rPr lang="tr-TR" dirty="0" err="1"/>
              <a:t>Franks</a:t>
            </a:r>
            <a:r>
              <a:rPr lang="tr-TR" dirty="0"/>
              <a:t>, </a:t>
            </a:r>
            <a:r>
              <a:rPr lang="tr-TR" dirty="0" err="1"/>
              <a:t>Alemanni</a:t>
            </a:r>
            <a:r>
              <a:rPr lang="tr-TR" dirty="0"/>
              <a:t> ve </a:t>
            </a:r>
            <a:r>
              <a:rPr lang="tr-TR" dirty="0" err="1"/>
              <a:t>Saksonların</a:t>
            </a:r>
            <a:r>
              <a:rPr lang="tr-TR" dirty="0"/>
              <a:t> sadece </a:t>
            </a:r>
            <a:r>
              <a:rPr lang="tr-TR" dirty="0" err="1"/>
              <a:t>Ren'e</a:t>
            </a:r>
            <a:r>
              <a:rPr lang="tr-TR" dirty="0"/>
              <a:t> yakın kırk şehirden mahrum kalmadıklarını, aynı şekilde onları harap ettikleri ve yok ettiklerini algılarken, çok sayıdaki sakinleri ve orantılı miktarda bozgunu gerçekleştirerek; [...] kendisinin bu kritik dönemde işlerini yönetebileceğini düşünüyordu (</a:t>
            </a:r>
            <a:r>
              <a:rPr lang="tr-TR" dirty="0" err="1"/>
              <a:t>Zosimus</a:t>
            </a:r>
            <a:r>
              <a:rPr lang="tr-TR" dirty="0"/>
              <a:t>: Kitap 3, 1).</a:t>
            </a:r>
          </a:p>
          <a:p>
            <a:endParaRPr lang="tr-TR" dirty="0"/>
          </a:p>
        </p:txBody>
      </p:sp>
    </p:spTree>
    <p:extLst>
      <p:ext uri="{BB962C8B-B14F-4D97-AF65-F5344CB8AC3E}">
        <p14:creationId xmlns:p14="http://schemas.microsoft.com/office/powerpoint/2010/main" val="1679327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M.S </a:t>
            </a:r>
            <a:r>
              <a:rPr lang="tr-TR" dirty="0"/>
              <a:t>5. yüzyılın başlarında, İngiltere'deki Roma kontrolü zayıflıyordu ve Roma'nın askeri kaynaklarının çoğu kıtasal Avrupa'daki mücadelelere tahsis edildi. Roma ordusu 410 </a:t>
            </a:r>
            <a:r>
              <a:rPr lang="tr-TR" dirty="0" smtClean="0"/>
              <a:t>'da </a:t>
            </a:r>
            <a:r>
              <a:rPr lang="tr-TR" dirty="0"/>
              <a:t>İngiltere'den tamamen çekildi ve işgal altındaki topraklar Roma İmanlı İngilizlerin elinde kaldı. </a:t>
            </a:r>
            <a:endParaRPr lang="tr-TR" dirty="0"/>
          </a:p>
        </p:txBody>
      </p:sp>
    </p:spTree>
    <p:extLst>
      <p:ext uri="{BB962C8B-B14F-4D97-AF65-F5344CB8AC3E}">
        <p14:creationId xmlns:p14="http://schemas.microsoft.com/office/powerpoint/2010/main" val="387025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Bölge, hem yerli hem de istilacılardan oluşan ve siyasi kontrol için savaşan birkaç küçük mücadele grubuna ayrıldı. Bu sosyal ve siyasi mücadelenin ortasında, </a:t>
            </a:r>
            <a:r>
              <a:rPr lang="tr-TR" dirty="0" err="1"/>
              <a:t>Saksonlar</a:t>
            </a:r>
            <a:r>
              <a:rPr lang="tr-TR" dirty="0"/>
              <a:t> İngiltere'ye göç ederek kendi topraklarını genişletmiş ve adlarının çoğunda "</a:t>
            </a:r>
            <a:r>
              <a:rPr lang="tr-TR" dirty="0" err="1"/>
              <a:t>sex</a:t>
            </a:r>
            <a:r>
              <a:rPr lang="tr-TR" dirty="0"/>
              <a:t>" (örneğin Sussex, </a:t>
            </a:r>
            <a:r>
              <a:rPr lang="tr-TR" dirty="0" err="1"/>
              <a:t>Wessex</a:t>
            </a:r>
            <a:r>
              <a:rPr lang="tr-TR" dirty="0"/>
              <a:t>) sonekini içerdiği tespit edilebilecek bir takım krallıklar kurmuştur.</a:t>
            </a:r>
          </a:p>
          <a:p>
            <a:endParaRPr lang="tr-TR" dirty="0"/>
          </a:p>
        </p:txBody>
      </p:sp>
    </p:spTree>
    <p:extLst>
      <p:ext uri="{BB962C8B-B14F-4D97-AF65-F5344CB8AC3E}">
        <p14:creationId xmlns:p14="http://schemas.microsoft.com/office/powerpoint/2010/main" val="3842146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Antik kaynaklar, </a:t>
            </a:r>
            <a:r>
              <a:rPr lang="tr-TR" dirty="0" err="1"/>
              <a:t>Saksonların</a:t>
            </a:r>
            <a:r>
              <a:rPr lang="tr-TR" dirty="0"/>
              <a:t> Britanya'ya nasıl geldiği ve nasıl genişlediklerinin farklı </a:t>
            </a:r>
            <a:r>
              <a:rPr lang="tr-TR" dirty="0" smtClean="0"/>
              <a:t>versiyonlarla birlikte </a:t>
            </a:r>
            <a:r>
              <a:rPr lang="tr-TR" dirty="0"/>
              <a:t>sağlar. Britanya'daki </a:t>
            </a:r>
            <a:r>
              <a:rPr lang="tr-TR" dirty="0" err="1"/>
              <a:t>Saksonlarla</a:t>
            </a:r>
            <a:r>
              <a:rPr lang="tr-TR" dirty="0"/>
              <a:t> ilgili üç önemli eseri günümüze dek hayatta kalmıştır: </a:t>
            </a:r>
            <a:r>
              <a:rPr lang="tr-TR" dirty="0" err="1"/>
              <a:t>Gildas'ın</a:t>
            </a:r>
            <a:r>
              <a:rPr lang="tr-TR" dirty="0"/>
              <a:t> yazdığı De </a:t>
            </a:r>
            <a:r>
              <a:rPr lang="tr-TR" dirty="0" err="1"/>
              <a:t>Excidio</a:t>
            </a:r>
            <a:r>
              <a:rPr lang="tr-TR" dirty="0"/>
              <a:t> </a:t>
            </a:r>
            <a:r>
              <a:rPr lang="tr-TR" dirty="0" err="1"/>
              <a:t>Britanniae</a:t>
            </a:r>
            <a:r>
              <a:rPr lang="tr-TR" dirty="0"/>
              <a:t>; </a:t>
            </a:r>
            <a:r>
              <a:rPr lang="tr-TR" dirty="0" smtClean="0"/>
              <a:t>Bede </a:t>
            </a:r>
            <a:r>
              <a:rPr lang="tr-TR" dirty="0" err="1" smtClean="0"/>
              <a:t>Historia</a:t>
            </a:r>
            <a:r>
              <a:rPr lang="tr-TR" dirty="0" smtClean="0"/>
              <a:t> </a:t>
            </a:r>
            <a:r>
              <a:rPr lang="tr-TR" dirty="0" err="1"/>
              <a:t>Ecclesiastica</a:t>
            </a:r>
            <a:r>
              <a:rPr lang="tr-TR" dirty="0"/>
              <a:t>, </a:t>
            </a:r>
            <a:r>
              <a:rPr lang="tr-TR" dirty="0" smtClean="0"/>
              <a:t>ve </a:t>
            </a:r>
            <a:r>
              <a:rPr lang="tr-TR" dirty="0" err="1"/>
              <a:t>Anglo-Sakson</a:t>
            </a:r>
            <a:r>
              <a:rPr lang="tr-TR" dirty="0"/>
              <a:t> </a:t>
            </a:r>
            <a:r>
              <a:rPr lang="tr-TR" dirty="0" err="1"/>
              <a:t>Chronicle</a:t>
            </a:r>
            <a:r>
              <a:rPr lang="tr-TR" dirty="0"/>
              <a:t>, çok yazarlı bir hikaye</a:t>
            </a:r>
            <a:endParaRPr lang="tr-TR" dirty="0"/>
          </a:p>
        </p:txBody>
      </p:sp>
    </p:spTree>
    <p:extLst>
      <p:ext uri="{BB962C8B-B14F-4D97-AF65-F5344CB8AC3E}">
        <p14:creationId xmlns:p14="http://schemas.microsoft.com/office/powerpoint/2010/main" val="168612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t>Görevlerini tamamladıktan sonra </a:t>
            </a:r>
            <a:r>
              <a:rPr lang="tr-TR" dirty="0" err="1"/>
              <a:t>Saksonlar</a:t>
            </a:r>
            <a:r>
              <a:rPr lang="tr-TR" dirty="0"/>
              <a:t> Britanyalılara karşı döndü. 6. yüzyıl CE İngiliz keşişi olan </a:t>
            </a:r>
            <a:r>
              <a:rPr lang="tr-TR" dirty="0" err="1"/>
              <a:t>Gildas</a:t>
            </a:r>
            <a:r>
              <a:rPr lang="tr-TR" dirty="0"/>
              <a:t>, </a:t>
            </a:r>
            <a:r>
              <a:rPr lang="tr-TR" dirty="0" err="1"/>
              <a:t>Saksonları</a:t>
            </a:r>
            <a:r>
              <a:rPr lang="tr-TR" dirty="0"/>
              <a:t> köpeklere ve aslanlara benzer vahşiler olarak tanımlıyor ve "hiçbir şey yıkıcı değil, hiçbir şey daha acı bir şey olmadı" dedi. </a:t>
            </a:r>
            <a:r>
              <a:rPr lang="tr-TR" dirty="0" err="1"/>
              <a:t>Gildas</a:t>
            </a:r>
            <a:r>
              <a:rPr lang="tr-TR" dirty="0"/>
              <a:t>, </a:t>
            </a:r>
            <a:r>
              <a:rPr lang="tr-TR" dirty="0" err="1"/>
              <a:t>Saksonların</a:t>
            </a:r>
            <a:r>
              <a:rPr lang="tr-TR" dirty="0"/>
              <a:t> tahrip edici ilerlemesini İncil'in İsraillileri ile karşılaştıran İngilizlerin günahları için Tanrı'nın verdiği cezanın bir biçimi olarak gördü: Açılar ya da </a:t>
            </a:r>
            <a:r>
              <a:rPr lang="tr-TR" dirty="0" err="1"/>
              <a:t>Saksonlar</a:t>
            </a:r>
            <a:r>
              <a:rPr lang="tr-TR" dirty="0"/>
              <a:t> üç uzun gemiyle İngiltere'ye gönderildi. Yolculukları başarılı olduğunda, haberler eve döndü. Daha güçlü olan bir ordu, daha önce olanlara katıldı ve öncelikle aramakta oldukları düşmanı [</a:t>
            </a:r>
            <a:r>
              <a:rPr lang="tr-TR" dirty="0" err="1"/>
              <a:t>Pictos</a:t>
            </a:r>
            <a:r>
              <a:rPr lang="tr-TR" dirty="0"/>
              <a:t> ve </a:t>
            </a:r>
            <a:r>
              <a:rPr lang="tr-TR" dirty="0" err="1"/>
              <a:t>Scots</a:t>
            </a:r>
            <a:r>
              <a:rPr lang="tr-TR" dirty="0"/>
              <a:t>] uzaklaştırdı. </a:t>
            </a:r>
            <a:r>
              <a:rPr lang="tr-TR"/>
              <a:t>Sonra silahlarını müttefikleri üzerinde [İngilizler] çevirdi ve hemen hemen bütün adayı yangın ya da kılıçla, doğu kıyılardan, Britanyalıların onlardan daha azından verdikleri mazeret batıdaki kadarıyla boyunduruk altına koydular.</a:t>
            </a:r>
          </a:p>
        </p:txBody>
      </p:sp>
    </p:spTree>
    <p:extLst>
      <p:ext uri="{BB962C8B-B14F-4D97-AF65-F5344CB8AC3E}">
        <p14:creationId xmlns:p14="http://schemas.microsoft.com/office/powerpoint/2010/main" val="12985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err="1"/>
              <a:t>Saksonlar</a:t>
            </a:r>
            <a:r>
              <a:rPr lang="tr-TR" dirty="0"/>
              <a:t>, </a:t>
            </a:r>
            <a:r>
              <a:rPr lang="tr-TR" dirty="0" smtClean="0"/>
              <a:t>bugün </a:t>
            </a:r>
            <a:r>
              <a:rPr lang="tr-TR" dirty="0"/>
              <a:t>Hollanda, Almanya ve Danimarka'nın Kuzey Denizi kıyılarında olan bölgeyi işgal eden bir Germen kabilesi idi. Onların adı, kabile tarafından popüler olarak kullanılan ayrı bir bıçaktan türetilmiştir. </a:t>
            </a:r>
            <a:endParaRPr lang="tr-TR" dirty="0"/>
          </a:p>
        </p:txBody>
      </p:sp>
    </p:spTree>
    <p:extLst>
      <p:ext uri="{BB962C8B-B14F-4D97-AF65-F5344CB8AC3E}">
        <p14:creationId xmlns:p14="http://schemas.microsoft.com/office/powerpoint/2010/main" val="29407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992888"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72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Bildiğimiz bu grubun en eski tarih kayıtlarından biri, MS 2. ve 3. yüzyılda Roma İmparatorluğu'nun kuzey sınırını etkileyen birçok sıkıntıyla uğraşan Romalı yazarlardan gelmektedir. "</a:t>
            </a:r>
            <a:r>
              <a:rPr lang="tr-TR" dirty="0" err="1"/>
              <a:t>Saksonlar</a:t>
            </a:r>
            <a:r>
              <a:rPr lang="tr-TR" dirty="0"/>
              <a:t>" etiketi uyarınca, bu erken Roman hesapları, </a:t>
            </a:r>
            <a:r>
              <a:rPr lang="tr-TR" dirty="0" err="1"/>
              <a:t>Angles</a:t>
            </a:r>
            <a:r>
              <a:rPr lang="tr-TR" dirty="0"/>
              <a:t>, </a:t>
            </a:r>
            <a:r>
              <a:rPr lang="tr-TR" dirty="0" err="1"/>
              <a:t>Frisians</a:t>
            </a:r>
            <a:r>
              <a:rPr lang="tr-TR" dirty="0"/>
              <a:t> ve </a:t>
            </a:r>
            <a:r>
              <a:rPr lang="tr-TR" dirty="0" err="1"/>
              <a:t>Jutes</a:t>
            </a:r>
            <a:r>
              <a:rPr lang="tr-TR" dirty="0"/>
              <a:t> gibi bölgelerdeki diğer komşu Germen gruplarını da ihtiva edebiliyor; tüm bu gruplar zamanla eski İngilizceye dönüşecek olan Batı Germen dillerini yakından ilişkilendirdi.</a:t>
            </a:r>
          </a:p>
          <a:p>
            <a:endParaRPr lang="tr-TR" dirty="0"/>
          </a:p>
        </p:txBody>
      </p:sp>
    </p:spTree>
    <p:extLst>
      <p:ext uri="{BB962C8B-B14F-4D97-AF65-F5344CB8AC3E}">
        <p14:creationId xmlns:p14="http://schemas.microsoft.com/office/powerpoint/2010/main" val="135044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err="1" smtClean="0"/>
              <a:t>Saksonlar’ın</a:t>
            </a:r>
            <a:r>
              <a:rPr lang="tr-TR" dirty="0" smtClean="0"/>
              <a:t> yazılı metinleri olmadığından</a:t>
            </a:r>
            <a:r>
              <a:rPr lang="tr-TR" dirty="0"/>
              <a:t>, bildiklerimizin çoğu bir avuç yazarın (çoğunlukla piskopos ve keşişler) ve arkeolojik araştırmaların raporlarından kaynaklanmaktadır. </a:t>
            </a:r>
            <a:r>
              <a:rPr lang="tr-TR" dirty="0" err="1"/>
              <a:t>Saksonlar</a:t>
            </a:r>
            <a:r>
              <a:rPr lang="tr-TR" dirty="0"/>
              <a:t>, Antik dönem sonlarında Roma'ya karşı girişilecek "barbar" ülkelerdendi, Roma'nın batı alanındaki </a:t>
            </a:r>
            <a:r>
              <a:rPr lang="tr-TR" dirty="0" err="1"/>
              <a:t>emperyal</a:t>
            </a:r>
            <a:r>
              <a:rPr lang="tr-TR" dirty="0"/>
              <a:t> düzenin ölümüne son verdiler, haritayı yeniden şekillendirdiler ve Avrupa'nın uluslarını yeniden adlandıracaklardı.</a:t>
            </a:r>
          </a:p>
          <a:p>
            <a:endParaRPr lang="tr-TR" dirty="0"/>
          </a:p>
        </p:txBody>
      </p:sp>
    </p:spTree>
    <p:extLst>
      <p:ext uri="{BB962C8B-B14F-4D97-AF65-F5344CB8AC3E}">
        <p14:creationId xmlns:p14="http://schemas.microsoft.com/office/powerpoint/2010/main" val="72000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Saksonların</a:t>
            </a:r>
            <a:r>
              <a:rPr lang="tr-TR" dirty="0"/>
              <a:t> kıtada yaşadığı bölgenin güneyi, </a:t>
            </a:r>
            <a:r>
              <a:rPr lang="tr-TR" dirty="0" err="1"/>
              <a:t>Saksonlar</a:t>
            </a:r>
            <a:r>
              <a:rPr lang="tr-TR" dirty="0"/>
              <a:t> ve Roma sınırı arasında bir topraklarda işgal altında olan sağlam bir varlığı olan güçlü bir Alman birliği olan </a:t>
            </a:r>
            <a:r>
              <a:rPr lang="tr-TR" dirty="0" smtClean="0"/>
              <a:t>Franklar </a:t>
            </a:r>
            <a:r>
              <a:rPr lang="tr-TR" dirty="0"/>
              <a:t>idi. Bu nedenle güneye doğru genişletmek </a:t>
            </a:r>
            <a:r>
              <a:rPr lang="tr-TR" dirty="0" err="1"/>
              <a:t>Saksonlar</a:t>
            </a:r>
            <a:r>
              <a:rPr lang="tr-TR" dirty="0"/>
              <a:t> için </a:t>
            </a:r>
            <a:r>
              <a:rPr lang="tr-TR" dirty="0" smtClean="0"/>
              <a:t>zor </a:t>
            </a:r>
            <a:r>
              <a:rPr lang="tr-TR" dirty="0"/>
              <a:t>bir seçenekti ve deniz genişlemesi daha uygun bir </a:t>
            </a:r>
            <a:r>
              <a:rPr lang="tr-TR" dirty="0" smtClean="0"/>
              <a:t>alternatifti.</a:t>
            </a:r>
            <a:endParaRPr lang="tr-TR" dirty="0"/>
          </a:p>
        </p:txBody>
      </p:sp>
    </p:spTree>
    <p:extLst>
      <p:ext uri="{BB962C8B-B14F-4D97-AF65-F5344CB8AC3E}">
        <p14:creationId xmlns:p14="http://schemas.microsoft.com/office/powerpoint/2010/main" val="287747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3</a:t>
            </a:r>
            <a:r>
              <a:rPr lang="tr-TR" dirty="0"/>
              <a:t>. yüzyılın sonlarında </a:t>
            </a:r>
            <a:r>
              <a:rPr lang="tr-TR" dirty="0" smtClean="0"/>
              <a:t>Fransız </a:t>
            </a:r>
            <a:r>
              <a:rPr lang="tr-TR" dirty="0"/>
              <a:t>Deniz Akıntıları, </a:t>
            </a:r>
            <a:r>
              <a:rPr lang="tr-TR" dirty="0" err="1"/>
              <a:t>Saksonlara</a:t>
            </a:r>
            <a:r>
              <a:rPr lang="tr-TR" dirty="0"/>
              <a:t> Kuzey Denizi'nin güney kesiminde ve </a:t>
            </a:r>
            <a:r>
              <a:rPr lang="tr-TR" dirty="0" smtClean="0"/>
              <a:t>İngiliz </a:t>
            </a:r>
            <a:r>
              <a:rPr lang="tr-TR" dirty="0"/>
              <a:t>Kanalına </a:t>
            </a:r>
            <a:r>
              <a:rPr lang="tr-TR" dirty="0" smtClean="0"/>
              <a:t>doğru yol almasını sağladı. </a:t>
            </a:r>
          </a:p>
          <a:p>
            <a:r>
              <a:rPr lang="tr-TR" dirty="0" smtClean="0"/>
              <a:t>Uzun gemileriyle Britanya </a:t>
            </a:r>
            <a:r>
              <a:rPr lang="tr-TR" dirty="0"/>
              <a:t>ve </a:t>
            </a:r>
            <a:r>
              <a:rPr lang="tr-TR" dirty="0" err="1"/>
              <a:t>Galya</a:t>
            </a:r>
            <a:r>
              <a:rPr lang="tr-TR" dirty="0"/>
              <a:t> sahillerine </a:t>
            </a:r>
            <a:r>
              <a:rPr lang="tr-TR" dirty="0" smtClean="0"/>
              <a:t>baskınlar yaptılar.</a:t>
            </a:r>
            <a:endParaRPr lang="tr-TR" dirty="0"/>
          </a:p>
        </p:txBody>
      </p:sp>
    </p:spTree>
    <p:extLst>
      <p:ext uri="{BB962C8B-B14F-4D97-AF65-F5344CB8AC3E}">
        <p14:creationId xmlns:p14="http://schemas.microsoft.com/office/powerpoint/2010/main" val="173464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Üçüncü yüzyılın sonlarında Roma Britanya'ya yönelik bu saldırılar, </a:t>
            </a:r>
            <a:r>
              <a:rPr lang="tr-TR" dirty="0" smtClean="0"/>
              <a:t>Romalı yetkilileri</a:t>
            </a:r>
            <a:r>
              <a:rPr lang="tr-TR" dirty="0"/>
              <a:t>, bu saldırıları </a:t>
            </a:r>
            <a:r>
              <a:rPr lang="tr-TR" dirty="0" smtClean="0"/>
              <a:t>önlemek </a:t>
            </a:r>
            <a:r>
              <a:rPr lang="tr-TR" dirty="0"/>
              <a:t>için kıyı bölgelerinde kalın taş duvarlı kaleler ağı kurmaya zorladı ve İngiltere'nin güney sahili </a:t>
            </a:r>
            <a:r>
              <a:rPr lang="tr-TR" dirty="0" err="1"/>
              <a:t>Sakson</a:t>
            </a:r>
            <a:r>
              <a:rPr lang="tr-TR" dirty="0"/>
              <a:t> </a:t>
            </a:r>
            <a:r>
              <a:rPr lang="tr-TR" dirty="0" smtClean="0"/>
              <a:t>Sahili </a:t>
            </a:r>
            <a:r>
              <a:rPr lang="tr-TR" dirty="0"/>
              <a:t>sınırı olarak bilinmeye başladı</a:t>
            </a:r>
            <a:endParaRPr lang="tr-TR" dirty="0"/>
          </a:p>
        </p:txBody>
      </p:sp>
    </p:spTree>
    <p:extLst>
      <p:ext uri="{BB962C8B-B14F-4D97-AF65-F5344CB8AC3E}">
        <p14:creationId xmlns:p14="http://schemas.microsoft.com/office/powerpoint/2010/main" val="117826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912</Words>
  <Application>Microsoft Office PowerPoint</Application>
  <PresentationFormat>Ekran Gösterisi (4:3)</PresentationFormat>
  <Paragraphs>23</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Saksonlar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Saksonlar </dc:title>
  <dc:creator>user</dc:creator>
  <cp:lastModifiedBy>user</cp:lastModifiedBy>
  <cp:revision>8</cp:revision>
  <dcterms:created xsi:type="dcterms:W3CDTF">2017-12-05T18:27:33Z</dcterms:created>
  <dcterms:modified xsi:type="dcterms:W3CDTF">2017-12-05T20:01:22Z</dcterms:modified>
</cp:coreProperties>
</file>