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7" r:id="rId9"/>
    <p:sldId id="269" r:id="rId10"/>
    <p:sldId id="270" r:id="rId11"/>
    <p:sldId id="271" r:id="rId12"/>
    <p:sldId id="273" r:id="rId13"/>
    <p:sldId id="275" r:id="rId14"/>
    <p:sldId id="277" r:id="rId15"/>
    <p:sldId id="280" r:id="rId16"/>
    <p:sldId id="283" r:id="rId17"/>
    <p:sldId id="282" r:id="rId18"/>
    <p:sldId id="285" r:id="rId19"/>
    <p:sldId id="288" r:id="rId20"/>
    <p:sldId id="289" r:id="rId21"/>
    <p:sldId id="290" r:id="rId22"/>
    <p:sldId id="292" r:id="rId23"/>
    <p:sldId id="296" r:id="rId24"/>
    <p:sldId id="298" r:id="rId25"/>
    <p:sldId id="299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2E09-F720-3844-8A96-FEAC7639E6DB}" type="datetimeFigureOut">
              <a:rPr lang="en-US" smtClean="0"/>
              <a:t>23.02.18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8249-5FF3-EC48-81B3-17815D92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2E09-F720-3844-8A96-FEAC7639E6DB}" type="datetimeFigureOut">
              <a:rPr lang="en-US" smtClean="0"/>
              <a:t>23.02.18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8249-5FF3-EC48-81B3-17815D92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6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2E09-F720-3844-8A96-FEAC7639E6DB}" type="datetimeFigureOut">
              <a:rPr lang="en-US" smtClean="0"/>
              <a:t>23.02.18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8249-5FF3-EC48-81B3-17815D92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5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2E09-F720-3844-8A96-FEAC7639E6DB}" type="datetimeFigureOut">
              <a:rPr lang="en-US" smtClean="0"/>
              <a:t>23.02.18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8249-5FF3-EC48-81B3-17815D92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7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2E09-F720-3844-8A96-FEAC7639E6DB}" type="datetimeFigureOut">
              <a:rPr lang="en-US" smtClean="0"/>
              <a:t>23.02.18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8249-5FF3-EC48-81B3-17815D92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6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2E09-F720-3844-8A96-FEAC7639E6DB}" type="datetimeFigureOut">
              <a:rPr lang="en-US" smtClean="0"/>
              <a:t>23.02.18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8249-5FF3-EC48-81B3-17815D92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9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2E09-F720-3844-8A96-FEAC7639E6DB}" type="datetimeFigureOut">
              <a:rPr lang="en-US" smtClean="0"/>
              <a:t>23.02.18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8249-5FF3-EC48-81B3-17815D92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6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2E09-F720-3844-8A96-FEAC7639E6DB}" type="datetimeFigureOut">
              <a:rPr lang="en-US" smtClean="0"/>
              <a:t>23.02.18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8249-5FF3-EC48-81B3-17815D92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6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2E09-F720-3844-8A96-FEAC7639E6DB}" type="datetimeFigureOut">
              <a:rPr lang="en-US" smtClean="0"/>
              <a:t>23.02.18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8249-5FF3-EC48-81B3-17815D92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0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2E09-F720-3844-8A96-FEAC7639E6DB}" type="datetimeFigureOut">
              <a:rPr lang="en-US" smtClean="0"/>
              <a:t>23.02.18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8249-5FF3-EC48-81B3-17815D92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1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2E09-F720-3844-8A96-FEAC7639E6DB}" type="datetimeFigureOut">
              <a:rPr lang="en-US" smtClean="0"/>
              <a:t>23.02.18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8249-5FF3-EC48-81B3-17815D92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2E09-F720-3844-8A96-FEAC7639E6DB}" type="datetimeFigureOut">
              <a:rPr lang="en-US" smtClean="0"/>
              <a:t>23.02.18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98249-5FF3-EC48-81B3-17815D92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1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851648" cy="288032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  <a:latin typeface="Cambria"/>
                <a:cs typeface="Cambria"/>
              </a:rPr>
              <a:t>ARKAİK HOMO </a:t>
            </a:r>
            <a:br>
              <a:rPr lang="tr-TR" sz="5400" b="1" dirty="0" smtClean="0">
                <a:solidFill>
                  <a:srgbClr val="FF0000"/>
                </a:solidFill>
                <a:latin typeface="Cambria"/>
                <a:cs typeface="Cambria"/>
              </a:rPr>
            </a:br>
            <a:r>
              <a:rPr lang="tr-TR" sz="5400" b="1" dirty="0" smtClean="0">
                <a:solidFill>
                  <a:srgbClr val="FF0000"/>
                </a:solidFill>
                <a:latin typeface="Cambria"/>
                <a:cs typeface="Cambria"/>
              </a:rPr>
              <a:t>(İNSAN):</a:t>
            </a:r>
            <a:br>
              <a:rPr lang="tr-TR" sz="5400" b="1" dirty="0" smtClean="0">
                <a:solidFill>
                  <a:srgbClr val="FF0000"/>
                </a:solidFill>
                <a:latin typeface="Cambria"/>
                <a:cs typeface="Cambria"/>
              </a:rPr>
            </a:br>
            <a:r>
              <a:rPr lang="tr-TR" sz="5400" b="1" dirty="0" smtClean="0">
                <a:solidFill>
                  <a:srgbClr val="FF0000"/>
                </a:solidFill>
                <a:latin typeface="Cambria"/>
                <a:cs typeface="Cambria"/>
              </a:rPr>
              <a:t>Öncesi ve Sonrası</a:t>
            </a:r>
            <a:endParaRPr lang="tr-TR" sz="54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752600"/>
          </a:xfrm>
        </p:spPr>
        <p:txBody>
          <a:bodyPr>
            <a:noAutofit/>
          </a:bodyPr>
          <a:lstStyle/>
          <a:p>
            <a:pPr algn="r"/>
            <a:endParaRPr lang="tr-TR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7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467544" y="692696"/>
            <a:ext cx="8280920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tr-TR" sz="4000" b="1" dirty="0" smtClean="0">
                <a:solidFill>
                  <a:srgbClr val="FF0000"/>
                </a:solidFill>
                <a:latin typeface="Cambria"/>
                <a:cs typeface="Cambria"/>
              </a:rPr>
              <a:t>2- A. AFARENSIS</a:t>
            </a:r>
          </a:p>
          <a:p>
            <a:pPr fontAlgn="base"/>
            <a:r>
              <a:rPr lang="tr-TR" sz="2400" b="1" dirty="0" smtClean="0">
                <a:latin typeface="Cambria"/>
                <a:cs typeface="Cambria"/>
              </a:rPr>
              <a:t>Takma Adı 	       :</a:t>
            </a:r>
            <a:r>
              <a:rPr lang="tr-TR" sz="2400" dirty="0" smtClean="0">
                <a:latin typeface="Cambria"/>
                <a:cs typeface="Cambria"/>
              </a:rPr>
              <a:t> </a:t>
            </a:r>
            <a:r>
              <a:rPr lang="tr-TR" sz="2400" dirty="0" err="1" smtClean="0">
                <a:latin typeface="Cambria"/>
                <a:cs typeface="Cambria"/>
              </a:rPr>
              <a:t>Lucy</a:t>
            </a:r>
            <a:endParaRPr lang="tr-TR" sz="2400" dirty="0" smtClean="0">
              <a:latin typeface="Cambria"/>
              <a:cs typeface="Cambria"/>
            </a:endParaRPr>
          </a:p>
          <a:p>
            <a:pPr fontAlgn="base"/>
            <a:r>
              <a:rPr lang="tr-TR" sz="2400" b="1" dirty="0" smtClean="0">
                <a:latin typeface="Cambria"/>
                <a:cs typeface="Cambria"/>
              </a:rPr>
              <a:t>Yaşadığı Yer	       :</a:t>
            </a:r>
            <a:r>
              <a:rPr lang="tr-TR" sz="2400" dirty="0" smtClean="0">
                <a:latin typeface="Cambria"/>
                <a:cs typeface="Cambria"/>
              </a:rPr>
              <a:t> Doğu Afrika ( Etiyopya-</a:t>
            </a:r>
            <a:r>
              <a:rPr lang="tr-TR" sz="2400" dirty="0" err="1" smtClean="0">
                <a:latin typeface="Cambria"/>
                <a:cs typeface="Cambria"/>
              </a:rPr>
              <a:t>Hadar</a:t>
            </a:r>
            <a:r>
              <a:rPr lang="tr-TR" sz="2400" dirty="0" smtClean="0">
                <a:latin typeface="Cambria"/>
                <a:cs typeface="Cambria"/>
              </a:rPr>
              <a:t>, Tanzanya)</a:t>
            </a:r>
          </a:p>
          <a:p>
            <a:pPr fontAlgn="base"/>
            <a:r>
              <a:rPr lang="tr-TR" sz="2400" b="1" dirty="0" smtClean="0">
                <a:latin typeface="Cambria"/>
                <a:cs typeface="Cambria"/>
              </a:rPr>
              <a:t>Yaşadığı Zaman  :</a:t>
            </a:r>
            <a:r>
              <a:rPr lang="tr-TR" sz="2400" dirty="0" smtClean="0">
                <a:latin typeface="Cambria"/>
                <a:cs typeface="Cambria"/>
              </a:rPr>
              <a:t> Yaklaşık 3,85 ila 2,95 </a:t>
            </a:r>
            <a:r>
              <a:rPr lang="tr-TR" sz="2400" dirty="0" err="1" smtClean="0">
                <a:latin typeface="Cambria"/>
                <a:cs typeface="Cambria"/>
              </a:rPr>
              <a:t>myö</a:t>
            </a:r>
            <a:endParaRPr lang="tr-TR" sz="2400" dirty="0" smtClean="0">
              <a:latin typeface="Cambria"/>
              <a:cs typeface="Cambria"/>
            </a:endParaRPr>
          </a:p>
          <a:p>
            <a:pPr fontAlgn="base"/>
            <a:endParaRPr lang="tr-TR" dirty="0" smtClean="0">
              <a:latin typeface="Calibri" pitchFamily="34" charset="0"/>
            </a:endParaRPr>
          </a:p>
          <a:p>
            <a:pPr fontAlgn="base"/>
            <a:endParaRPr lang="tr-TR" dirty="0" smtClean="0">
              <a:latin typeface="Calibri" pitchFamily="34" charset="0"/>
            </a:endParaRPr>
          </a:p>
          <a:p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539552" y="2492896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tr-TR" sz="2400" dirty="0" smtClean="0">
                <a:latin typeface="Cambria"/>
                <a:cs typeface="Cambria"/>
              </a:rPr>
              <a:t>Australopithecus </a:t>
            </a:r>
            <a:r>
              <a:rPr lang="tr-TR" sz="2400" dirty="0" err="1" smtClean="0">
                <a:latin typeface="Cambria"/>
                <a:cs typeface="Cambria"/>
              </a:rPr>
              <a:t>Afarensis</a:t>
            </a:r>
            <a:r>
              <a:rPr lang="tr-TR" sz="2400" dirty="0" smtClean="0">
                <a:latin typeface="Cambria"/>
                <a:cs typeface="Cambria"/>
              </a:rPr>
              <a:t>, </a:t>
            </a:r>
            <a:r>
              <a:rPr lang="tr-TR" sz="2400" b="1" dirty="0" smtClean="0">
                <a:latin typeface="Cambria"/>
                <a:cs typeface="Cambria"/>
              </a:rPr>
              <a:t>en uzun süre yaşamış ve en iyi bilinen öncül insan türlerinden </a:t>
            </a:r>
            <a:r>
              <a:rPr lang="tr-TR" sz="2400" dirty="0" smtClean="0">
                <a:latin typeface="Cambria"/>
                <a:cs typeface="Cambria"/>
              </a:rPr>
              <a:t>biridir. </a:t>
            </a:r>
            <a:r>
              <a:rPr lang="tr-TR" sz="2400" dirty="0" err="1" smtClean="0">
                <a:latin typeface="Cambria"/>
                <a:cs typeface="Cambria"/>
              </a:rPr>
              <a:t>Paleoantropologlar</a:t>
            </a:r>
            <a:r>
              <a:rPr lang="tr-TR" sz="2400" dirty="0" smtClean="0">
                <a:latin typeface="Cambria"/>
                <a:cs typeface="Cambria"/>
              </a:rPr>
              <a:t> bu türün  </a:t>
            </a:r>
            <a:r>
              <a:rPr lang="tr-TR" sz="2400" b="1" dirty="0" smtClean="0">
                <a:latin typeface="Cambria"/>
                <a:cs typeface="Cambria"/>
              </a:rPr>
              <a:t>300’den fazlasının  kalıntılarını ortaya çıkardılar</a:t>
            </a:r>
            <a:r>
              <a:rPr lang="tr-TR" sz="2400" dirty="0" smtClean="0">
                <a:latin typeface="Cambria"/>
                <a:cs typeface="Cambria"/>
              </a:rPr>
              <a:t>. Ayrıca bu tür yaklaşık olarak </a:t>
            </a:r>
            <a:r>
              <a:rPr lang="tr-TR" sz="2400" b="1" dirty="0" smtClean="0">
                <a:latin typeface="Cambria"/>
                <a:cs typeface="Cambria"/>
              </a:rPr>
              <a:t>900 bin yıl hayatta kaldı , yani bizim türümüzün yaşadığı sürenin dört katından bile fazla</a:t>
            </a:r>
            <a:r>
              <a:rPr lang="tr-TR" sz="2400" dirty="0" smtClean="0">
                <a:latin typeface="Cambria"/>
                <a:cs typeface="Cambria"/>
              </a:rPr>
              <a:t>dır.</a:t>
            </a:r>
          </a:p>
          <a:p>
            <a:pPr algn="just" fontAlgn="base"/>
            <a:r>
              <a:rPr lang="tr-TR" sz="2400" dirty="0" smtClean="0">
                <a:latin typeface="Calibri" pitchFamily="34" charset="0"/>
              </a:rPr>
              <a:t> </a:t>
            </a:r>
            <a:endParaRPr lang="tr-TR" sz="2400" dirty="0">
              <a:latin typeface="Calibri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683568" y="479715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tr-TR" sz="2400" dirty="0" smtClean="0">
                <a:latin typeface="Cambria"/>
                <a:cs typeface="Cambria"/>
              </a:rPr>
              <a:t>Bu türün en bilindik keşifleri ; Etiyopya’nın </a:t>
            </a:r>
            <a:r>
              <a:rPr lang="tr-TR" sz="2400" dirty="0" err="1" smtClean="0">
                <a:latin typeface="Cambria"/>
                <a:cs typeface="Cambria"/>
              </a:rPr>
              <a:t>Hadar</a:t>
            </a:r>
            <a:r>
              <a:rPr lang="tr-TR" sz="2400" dirty="0" smtClean="0">
                <a:latin typeface="Cambria"/>
                <a:cs typeface="Cambria"/>
              </a:rPr>
              <a:t> ve Tanzanya’nın </a:t>
            </a:r>
            <a:r>
              <a:rPr lang="tr-TR" sz="2400" dirty="0" err="1" smtClean="0">
                <a:latin typeface="Cambria"/>
                <a:cs typeface="Cambria"/>
              </a:rPr>
              <a:t>Laetoli</a:t>
            </a:r>
            <a:r>
              <a:rPr lang="tr-TR" sz="2400" dirty="0" smtClean="0">
                <a:latin typeface="Cambria"/>
                <a:cs typeface="Cambria"/>
              </a:rPr>
              <a:t> bölgesinde yapılmıştır. </a:t>
            </a:r>
          </a:p>
        </p:txBody>
      </p:sp>
    </p:spTree>
    <p:extLst>
      <p:ext uri="{BB962C8B-B14F-4D97-AF65-F5344CB8AC3E}">
        <p14:creationId xmlns:p14="http://schemas.microsoft.com/office/powerpoint/2010/main" val="320878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-media-cache-ak0.pinimg.com/736x/4e/9e/8f/4e9e8fed4fc0829407e583bb678408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403648" y="5733256"/>
            <a:ext cx="6439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AUSTRALOPITHECUS AFRICANUS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143" y="1208845"/>
            <a:ext cx="26050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b="1" dirty="0" smtClean="0">
                <a:solidFill>
                  <a:srgbClr val="FFFF00"/>
                </a:solidFill>
                <a:latin typeface="Cambria"/>
                <a:cs typeface="Cambria"/>
              </a:rPr>
              <a:t>Takma Adı 	       : </a:t>
            </a:r>
            <a:r>
              <a:rPr lang="tr-TR" b="1" dirty="0" err="1" smtClean="0">
                <a:solidFill>
                  <a:srgbClr val="FFFF00"/>
                </a:solidFill>
                <a:latin typeface="Cambria"/>
                <a:cs typeface="Cambria"/>
              </a:rPr>
              <a:t>Lucy</a:t>
            </a:r>
            <a:endParaRPr lang="tr-TR" b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fontAlgn="base"/>
            <a:r>
              <a:rPr lang="tr-TR" b="1" dirty="0" smtClean="0">
                <a:solidFill>
                  <a:srgbClr val="FFFF00"/>
                </a:solidFill>
                <a:latin typeface="Cambria"/>
                <a:cs typeface="Cambria"/>
              </a:rPr>
              <a:t>Yaşadığı Yer	       : Doğu Afrika ( Etiyopya-Tanzanya)</a:t>
            </a:r>
          </a:p>
          <a:p>
            <a:pPr fontAlgn="base"/>
            <a:r>
              <a:rPr lang="tr-TR" b="1" dirty="0" smtClean="0">
                <a:solidFill>
                  <a:srgbClr val="FFFF00"/>
                </a:solidFill>
                <a:latin typeface="Cambria"/>
                <a:cs typeface="Cambria"/>
              </a:rPr>
              <a:t>Yaşadığı Zaman  : Yaklaşık 3,85 ila 2,95 </a:t>
            </a:r>
            <a:r>
              <a:rPr lang="tr-TR" b="1" dirty="0" err="1" smtClean="0">
                <a:solidFill>
                  <a:srgbClr val="FFFF00"/>
                </a:solidFill>
                <a:latin typeface="Cambria"/>
                <a:cs typeface="Cambria"/>
              </a:rPr>
              <a:t>myö</a:t>
            </a:r>
            <a:endParaRPr lang="tr-TR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142" y="3235365"/>
            <a:ext cx="26050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b="1" dirty="0" smtClean="0">
                <a:solidFill>
                  <a:srgbClr val="FFFF00"/>
                </a:solidFill>
                <a:latin typeface="Cambria"/>
                <a:cs typeface="Cambria"/>
              </a:rPr>
              <a:t>En uzun süre yaşamış ve en iyi bilinen öncül insan türlerinden biridir. </a:t>
            </a:r>
          </a:p>
          <a:p>
            <a:pPr fontAlgn="base"/>
            <a:r>
              <a:rPr lang="tr-TR" b="1" dirty="0" smtClean="0">
                <a:solidFill>
                  <a:srgbClr val="FFFF00"/>
                </a:solidFill>
                <a:latin typeface="Cambria"/>
                <a:cs typeface="Cambria"/>
              </a:rPr>
              <a:t>300’den fazlasının  kalıntıları ortaya çıkarıldı. </a:t>
            </a:r>
          </a:p>
        </p:txBody>
      </p:sp>
    </p:spTree>
    <p:extLst>
      <p:ext uri="{BB962C8B-B14F-4D97-AF65-F5344CB8AC3E}">
        <p14:creationId xmlns:p14="http://schemas.microsoft.com/office/powerpoint/2010/main" val="364282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s://kozmopolitaydinlar.files.wordpress.com/2011/01/garhi_c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1547664" y="5589240"/>
            <a:ext cx="633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AUSTRALOPITHECUS GARHI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270837"/>
            <a:ext cx="35330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b="1" dirty="0" smtClean="0">
                <a:solidFill>
                  <a:srgbClr val="FFFF00"/>
                </a:solidFill>
                <a:latin typeface="Cambria"/>
                <a:cs typeface="Cambria"/>
              </a:rPr>
              <a:t>Yaşadığı Yer: Doğu Afrika ( </a:t>
            </a:r>
            <a:r>
              <a:rPr lang="tr-TR" b="1" dirty="0" err="1" smtClean="0">
                <a:solidFill>
                  <a:srgbClr val="FFFF00"/>
                </a:solidFill>
                <a:latin typeface="Cambria"/>
                <a:cs typeface="Cambria"/>
              </a:rPr>
              <a:t>Bouri</a:t>
            </a:r>
            <a:r>
              <a:rPr lang="tr-TR" b="1" dirty="0" smtClean="0">
                <a:solidFill>
                  <a:srgbClr val="FFFF00"/>
                </a:solidFill>
                <a:latin typeface="Cambria"/>
                <a:cs typeface="Cambria"/>
              </a:rPr>
              <a:t>, Orta </a:t>
            </a:r>
            <a:r>
              <a:rPr lang="tr-TR" b="1" dirty="0" err="1" smtClean="0">
                <a:solidFill>
                  <a:srgbClr val="FFFF00"/>
                </a:solidFill>
                <a:latin typeface="Cambria"/>
                <a:cs typeface="Cambria"/>
              </a:rPr>
              <a:t>Awash</a:t>
            </a:r>
            <a:r>
              <a:rPr lang="tr-TR" b="1" dirty="0" smtClean="0">
                <a:solidFill>
                  <a:srgbClr val="FFFF00"/>
                </a:solidFill>
                <a:latin typeface="Cambria"/>
                <a:cs typeface="Cambria"/>
              </a:rPr>
              <a:t>, Etiyopya )</a:t>
            </a:r>
          </a:p>
          <a:p>
            <a:pPr fontAlgn="base"/>
            <a:r>
              <a:rPr lang="tr-TR" b="1" dirty="0" smtClean="0">
                <a:solidFill>
                  <a:srgbClr val="FFFF00"/>
                </a:solidFill>
                <a:latin typeface="Cambria"/>
                <a:cs typeface="Cambria"/>
              </a:rPr>
              <a:t>Yaşadığı Zaman: 2,5 milyon yıl önce</a:t>
            </a:r>
          </a:p>
          <a:p>
            <a:pPr fontAlgn="base"/>
            <a:endParaRPr lang="tr-TR" b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42900" indent="-342900" fontAlgn="base">
              <a:buFontTx/>
              <a:buChar char="-"/>
            </a:pPr>
            <a:r>
              <a:rPr lang="tr-TR" b="1" dirty="0" smtClean="0">
                <a:solidFill>
                  <a:srgbClr val="FFFF00"/>
                </a:solidFill>
                <a:latin typeface="Cambria"/>
                <a:cs typeface="Cambria"/>
              </a:rPr>
              <a:t>Australopithecus </a:t>
            </a:r>
            <a:r>
              <a:rPr lang="tr-TR" b="1" dirty="0" err="1" smtClean="0">
                <a:solidFill>
                  <a:srgbClr val="FFFF00"/>
                </a:solidFill>
                <a:latin typeface="Cambria"/>
                <a:cs typeface="Cambria"/>
              </a:rPr>
              <a:t>Garhi</a:t>
            </a:r>
            <a:r>
              <a:rPr lang="tr-TR" b="1" dirty="0" smtClean="0">
                <a:solidFill>
                  <a:srgbClr val="FFFF00"/>
                </a:solidFill>
                <a:latin typeface="Cambria"/>
                <a:cs typeface="Cambria"/>
              </a:rPr>
              <a:t> türü çok iyi belgelenememiş durumdadır. </a:t>
            </a:r>
          </a:p>
          <a:p>
            <a:pPr marL="342900" indent="-342900" fontAlgn="base">
              <a:buFontTx/>
              <a:buChar char="-"/>
            </a:pPr>
            <a:r>
              <a:rPr lang="tr-TR" b="1" dirty="0" smtClean="0">
                <a:solidFill>
                  <a:srgbClr val="FFFF00"/>
                </a:solidFill>
                <a:latin typeface="Cambria"/>
                <a:cs typeface="Cambria"/>
              </a:rPr>
              <a:t>Bütün bilgiler bir fosil kafatası ve iskelet parçalarına dayanmaktadır.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2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data:image/jpeg;base64,/9j/4AAQSkZJRgABAQAAAQABAAD/2wCEAAkGBxIQEhUREhIVFRUXFRgYFRgXFRYXFhgVGBUXFhcdFxYYHSggGRolHRcVITEhJSkrLi4vFyAzODMsNygtLisBCgoKDg0OGxAQGy0lICItLSstLS0tLS0tLS0tLS0tLS0tLS0tLS0tLS0tLS0tLS0tLS0tLS0tLS0tLS0tLS0tLf/AABEIAK4BIgMBIgACEQEDEQH/xAAcAAABBQEBAQAAAAAAAAAAAAAAAQQFBgcDAgj/xABFEAABAgQEAwUFBQcCAwkAAAABAhEAAyExBAUSQVFhcQYTIoGRBzKhsfBCUnLB0RQjYoKS4fGywhUkQxZEU1Rjc5Oi0v/EABkBAAMBAQEAAAAAAAAAAAAAAAACAwQBBf/EACERAAICAgICAwEAAAAAAAAAAAABAhEDIRIxIkEEE1Fh/9oADAMBAAIRAxEAPwDcIWEhYACCCEgAWCEhFKaAD1BEVOz2Sk6UkzD/AABx/V7vxhovtCrWEiWKlqrrzNA2x32icssI9sZQk/RYIIhRmsy+lB/qH6x6kZ0SWVLIYsSlQVsCKMDvAs0H7DgyXgaOMjFIXVKgWvxHUXEdgYoKLBBCQALBCQQALBCQQAEEEEABBBDDMc3kyA8xYHLeAB+8cp2ISi5+T+kZ/m/tBIcShTYsX5UD/KK/O7RqxDlan3INRwsR8YANRm5/h00MwA8P1Z2844p7SSCW1jm9KHfn5f2jHcfi1oYk0qWbU9Psh3pdgYZozDUDpLgjZ2PFiai9rjzBK8mdo2uZ2pkJYE1Iru3n6esepHanDL/6jVavF2DHeMF/4woAXPE3cAlhXkkn0h9gswdRtuDb4nhelTTrBbXYa9G+YXHomVSoeoeHSVA2Lxh6cxSlhqUCNgCW3q1Uw7kdqJkshIUT1bVx5nyjtoKNmeCKVk3alCmC1lNN9V/MM308XDDTgtIIII4g0jpw6wQQQAEEEEACwQQQAJCwkEACwkLCGADniJ6ZaVLWoJSkEqJsAKkmMyz7tHMxS2BKJH2UVClc18zsk26w57eZlOxc79iw6mly275WyphsilSEipHEjhHPLOzCQ3eKKyOekOOQPzeMXyMjfjE0YopLkxcHi6aUgqUNhfjd2A5mkTWDw5Sda2KjwskddzxPlzPXC5chA0pYDgGAPpDj9ia1uDxmjjkPKSPSSGaGr6S4HUcRyH3hw3ryjqZTcfyjyuUdvrhFN10KdZa0qZQNdlA18j+USGGzEg6JhFW0qtXgrgTxt03g/wBmVQglJvSx/ELE8784WZMWB40gjimtOaTX0eHhkcTjimW+CIrI8brTpJdgCku+pBseoLg+XGJWN0Xasg1QQQQR04EEEEABBBDfG4tMpJUosNuJPKACN7T5iuTKJl+813AbYElVEjmeFOWK5tnCyVHV3quJcIG5Y8LRM9u+05mko1ONw9BdtTf4igKIXsdzqWHQfwoBYnmR/ctJHCRlY53UFoO5bvr9SDDpWPBSCUEWZi/xYPXnTg0R+Bw5WtIdRI4uCeBvT4RcsqyZAZTDZifyo8Zsmai8MVkBKkTZmnwq7skGtNI3IG3ENVx5GTkZKXDKAr8BUfF6cIs8nCoTQIKq8GA8zC91V+7W/JVfR+kQeWT9llBfhU8T2XUoHSoAkcN3eg+EQuMyDESQBKVSpcKIJPB7h9zfzjS0hVfAs9S0cdKiWMqn4vnWD7pIHjizJdM2T76VHoGJ/mW/1xNpWTjmBUNIcl06EHzKkgkRecZlyCDqQW5sfUcIgcyyJiVoJIFgGp6/rFI5k+xXiroj8PmafsqUX4SjRi10kHa7Ra8iz+bKIKFlaeA95hyZzvRjaM7zDCEUItdwbcwXj1ledql0VqNaUCy7Cz19OXWNUGjNJUfSWS5j+0S9dGIBHmNxEjGZez7tGFL7oqqakEEdSyi4e/5xpsMcCCCCABYIIIAEggggAHiD7X5x+yYcrBZaiES32UXr5AE+QiceMu9pmPMyemUjxCUGKRvMXpUfMJCR/MYlmnwjY+OPKVHvL2Ql0+I7kF67kneu+7wyxmfiXeYhFKgq3vSKtmeaTRpkpdD1JFFAKsHsNniq5phCxLEjmS93vsPlePOhjbe2bJOukajge1oV4krChZxb63iyZfn6V0KvL6+qxgOEmTELccKU96lQrjc267xZ8hxapodJJLsoXbYbVcNUQ8sc4bi9CKUXpo2c4xJ3jjOzBKYpcmZNHvONqbH6+UQ+fZuuSShAdbVeyX5+giSnOT0PwijRhnKQdJIrz+UPpWOQaGPnrG4udrczF6rrZTsOXpE5kmfYiSHK9Y4Eu9qb12jTFSS27JSS9Gx6u6mpnS7ORMSLKSoVI4KcJPNm5xa5awoAguCHB4g2jP8AIsyE+WCmxAPPmOrxa+zyzpWj7qnT0WNTf1aovhneiWSNbJeCCCNBIIIIIAEMZ37R86ErUkL1MliHYJJu56N9Xf8AtRzxeDkyFJJSiZP0TFDYFCiASKhyPhGU9scVVOklSTYahpS9XfbfjVmicp+XEdQ8eRWcbie8W5JJSXajayenhVaoHpcSGEwkyaRajUBUw4uVG/OIvDpJUNKnc1IFSRdifdsPq1wyyWwCa6bln8RNKHhv5GFySpaDHG2TeR5Qih2+J/tSLPgcPJZ9YZ9tz13ipzs5lyJZcubAAgXcOfPyD+cVqb2qnElEtKpgAYaUlVgKeF6flGdQvZocq0a6qZJBAe9o9LloCgCQNQcHnuPiPWMTy3tQszCFuBqBaoZQvfkbNaLnKzzvEoZVUuQ5ZqNfp84648e0cXl0y8SlSyVJ1e67+VflHPDzEadaiGZ+QiipziYlcxQKQCRcubJB62MNc37QAS9KVcHatLC0c0+kNVezSu9krFw8McRl6FOU0O/5W2jIJfaBYUyQtTEOU6jV6uzjjFq7P9qasosWIY/EEXB+ngnDW0cjL8Y5z7Jwp6AEBwf04bRQ8ThRKW1wSzgBP6pJHrSNanNPQWvcPzH0Io3aDA/aLsaVLVFg/lvygwzp0wyxtWNsqzMyVjxrcFikjUpg1QXcpsbH5GNx7F5z+1yXcHSwNagt8o+el4clILPpokiiwfslJsWrwFxSLrkGbDBJMxU1QUdOrQSkFb+F07l1AeLpGqc1Gv6Z4QcrNyghplOL76TLms2tCVdHAMO4ohBYIIIAEhCYWIbtfiTKwk5QuQEU/jWmX/ujjdKzqVjjL87kTxMMuYFCUrSvZvCFPX7JSQQbERm2Cw5mzJkw1K5hWdV/ESoAcqgRBYXL1zJ65gmqSmaAiZLS4CwkAMrimgLfqXv+WYMhIcV+Z8487NmWSoo1Qx8LZSc9y1SZynpq00206Q5HmD6RHZ3lf7sApeldqDrwqwi/5tgtakrS2tNGJYEbBzYgv6xX89wk2YkgSl6uhI5soOGNInu1RSMv0xnM8UuSrQkkXa/Ejw7M/DhGm+z/AC7SlU1V1JSCC4eYQ5psyTaGWX9h50zEJm4pCZctBdOpQUtZHuvLFBxq3zi55ZKQJiZSAQASWoS9yo8zeLZsi4qK7JRj5NkxNwgCXbZPmKxn/tBUMMVzdJUFEFTcFChf7tGfiI1OegPXYJJblX84gc4yyXOlmXNDoUkpSWsFXHS3QiJqPB7O8rMOy+aZ6iobGmzJ/Wh83i2YfK9KBpANKjkR6f55RzwvYmdhZxIBmIPuLT4gU7uE2VyIFoteU5VNmJAKFp4nSRbiTaHyS8qj0PCuPkPewuHV3Z3AWWOw8KTTzaL1lc4JmAH7aSP5h4k/DXEFlckSgJabByeu/lb0h7MD2OkvQ7gioI6GCE6lZOatFtEEVvJsdPM09+wMwlISkkpASkFJHB2WT1EWSN8ZKStGZqgggghjhQvbZgxNyuY/2ZspQ/r0n4KMYVgsUqbhk1OoeBgaljcGwLUfmY3b2wzScGmSLzJgf8KBqPx0xh2V4ZKZaEggvMW9n8Kqej/PlE5Dx6PWU4XQ6jYlgHcpANAPN4tOGwy5kt0APyYU2d/q0e8sylKlV3JP1yvFuwGVsmgAHBjfbaMsptvRojGlsyzMMJMC0IVqUg3ZgdJuxNA5Omux9OuFXM1HVZADYUTlYYFDeLxhlFSVODvyrF3zbJAzAEh6uxpwI+HnEajJFkMsiYkCgmykTCn8Kiklqbn0h+eheJWcXg+/bShcxBUoIUohU6SgFITqmAMtFVe9cIJBjzluVrISvvAAoUBJpQMfEavFtVlodlqJAuAyUgN91NHtt8o74dCSoJAYhmcE7cBt+kL9mhuKsrE/J5l0zEsOJAobXN4aKyjUVKmOydLoSKqKiQA5YJBap5CNIGWlgW2+6oCvIFxHPFZQVVSWLNqSSH3AO4hVkG4r2UHALnaxpUe7SEvIkLTKXoIumYtJ1KQqinG1hCz8LOmkzUpM3xq7mYoJTN0IIAM7SyJiCTp1Crhw4MSWOy5QUdZCt2nS0qG4PjABPPUfOJbKcMlSklS0k0aWhgkafdLIDnz+FXfm0c4RbH/ZqavSO8obAdKmnKPOcYEL1o2Id+Cmfe4aJrDYbSQW29W3ru1Ic4nCBSTqcsaXpyd4zvu0UW1TMoxCCkANpKXFXZ7DSohgLgPSrHaPEjKpuJSUu3daVG7602TWrDhcUiy57ge6WFu3EkO6eYN2hjgsccLipQb93MHiGxrdJOxf4CNTk5RTRBRUW0zb+yqAMHhgmo7mWX4ugF/jErEX2bYYdCAXCHQOgPh+BESkaY9Gd9iwQQR04JFR9pmM7vCBG8yagDog94f9IHnFuit9uMiVjJI7s/vJZUpCTZTpYp5GxB4jnCZE3BpDQaUlZROzixrdiDRuDPUCLlhJGiiWCNLBLWLu4U9mekUPs3jgV6DRQ1XFQUllAvZQNCIukrEHTQx40J8JNM9CcbVocTJbm0Jo0pJ2aOYxI3iIzjNkyyhCyQZswIQwJGo21NYc4pyXolxZzxuI1H8uF7tv+sQOZ5ucFIXiEAd6o6JT1Y3UpuQicxJLKApVqcaRQ+3ij3olbS0BLbErBUotsdR+EGBcpKxp6jSIHKu1eIw2KTiDMXMqDMBUT3iHZYUHNWcjekbvIQJiKF0kBSTsUqqD6N6x844jDFDqJqKu3Bh4vI9Y3D2YYzvcvlveWpUr+VPu/At5RuzQUlZmg3FiYnDrlK8Diu3+ekPMJiVrSylKfmSYcZ3P7sh2Ylqm54DnETNnKJCkP082jznpmtbRPSEaXO8eZaxMZTqSQVApLVqz78HFd4jpuJWEClWr9cbQYPEhTFRatj1+Md5IXiyfkFpspW2sfEFI+cWkRUsJNExaEJuVA+STqPwEW2PR+M/EyZewgggjSTMw9sk5YSjQFHShSvDe9S3RPxjNcrwwShOpQcso6T99jQ/zXtU3jX/aiUy5UucbuZfUEFf+0+sY9hEJlqCA7KtySBRIc7P6mIy7aKR9MveQ6QBYXP8AasT0tT1vSl+sU3J8ULp434dOUWfC4xi2+w4C9fO8YrpmtqxzMkgFjV79en68IbzJWgEAAci/yBpD3vhpJPKnGreW0RmMxLJrYVNdufqIZtJC07I+YEkqJNrvQP8AoA7xyy1AUXqAS7WJAtqPTaGU6cqarurVBOzJsmg+8duAaH2RY+UqcuXMVpIIAe1/r1hFGxroc40CVM0OTY8G+PT1h8FlLELJSaVYlKnoOYMds0ydCpomagU6RV6Rzy9cifqRKIUkUob0q3IR2UOL0EZWtiYySJj6AHFSlVq7g7fKG8mfoYaW4g3B5E1aPQWxYqsSnUGdJNn4g7vuI9YhpiWIDgVIs3KOcr0DjWx2nHBV9vpolJJSx4H5xV5c0ouDs55NQxILxbD40DC3xh7pCJWxh2pluCAxe3r+jxn2Mwrrwi9ZLTFSwhiCGZRP4dvIRbc1x2tZIZVGFWv/AJA84gP2dKVd+ouqWCJaHZ5qikg9C1m9YphfiwyraN07Jj/l0q+8pRHMOw+UTMNsuwokykShZCQnqwqfMw5jZFUqMjduxYIII6cEgMEEAGD+1JS8szTv5YeXiUCYtH/qJ8CyngSyOr9IjMR27SmX3iUTdOoBRpe9iaW+EX7245WZsjDzkiqJxSfwrQaeqRGRY7APg5wAqJiFin8Wk/PeMeXHjlNcls045TUdF9Xms2QtMuckoK0JXKUbLSoAgpNias1wbw9xGNTMCLVUHfYj3fN29If9o8OnH5FIxaB45OHRNADP4EBM5P8A9SW4oEUvB4oqSmW1XJpbc3O1OcZs3x1B+JXHl5dmgyUOUm7qtFK7ZZdMViV6ZROtXvBJLh9jt0i1dnMRqJJ40/PpaLROSkgFg/GOYXpnJ3ZhWbdlMTLAV3KyTQgeJnvqY02ofhtons0wipGGUlYYlSVMaNRqtR6fGJ/9nBKi5B1q+cLg5IRRNjU9HjQsrapknHYnaTLk4mSpBSCU+JAOyhY/GK0FLkqCSHo1OvCLpNU4Lbp/zFXXhDNmplpopatIPAXKvIaj5RmzJuVL2XxulsjcxzQBkmYhJegKwCw5X4xwlY3VpQkpWtRCUpBo6iAlyNqisVDLZAXmi1AkgGezlyUJBSkk9GPnGk9m8ADiJFG/eBVr6UKV8wI48KjNR/R/sbi5F9yTJ0YZNKzCBrWS5JGw+6nkIlIBBHrxSSpHnN27YQQQR04VD2oYQTME5+xMSrnUFP8AujDMYhiljVIv/CHLcTqUCTt4Twr9LZvgRiJMySaa0kPwOx8i0fO/arKJshelaSkhQJIIZQqQQon3AP8AWfKUlux4vVDnCzgkOBYsr5EgekS+HzJiC4egvcVHrFaweNdLfafUQbsQAB0ZQh6jSQ9GqHFa/pRnjJOOzVCWizrzOiUmhobVtQedI55nPCQ6qhLKNfeV9lP9ukQuCnAKd3A35nbk3DnBiMRqUiX90138RH5VHpCJKxn1o95ImYJ5UoPqUkk8Cm4J2vHL2gdlZ6p5xmFUwKEuB4TqD7biJfKClFWJBqTzi2qJUgEfL1hlmp6F4WtmY47Ic1nYaSAtwsETA7aSCGF93i09gclnZfh1JW2oknkAT8P8xZpRKaEv5Q+mISpOlvoQ3NyVHKSdlWl4RivWTomnSVC6SQ6VV2cfAQ3ROWlVaVKV8pgNfI384shkoKSgv4hf4P1/SK4t3HeMSR3cxqATUAgKH4kt/SIiV7HWKSG1cdufMxG4iZqDEigoN/7/AOI9zcWCjSaF1BXBxxhvOWNIKnoeO9784dsSKdkRmTjqEkW289vLcHjHXAYfW5IBsEkWKifDSody1IjsUrUsmjONPAh7uPdICnfg+wMXn2c9n+/mJnzFgokqJQlvEZlCnW1GFDS5bz0Y4XGkSnOpWayIIQQsajMLBBBAAkLCQsAFe7eYITsFNSfs6Zn9Cwo/AGMVxkjSmdLv4OWx1PzsI+h50sKBSaggg9CGMYljcJpWQRV1S1WppKkGvWsYvlKmpGjDtNHv2R9o0GTNyyapwsTDh1GyitJ7yWeCnJUOLq4VqeUziRIKknU6OhKkA1fhXyMMsPgFIUpKUhKgygQAC7j8w4qLRLZTOmaAw7xpkn3vCsKCVoWnUkEUY8KxVpZFQivGy4ZGrQiqqaqG40uBt84sszG6U1txv8oo8ictSFSU4RYJmInJKDKKBLVOClh9QLmWJiGZjSzxZsJOlrxMueJUwS1SdABQNBmBZU+h2B7sM8Zn8SSemV+9PtEhJxQKS6gWKqvs7+loeJnihpQeIuKWvwiuYHDyky8WFImqKp88S1EKJQyimUlEyugAswdg8SsnSlcppExpcn97+7bZHdukkO2mb08479E0uzn2x/BzMnkM9KFwSONHiNGPTJlYnEmplSShFf8AqTVFKR1oPUx6kS16Jf8Ay5CkoWpQWpDtMBTLTqcuAacmiCzmUtYmSikI8SVFIU+pkhIJLU8Ws+cChwdyZ1S56RXOw+Vg4mZM+5KV6rUkD5GNU7J4T985+wgnzUQkfDXFY7E5eUyZ0wmq5jDoi4HLUVReuyslkzF8VBI6IH6qVHYLllT/AAJPjBon4III3mUIIIIAEMZV7WcCX1EOFWd7gvXgKjq3SNWik+1DBFeHKxsGHHU70BoafIwslo6nswiRpCkua1dX8wQBT0iWGpIUCHLeXMBuA+ZiGly0oWUKAJqo/a8QLipqWJ34Q/XOKgwNU8a1PhBpdgVK6mIZIWWhIkcrxaVkg1/zQdWj3hQSpRA95XoHf8/hDDLkeIhy2oiuzA//AJ+MOZE9KNAUrTqC1gHcAsA/83yiDWyylosGWTgk6WI2IJ90nifnFsw2MBTpLhhqt5RnWHzeWK6tR30sQTYfKJnD9opoHhw05VqiUsj1AaE4NO0h9NbZdlEAFXP4wk3FAGr1Dihsz1P1aKjL7T4n/wApO/8AjWdukL/2t/8AGkzU9ZcwN0pyju16OcV+ll7+1foiIrN0AhSku60pU38SFBm5kFobyu0eDUwVM0kjcKc7UDXtHbEYlM6XImIDBRL7EApU7i9xA17OLWiLxcjTq8VVK1Hi2kfGI7E4pkFJ9Qacj8vXlD7N9QKhUuPDwcbHmbecQCilioVBqfI1LbUS54VjtWCdHrBKAD3qmhaxoodPE3UJ4xsPs3wwGHCwlifCTZwKjULUch+UZRleC1zUywB1d3llgQTx8ID8UjYiNz7P4QSZKUC23Ogc+Zc+cbMaoy5HslIIIIqTFggggASCCFgAQxlfbHA93ipoAotpieHjopuesK9Y1SKZ7RsvUUS8SkOJWpM3/wBlYcqbfSpKT0KjtEc8OUCmKVSMwzLCaVJmpfSRVhUcTU/Tw4w/hUlwCC1bVqfI2rHeatAdBqnZ6l/zv844YaexAAdwRba/kLj+WPNUn0bWkWDAyQEgo8J7rSknxaQFFhXru8O8swh04dKlqOhZI2oUKQx+9RR4XjxlIqPjwdv7RPSpAJFw0dj8ifViSxRGQwYIKNagn9o12Goq1ay+2jUbNwrxcTMuEwTkmbMaY6ZgDBxpAZCroDOLv5x1k4ap38RPFqw8RKYnmXi0c82SljiN1YCURXUSAljqL+B1JoKOCSXaGWMwKWJSC5YUDuosATx6xKlAFRHhSwIWc2+xoqtobJlJky0oHupST13J6kufOLTlWG7uUhJuzq/ErxK+JMQWAw5nTQPspIUv5pT1JAPQc4tAjT8aPcmSyv0EEEEaiIQkLCQAERfaHBGbKIHNxxBDNWJUCPK0ghjAB8udp5Rlzy4qWHUmYlkp+Xrzhoubum5IFBfSCPJjq9Yv3tWyMIKlpIOlJUw46ip+upSR1MZhl+JGziorQ2ULeoHmYStDWTOEmBm+0SS71AUTTnv6xKyMWE2ZRqKipG7cnq27RDIWGCFEslRJ4n3ggdQAFesLhySBcWHxBfkKu/8AEYlKJaMiz4bPiimlFdwkAxIS+2MxAoFEG71/xFOwQBVqFqE/h5Hr6RK4RFRV247At/f1iLgi6yuqLFK7cqq6WPlvTyh4ntFMXW4Z725RXE4IEk0NwQRUtxPoIksPgq8Bw4kcW5OInKI8ZsmMNmUxRckht3tvHWZLQAlrBT+Zf9fjEdLTpo/AnpcekN8TmQI1UdI1AA8uXyhEq6CTvsa5xNdRY0o/MM35j1iBmLchCquSKbKYGvN0kjmocIc5xiS5Un3QKilQC7A8SCkjhUwykg94HOtXeAO7OPfT5aV/IbRpxx1bM02Xz2d5YpcxKwBRQJ4adI/Rm5DhGvJS1Iq3YPBaJRW6XVsLgMBXhaLSI1RVIzt2LBBBDHBYIIIAEhYSCABY8rSCGIBBuDYiPUEAGWdtex/cPOkv3TEKA/6QPL7nA/Z3panSllC33BFN9vh+sfQSkvFG7Q9gUqBXhGQXfuiWQeOhV5Z4Co6Rky/HvcTRjzVqRV8tzIdSSD5UG0WWVjncj66RUV9nMbK/7rNBS4KmTMBBf7iib/OOgxM5BHeS1oAapQpI4faFDGGWGUdmpTjIt+Fn6b71MOv2rYWimozEFgHPMOd2an1SHsjGlwlIWVFqBJJJ5AB44ua0kccYv2WGZiY5S0rmLEuWHJ/pSN1K5ctzC4DJ8RPLrR3SdyptR/CgH/U3SLXl+ARITpQ9akkupR4k/laNGL40pO59EZ5VFVE94HCJkpCE9STcncnnDiCCPRSoyBBBBHQCCCAwAENcfi0ykkqLej/H84ZZxnkvDpLlztQkA8+UZd2j7UT55LFSUu2pyORb7vxhZSoZKxr7TO0CFS1yUkFarsx0JegoTUnUadYyCWooXwubWpT8otOZSNVgSa3qp2fpYEPFbmYEh6WdyGY1YgnkaekciwkqJTCYgKGgtViXPBQb0Qkk9Icic2jSFEB1ChJYaAgADiQ7cBFdw00oUbmlfT14jziTwWYpdCbJCb2NtIq92A6OY60CkSsrFaUpUUjxSweDEPrIHT6tDqRjXLmx8TWIrpq9rW5xDyZgAlpIqltST/DKQFDpQ/RhzpBCyl27spv9q5L3DlQMRljKqZYMHi2GqzMb3sPkbw/TmwUzEB39b+top4mDSKq95KUuLMVOabEJts/SJRFE0VYqIL7BY5WCVG33RE3iKLITK8QouxZyxB4kinSpERc3FEUSasSk0tYK9WBHWOGLx3hWCGUxU7FwUhGoUHFqcuUM8TP1rCSNNVhwXLaQk1FQ5Yh95cdhi9s5LIdlzH8IspKdNDYpLgdP3ofg3CO+BQokUD0dtiEpFt0sBTa+0d8nwa1t4bNzv8t/UxbstyFkklyq42O59RBKXpHEvbJfshnCpDBaqEMHqG67fVo0bB4xM0Ok/XSM1l5IoD48i5f+UuWpSsP8vM2URpJDFilVj+H/ACDTeKY5SXZOaXo0WCK9gc+rpmuk8wln/ECzRYEF6iLkj1BBBAAkEEEABBBBAAQQQQAEBEEEACBIFoWCCAAggggAIIIIACCCCAAjxNBIpePcEAFOzbJTfUS93KmfkLekUvMstP2kVo1iBxDdN2jX8RJ1BohcflKSC3xAN4nONjxlRjePwYWltJHCxO6gx4WMQONwrAAhqgDZwbdD6xrOZZGkFwN6dLED1+EV/EZSDSjEi7Es5NPSJK4lOzM52WgHVo8QYqHM3tyG33niNx2CII03q9CGIZLN6mkaLictNveAoo7tVnG4iLn5aRQp1J3odRLXA8m/xDLIK4FKEualyXoLn8JSAG9G/KHWHxqkGzgzEl/IA9PdEWdWUBqgvRLH8QIbpUh+MczlWoGtCWdr0YV3oB6PHfsRzgQUtaz4UulpnhN2SUqAq+xY+Zj3rmlI3ewqRVBSrS24Jdv0ifk5MxoFOz0fSHBe3Mlj/iLHg8m92hNXUWYEkXD+lKwryDKJTZWXzsQSwYEgkmhCSCk0BrShfnFlyvszXxhxWgHiq7+QDeUWnC5QKAdLergcYs2WZOxDubvWxrYdYS5SG1EismyFKAPDwcgbW+FIsmGy9uD0+G3qDWH+HwwTu/8Aa1IdJl38orHHQkp2Nf2QENRv1jwjLhQNS1Xtw8tok0yqN9Vjo0UUSbZHScuAcXBG9wfzHWH8mXpoLcP04DlHuFhjgsEEEACQQQQAEEEEABBBBAAQQQQAEEEEABBBBAAQQQQAEEEEABBBBAAQhQDCwQAMcdgkqSfC8ViflwFNCh5cb/26RdYQphXGzqdGb4nK1ODpJ2tX13sIh5+Ur4M3u05hnjXe5TwjyrCoN0j0ibxD8zI/+DqIHhKuLBn233jqns7qLlJoXAL1ozGNUTgkfdHpHr9kR90QfUH2Gf4Hs+wOkdKWoxFns0TmDyRgxApb8ukWVMgR0CAI6saOcyHw+UpBdqt9ND+VhQIdwQ6ikK22eAgR6aFghjgQQQQAEEELAAQQQQ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988" name="AutoShape 4" descr="data:image/jpeg;base64,/9j/4AAQSkZJRgABAQAAAQABAAD/2wCEAAkGBxIQEhUREhIVFRUXFRgYFRgXFRYXFhgVGBUXFhcdFxYYHSggGRolHRcVITEhJSkrLi4vFyAzODMsNygtLisBCgoKDg0OGxAQGy0lICItLSstLS0tLS0tLS0tLS0tLS0tLS0tLS0tLS0tLS0tLS0tLS0tLS0tLS0tLS0tLS0tLf/AABEIAK4BIgMBIgACEQEDEQH/xAAcAAABBQEBAQAAAAAAAAAAAAAAAQQFBgcDAgj/xABFEAABAgQEAwUFBQcCAwkAAAABAhEAAyExBAUSQVFhcQYTIoGRBzKhsfBCUnLB0RQjYoKS4fGywhUkQxZEU1Rjc5Oi0v/EABkBAAMBAQEAAAAAAAAAAAAAAAACAwQBBf/EACERAAICAgICAwEAAAAAAAAAAAABAhEDIRIxIkEEE1Fh/9oADAMBAAIRAxEAPwDcIWEhYACCCEgAWCEhFKaAD1BEVOz2Sk6UkzD/AABx/V7vxhovtCrWEiWKlqrrzNA2x32icssI9sZQk/RYIIhRmsy+lB/qH6x6kZ0SWVLIYsSlQVsCKMDvAs0H7DgyXgaOMjFIXVKgWvxHUXEdgYoKLBBCQALBCQQALBCQQAEEEEABBBDDMc3kyA8xYHLeAB+8cp2ISi5+T+kZ/m/tBIcShTYsX5UD/KK/O7RqxDlan3INRwsR8YANRm5/h00MwA8P1Z2844p7SSCW1jm9KHfn5f2jHcfi1oYk0qWbU9Psh3pdgYZozDUDpLgjZ2PFiai9rjzBK8mdo2uZ2pkJYE1Iru3n6esepHanDL/6jVavF2DHeMF/4woAXPE3cAlhXkkn0h9gswdRtuDb4nhelTTrBbXYa9G+YXHomVSoeoeHSVA2Lxh6cxSlhqUCNgCW3q1Uw7kdqJkshIUT1bVx5nyjtoKNmeCKVk3alCmC1lNN9V/MM308XDDTgtIIII4g0jpw6wQQQAEEEEACwQQQAJCwkEACwkLCGADniJ6ZaVLWoJSkEqJsAKkmMyz7tHMxS2BKJH2UVClc18zsk26w57eZlOxc79iw6mly275WyphsilSEipHEjhHPLOzCQ3eKKyOekOOQPzeMXyMjfjE0YopLkxcHi6aUgqUNhfjd2A5mkTWDw5Sda2KjwskddzxPlzPXC5chA0pYDgGAPpDj9ia1uDxmjjkPKSPSSGaGr6S4HUcRyH3hw3ryjqZTcfyjyuUdvrhFN10KdZa0qZQNdlA18j+USGGzEg6JhFW0qtXgrgTxt03g/wBmVQglJvSx/ELE8784WZMWB40gjimtOaTX0eHhkcTjimW+CIrI8brTpJdgCku+pBseoLg+XGJWN0Xasg1QQQQR04EEEEABBBDfG4tMpJUosNuJPKACN7T5iuTKJl+813AbYElVEjmeFOWK5tnCyVHV3quJcIG5Y8LRM9u+05mko1ONw9BdtTf4igKIXsdzqWHQfwoBYnmR/ctJHCRlY53UFoO5bvr9SDDpWPBSCUEWZi/xYPXnTg0R+Bw5WtIdRI4uCeBvT4RcsqyZAZTDZifyo8Zsmai8MVkBKkTZmnwq7skGtNI3IG3ENVx5GTkZKXDKAr8BUfF6cIs8nCoTQIKq8GA8zC91V+7W/JVfR+kQeWT9llBfhU8T2XUoHSoAkcN3eg+EQuMyDESQBKVSpcKIJPB7h9zfzjS0hVfAs9S0cdKiWMqn4vnWD7pIHjizJdM2T76VHoGJ/mW/1xNpWTjmBUNIcl06EHzKkgkRecZlyCDqQW5sfUcIgcyyJiVoJIFgGp6/rFI5k+xXiroj8PmafsqUX4SjRi10kHa7Ra8iz+bKIKFlaeA95hyZzvRjaM7zDCEUItdwbcwXj1ledql0VqNaUCy7Cz19OXWNUGjNJUfSWS5j+0S9dGIBHmNxEjGZez7tGFL7oqqakEEdSyi4e/5xpsMcCCCCABYIIIAEggggAHiD7X5x+yYcrBZaiES32UXr5AE+QiceMu9pmPMyemUjxCUGKRvMXpUfMJCR/MYlmnwjY+OPKVHvL2Ql0+I7kF67kneu+7wyxmfiXeYhFKgq3vSKtmeaTRpkpdD1JFFAKsHsNniq5phCxLEjmS93vsPlePOhjbe2bJOukajge1oV4krChZxb63iyZfn6V0KvL6+qxgOEmTELccKU96lQrjc267xZ8hxapodJJLsoXbYbVcNUQ8sc4bi9CKUXpo2c4xJ3jjOzBKYpcmZNHvONqbH6+UQ+fZuuSShAdbVeyX5+giSnOT0PwijRhnKQdJIrz+UPpWOQaGPnrG4udrczF6rrZTsOXpE5kmfYiSHK9Y4Eu9qb12jTFSS27JSS9Gx6u6mpnS7ORMSLKSoVI4KcJPNm5xa5awoAguCHB4g2jP8AIsyE+WCmxAPPmOrxa+zyzpWj7qnT0WNTf1aovhneiWSNbJeCCCNBIIIIIAEMZ37R86ErUkL1MliHYJJu56N9Xf8AtRzxeDkyFJJSiZP0TFDYFCiASKhyPhGU9scVVOklSTYahpS9XfbfjVmicp+XEdQ8eRWcbie8W5JJSXajayenhVaoHpcSGEwkyaRajUBUw4uVG/OIvDpJUNKnc1IFSRdifdsPq1wyyWwCa6bln8RNKHhv5GFySpaDHG2TeR5Qih2+J/tSLPgcPJZ9YZ9tz13ipzs5lyJZcubAAgXcOfPyD+cVqb2qnElEtKpgAYaUlVgKeF6flGdQvZocq0a6qZJBAe9o9LloCgCQNQcHnuPiPWMTy3tQszCFuBqBaoZQvfkbNaLnKzzvEoZVUuQ5ZqNfp84648e0cXl0y8SlSyVJ1e67+VflHPDzEadaiGZ+QiipziYlcxQKQCRcubJB62MNc37QAS9KVcHatLC0c0+kNVezSu9krFw8McRl6FOU0O/5W2jIJfaBYUyQtTEOU6jV6uzjjFq7P9qasosWIY/EEXB+ngnDW0cjL8Y5z7Jwp6AEBwf04bRQ8ThRKW1wSzgBP6pJHrSNanNPQWvcPzH0Io3aDA/aLsaVLVFg/lvygwzp0wyxtWNsqzMyVjxrcFikjUpg1QXcpsbH5GNx7F5z+1yXcHSwNagt8o+el4clILPpokiiwfslJsWrwFxSLrkGbDBJMxU1QUdOrQSkFb+F07l1AeLpGqc1Gv6Z4QcrNyghplOL76TLms2tCVdHAMO4ohBYIIIAEhCYWIbtfiTKwk5QuQEU/jWmX/ujjdKzqVjjL87kTxMMuYFCUrSvZvCFPX7JSQQbERm2Cw5mzJkw1K5hWdV/ESoAcqgRBYXL1zJ65gmqSmaAiZLS4CwkAMrimgLfqXv+WYMhIcV+Z8487NmWSoo1Qx8LZSc9y1SZynpq00206Q5HmD6RHZ3lf7sApeldqDrwqwi/5tgtakrS2tNGJYEbBzYgv6xX89wk2YkgSl6uhI5soOGNInu1RSMv0xnM8UuSrQkkXa/Ejw7M/DhGm+z/AC7SlU1V1JSCC4eYQ5psyTaGWX9h50zEJm4pCZctBdOpQUtZHuvLFBxq3zi55ZKQJiZSAQASWoS9yo8zeLZsi4qK7JRj5NkxNwgCXbZPmKxn/tBUMMVzdJUFEFTcFChf7tGfiI1OegPXYJJblX84gc4yyXOlmXNDoUkpSWsFXHS3QiJqPB7O8rMOy+aZ6iobGmzJ/Wh83i2YfK9KBpANKjkR6f55RzwvYmdhZxIBmIPuLT4gU7uE2VyIFoteU5VNmJAKFp4nSRbiTaHyS8qj0PCuPkPewuHV3Z3AWWOw8KTTzaL1lc4JmAH7aSP5h4k/DXEFlckSgJabByeu/lb0h7MD2OkvQ7gioI6GCE6lZOatFtEEVvJsdPM09+wMwlISkkpASkFJHB2WT1EWSN8ZKStGZqgggghjhQvbZgxNyuY/2ZspQ/r0n4KMYVgsUqbhk1OoeBgaljcGwLUfmY3b2wzScGmSLzJgf8KBqPx0xh2V4ZKZaEggvMW9n8Kqej/PlE5Dx6PWU4XQ6jYlgHcpANAPN4tOGwy5kt0APyYU2d/q0e8sylKlV3JP1yvFuwGVsmgAHBjfbaMsptvRojGlsyzMMJMC0IVqUg3ZgdJuxNA5Omux9OuFXM1HVZADYUTlYYFDeLxhlFSVODvyrF3zbJAzAEh6uxpwI+HnEajJFkMsiYkCgmykTCn8Kiklqbn0h+eheJWcXg+/bShcxBUoIUohU6SgFITqmAMtFVe9cIJBjzluVrISvvAAoUBJpQMfEavFtVlodlqJAuAyUgN91NHtt8o74dCSoJAYhmcE7cBt+kL9mhuKsrE/J5l0zEsOJAobXN4aKyjUVKmOydLoSKqKiQA5YJBap5CNIGWlgW2+6oCvIFxHPFZQVVSWLNqSSH3AO4hVkG4r2UHALnaxpUe7SEvIkLTKXoIumYtJ1KQqinG1hCz8LOmkzUpM3xq7mYoJTN0IIAM7SyJiCTp1Crhw4MSWOy5QUdZCt2nS0qG4PjABPPUfOJbKcMlSklS0k0aWhgkafdLIDnz+FXfm0c4RbH/ZqavSO8obAdKmnKPOcYEL1o2Id+Cmfe4aJrDYbSQW29W3ru1Ic4nCBSTqcsaXpyd4zvu0UW1TMoxCCkANpKXFXZ7DSohgLgPSrHaPEjKpuJSUu3daVG7602TWrDhcUiy57ge6WFu3EkO6eYN2hjgsccLipQb93MHiGxrdJOxf4CNTk5RTRBRUW0zb+yqAMHhgmo7mWX4ugF/jErEX2bYYdCAXCHQOgPh+BESkaY9Gd9iwQQR04JFR9pmM7vCBG8yagDog94f9IHnFuit9uMiVjJI7s/vJZUpCTZTpYp5GxB4jnCZE3BpDQaUlZROzixrdiDRuDPUCLlhJGiiWCNLBLWLu4U9mekUPs3jgV6DRQ1XFQUllAvZQNCIukrEHTQx40J8JNM9CcbVocTJbm0Jo0pJ2aOYxI3iIzjNkyyhCyQZswIQwJGo21NYc4pyXolxZzxuI1H8uF7tv+sQOZ5ucFIXiEAd6o6JT1Y3UpuQicxJLKApVqcaRQ+3ij3olbS0BLbErBUotsdR+EGBcpKxp6jSIHKu1eIw2KTiDMXMqDMBUT3iHZYUHNWcjekbvIQJiKF0kBSTsUqqD6N6x844jDFDqJqKu3Bh4vI9Y3D2YYzvcvlveWpUr+VPu/At5RuzQUlZmg3FiYnDrlK8Diu3+ekPMJiVrSylKfmSYcZ3P7sh2Ylqm54DnETNnKJCkP082jznpmtbRPSEaXO8eZaxMZTqSQVApLVqz78HFd4jpuJWEClWr9cbQYPEhTFRatj1+Md5IXiyfkFpspW2sfEFI+cWkRUsJNExaEJuVA+STqPwEW2PR+M/EyZewgggjSTMw9sk5YSjQFHShSvDe9S3RPxjNcrwwShOpQcso6T99jQ/zXtU3jX/aiUy5UucbuZfUEFf+0+sY9hEJlqCA7KtySBRIc7P6mIy7aKR9MveQ6QBYXP8AasT0tT1vSl+sU3J8ULp434dOUWfC4xi2+w4C9fO8YrpmtqxzMkgFjV79en68IbzJWgEAAci/yBpD3vhpJPKnGreW0RmMxLJrYVNdufqIZtJC07I+YEkqJNrvQP8AoA7xyy1AUXqAS7WJAtqPTaGU6cqarurVBOzJsmg+8duAaH2RY+UqcuXMVpIIAe1/r1hFGxroc40CVM0OTY8G+PT1h8FlLELJSaVYlKnoOYMds0ydCpomagU6RV6Rzy9cifqRKIUkUob0q3IR2UOL0EZWtiYySJj6AHFSlVq7g7fKG8mfoYaW4g3B5E1aPQWxYqsSnUGdJNn4g7vuI9YhpiWIDgVIs3KOcr0DjWx2nHBV9vpolJJSx4H5xV5c0ouDs55NQxILxbD40DC3xh7pCJWxh2pluCAxe3r+jxn2Mwrrwi9ZLTFSwhiCGZRP4dvIRbc1x2tZIZVGFWv/AJA84gP2dKVd+ouqWCJaHZ5qikg9C1m9YphfiwyraN07Jj/l0q+8pRHMOw+UTMNsuwokykShZCQnqwqfMw5jZFUqMjduxYIII6cEgMEEAGD+1JS8szTv5YeXiUCYtH/qJ8CyngSyOr9IjMR27SmX3iUTdOoBRpe9iaW+EX7245WZsjDzkiqJxSfwrQaeqRGRY7APg5wAqJiFin8Wk/PeMeXHjlNcls045TUdF9Xms2QtMuckoK0JXKUbLSoAgpNias1wbw9xGNTMCLVUHfYj3fN29If9o8OnH5FIxaB45OHRNADP4EBM5P8A9SW4oEUvB4oqSmW1XJpbc3O1OcZs3x1B+JXHl5dmgyUOUm7qtFK7ZZdMViV6ZROtXvBJLh9jt0i1dnMRqJJ40/PpaLROSkgFg/GOYXpnJ3ZhWbdlMTLAV3KyTQgeJnvqY02ofhtons0wipGGUlYYlSVMaNRqtR6fGJ/9nBKi5B1q+cLg5IRRNjU9HjQsrapknHYnaTLk4mSpBSCU+JAOyhY/GK0FLkqCSHo1OvCLpNU4Lbp/zFXXhDNmplpopatIPAXKvIaj5RmzJuVL2XxulsjcxzQBkmYhJegKwCw5X4xwlY3VpQkpWtRCUpBo6iAlyNqisVDLZAXmi1AkgGezlyUJBSkk9GPnGk9m8ADiJFG/eBVr6UKV8wI48KjNR/R/sbi5F9yTJ0YZNKzCBrWS5JGw+6nkIlIBBHrxSSpHnN27YQQQR04VD2oYQTME5+xMSrnUFP8AujDMYhiljVIv/CHLcTqUCTt4Twr9LZvgRiJMySaa0kPwOx8i0fO/arKJshelaSkhQJIIZQqQQon3AP8AWfKUlux4vVDnCzgkOBYsr5EgekS+HzJiC4egvcVHrFaweNdLfafUQbsQAB0ZQh6jSQ9GqHFa/pRnjJOOzVCWizrzOiUmhobVtQedI55nPCQ6qhLKNfeV9lP9ukQuCnAKd3A35nbk3DnBiMRqUiX90138RH5VHpCJKxn1o95ImYJ5UoPqUkk8Cm4J2vHL2gdlZ6p5xmFUwKEuB4TqD7biJfKClFWJBqTzi2qJUgEfL1hlmp6F4WtmY47Ic1nYaSAtwsETA7aSCGF93i09gclnZfh1JW2oknkAT8P8xZpRKaEv5Q+mISpOlvoQ3NyVHKSdlWl4RivWTomnSVC6SQ6VV2cfAQ3ROWlVaVKV8pgNfI384shkoKSgv4hf4P1/SK4t3HeMSR3cxqATUAgKH4kt/SIiV7HWKSG1cdufMxG4iZqDEigoN/7/AOI9zcWCjSaF1BXBxxhvOWNIKnoeO9784dsSKdkRmTjqEkW289vLcHjHXAYfW5IBsEkWKifDSody1IjsUrUsmjONPAh7uPdICnfg+wMXn2c9n+/mJnzFgokqJQlvEZlCnW1GFDS5bz0Y4XGkSnOpWayIIQQsajMLBBBAAkLCQsAFe7eYITsFNSfs6Zn9Cwo/AGMVxkjSmdLv4OWx1PzsI+h50sKBSaggg9CGMYljcJpWQRV1S1WppKkGvWsYvlKmpGjDtNHv2R9o0GTNyyapwsTDh1GyitJ7yWeCnJUOLq4VqeUziRIKknU6OhKkA1fhXyMMsPgFIUpKUhKgygQAC7j8w4qLRLZTOmaAw7xpkn3vCsKCVoWnUkEUY8KxVpZFQivGy4ZGrQiqqaqG40uBt84sszG6U1txv8oo8ictSFSU4RYJmInJKDKKBLVOClh9QLmWJiGZjSzxZsJOlrxMueJUwS1SdABQNBmBZU+h2B7sM8Zn8SSemV+9PtEhJxQKS6gWKqvs7+loeJnihpQeIuKWvwiuYHDyky8WFImqKp88S1EKJQyimUlEyugAswdg8SsnSlcppExpcn97+7bZHdukkO2mb08479E0uzn2x/BzMnkM9KFwSONHiNGPTJlYnEmplSShFf8AqTVFKR1oPUx6kS16Jf8Ay5CkoWpQWpDtMBTLTqcuAacmiCzmUtYmSikI8SVFIU+pkhIJLU8Ws+cChwdyZ1S56RXOw+Vg4mZM+5KV6rUkD5GNU7J4T985+wgnzUQkfDXFY7E5eUyZ0wmq5jDoi4HLUVReuyslkzF8VBI6IH6qVHYLllT/AAJPjBon4III3mUIIIIAEMZV7WcCX1EOFWd7gvXgKjq3SNWik+1DBFeHKxsGHHU70BoafIwslo6nswiRpCkua1dX8wQBT0iWGpIUCHLeXMBuA+ZiGly0oWUKAJqo/a8QLipqWJ34Q/XOKgwNU8a1PhBpdgVK6mIZIWWhIkcrxaVkg1/zQdWj3hQSpRA95XoHf8/hDDLkeIhy2oiuzA//AJ+MOZE9KNAUrTqC1gHcAsA/83yiDWyylosGWTgk6WI2IJ90nifnFsw2MBTpLhhqt5RnWHzeWK6tR30sQTYfKJnD9opoHhw05VqiUsj1AaE4NO0h9NbZdlEAFXP4wk3FAGr1Dihsz1P1aKjL7T4n/wApO/8AjWdukL/2t/8AGkzU9ZcwN0pyju16OcV+ll7+1foiIrN0AhSku60pU38SFBm5kFobyu0eDUwVM0kjcKc7UDXtHbEYlM6XImIDBRL7EApU7i9xA17OLWiLxcjTq8VVK1Hi2kfGI7E4pkFJ9Qacj8vXlD7N9QKhUuPDwcbHmbecQCilioVBqfI1LbUS54VjtWCdHrBKAD3qmhaxoodPE3UJ4xsPs3wwGHCwlifCTZwKjULUch+UZRleC1zUywB1d3llgQTx8ID8UjYiNz7P4QSZKUC23Ogc+Zc+cbMaoy5HslIIIIqTFggggASCCFgAQxlfbHA93ipoAotpieHjopuesK9Y1SKZ7RsvUUS8SkOJWpM3/wBlYcqbfSpKT0KjtEc8OUCmKVSMwzLCaVJmpfSRVhUcTU/Tw4w/hUlwCC1bVqfI2rHeatAdBqnZ6l/zv844YaexAAdwRba/kLj+WPNUn0bWkWDAyQEgo8J7rSknxaQFFhXru8O8swh04dKlqOhZI2oUKQx+9RR4XjxlIqPjwdv7RPSpAJFw0dj8ifViSxRGQwYIKNagn9o12Goq1ay+2jUbNwrxcTMuEwTkmbMaY6ZgDBxpAZCroDOLv5x1k4ap38RPFqw8RKYnmXi0c82SljiN1YCURXUSAljqL+B1JoKOCSXaGWMwKWJSC5YUDuosATx6xKlAFRHhSwIWc2+xoqtobJlJky0oHupST13J6kufOLTlWG7uUhJuzq/ErxK+JMQWAw5nTQPspIUv5pT1JAPQc4tAjT8aPcmSyv0EEEEaiIQkLCQAERfaHBGbKIHNxxBDNWJUCPK0ghjAB8udp5Rlzy4qWHUmYlkp+Xrzhoubum5IFBfSCPJjq9Yv3tWyMIKlpIOlJUw46ip+upSR1MZhl+JGziorQ2ULeoHmYStDWTOEmBm+0SS71AUTTnv6xKyMWE2ZRqKipG7cnq27RDIWGCFEslRJ4n3ggdQAFesLhySBcWHxBfkKu/8AEYlKJaMiz4bPiimlFdwkAxIS+2MxAoFEG71/xFOwQBVqFqE/h5Hr6RK4RFRV247At/f1iLgi6yuqLFK7cqq6WPlvTyh4ntFMXW4Z725RXE4IEk0NwQRUtxPoIksPgq8Bw4kcW5OInKI8ZsmMNmUxRckht3tvHWZLQAlrBT+Zf9fjEdLTpo/AnpcekN8TmQI1UdI1AA8uXyhEq6CTvsa5xNdRY0o/MM35j1iBmLchCquSKbKYGvN0kjmocIc5xiS5Un3QKilQC7A8SCkjhUwykg94HOtXeAO7OPfT5aV/IbRpxx1bM02Xz2d5YpcxKwBRQJ4adI/Rm5DhGvJS1Iq3YPBaJRW6XVsLgMBXhaLSI1RVIzt2LBBBDHBYIIIAEhYSCABY8rSCGIBBuDYiPUEAGWdtex/cPOkv3TEKA/6QPL7nA/Z3panSllC33BFN9vh+sfQSkvFG7Q9gUqBXhGQXfuiWQeOhV5Z4Co6Rky/HvcTRjzVqRV8tzIdSSD5UG0WWVjncj66RUV9nMbK/7rNBS4KmTMBBf7iib/OOgxM5BHeS1oAapQpI4faFDGGWGUdmpTjIt+Fn6b71MOv2rYWimozEFgHPMOd2an1SHsjGlwlIWVFqBJJJ5AB44ua0kccYv2WGZiY5S0rmLEuWHJ/pSN1K5ctzC4DJ8RPLrR3SdyptR/CgH/U3SLXl+ARITpQ9akkupR4k/laNGL40pO59EZ5VFVE94HCJkpCE9STcncnnDiCCPRSoyBBBBHQCCCAwAENcfi0ykkqLej/H84ZZxnkvDpLlztQkA8+UZd2j7UT55LFSUu2pyORb7vxhZSoZKxr7TO0CFS1yUkFarsx0JegoTUnUadYyCWooXwubWpT8otOZSNVgSa3qp2fpYEPFbmYEh6WdyGY1YgnkaekciwkqJTCYgKGgtViXPBQb0Qkk9Icic2jSFEB1ChJYaAgADiQ7cBFdw00oUbmlfT14jziTwWYpdCbJCb2NtIq92A6OY60CkSsrFaUpUUjxSweDEPrIHT6tDqRjXLmx8TWIrpq9rW5xDyZgAlpIqltST/DKQFDpQ/RhzpBCyl27spv9q5L3DlQMRljKqZYMHi2GqzMb3sPkbw/TmwUzEB39b+top4mDSKq95KUuLMVOabEJts/SJRFE0VYqIL7BY5WCVG33RE3iKLITK8QouxZyxB4kinSpERc3FEUSasSk0tYK9WBHWOGLx3hWCGUxU7FwUhGoUHFqcuUM8TP1rCSNNVhwXLaQk1FQ5Yh95cdhi9s5LIdlzH8IspKdNDYpLgdP3ofg3CO+BQokUD0dtiEpFt0sBTa+0d8nwa1t4bNzv8t/UxbstyFkklyq42O59RBKXpHEvbJfshnCpDBaqEMHqG67fVo0bB4xM0Ok/XSM1l5IoD48i5f+UuWpSsP8vM2URpJDFilVj+H/ACDTeKY5SXZOaXo0WCK9gc+rpmuk8wln/ECzRYEF6iLkj1BBBAAkEEEABBBBAAQQQQAEBEEEACBIFoWCCAAggggAIIIIACCCCAAjxNBIpePcEAFOzbJTfUS93KmfkLekUvMstP2kVo1iBxDdN2jX8RJ1BohcflKSC3xAN4nONjxlRjePwYWltJHCxO6gx4WMQONwrAAhqgDZwbdD6xrOZZGkFwN6dLED1+EV/EZSDSjEi7Es5NPSJK4lOzM52WgHVo8QYqHM3tyG33niNx2CII03q9CGIZLN6mkaLictNveAoo7tVnG4iLn5aRQp1J3odRLXA8m/xDLIK4FKEualyXoLn8JSAG9G/KHWHxqkGzgzEl/IA9PdEWdWUBqgvRLH8QIbpUh+MczlWoGtCWdr0YV3oB6PHfsRzgQUtaz4UulpnhN2SUqAq+xY+Zj3rmlI3ewqRVBSrS24Jdv0ifk5MxoFOz0fSHBe3Mlj/iLHg8m92hNXUWYEkXD+lKwryDKJTZWXzsQSwYEgkmhCSCk0BrShfnFlyvszXxhxWgHiq7+QDeUWnC5QKAdLergcYs2WZOxDubvWxrYdYS5SG1EismyFKAPDwcgbW+FIsmGy9uD0+G3qDWH+HwwTu/8Aa1IdJl38orHHQkp2Nf2QENRv1jwjLhQNS1Xtw8tok0yqN9Vjo0UUSbZHScuAcXBG9wfzHWH8mXpoLcP04DlHuFhjgsEEEACQQQQAEEEEABBBBAAQQQQAEEEEABBBBAAQQQQAEEEEABBBBAAQhQDCwQAMcdgkqSfC8ViflwFNCh5cb/26RdYQphXGzqdGb4nK1ODpJ2tX13sIh5+Ur4M3u05hnjXe5TwjyrCoN0j0ibxD8zI/+DqIHhKuLBn233jqns7qLlJoXAL1ozGNUTgkfdHpHr9kR90QfUH2Gf4Hs+wOkdKWoxFns0TmDyRgxApb8ukWVMgR0CAI6saOcyHw+UpBdqt9ND+VhQIdwQ6ikK22eAgR6aFghjgQQQQAEEELAAQQQQ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990" name="AutoShape 6" descr="data:image/jpeg;base64,/9j/4AAQSkZJRgABAQAAAQABAAD/2wCEAAkGBxIQEhUREhIVFRUXFRgYFRgXFRYXFhgVGBUXFhcdFxYYHSggGRolHRcVITEhJSkrLi4vFyAzODMsNygtLisBCgoKDg0OGxAQGy0lICItLSstLS0tLS0tLS0tLS0tLS0tLS0tLS0tLS0tLS0tLS0tLS0tLS0tLS0tLS0tLS0tLf/AABEIAK4BIgMBIgACEQEDEQH/xAAcAAABBQEBAQAAAAAAAAAAAAAAAQQFBgcDAgj/xABFEAABAgQEAwUFBQcCAwkAAAABAhEAAyExBAUSQVFhcQYTIoGRBzKhsfBCUnLB0RQjYoKS4fGywhUkQxZEU1Rjc5Oi0v/EABkBAAMBAQEAAAAAAAAAAAAAAAACAwQBBf/EACERAAICAgICAwEAAAAAAAAAAAABAhEDIRIxIkEEE1Fh/9oADAMBAAIRAxEAPwDcIWEhYACCCEgAWCEhFKaAD1BEVOz2Sk6UkzD/AABx/V7vxhovtCrWEiWKlqrrzNA2x32icssI9sZQk/RYIIhRmsy+lB/qH6x6kZ0SWVLIYsSlQVsCKMDvAs0H7DgyXgaOMjFIXVKgWvxHUXEdgYoKLBBCQALBCQQALBCQQAEEEEABBBDDMc3kyA8xYHLeAB+8cp2ISi5+T+kZ/m/tBIcShTYsX5UD/KK/O7RqxDlan3INRwsR8YANRm5/h00MwA8P1Z2844p7SSCW1jm9KHfn5f2jHcfi1oYk0qWbU9Psh3pdgYZozDUDpLgjZ2PFiai9rjzBK8mdo2uZ2pkJYE1Iru3n6esepHanDL/6jVavF2DHeMF/4woAXPE3cAlhXkkn0h9gswdRtuDb4nhelTTrBbXYa9G+YXHomVSoeoeHSVA2Lxh6cxSlhqUCNgCW3q1Uw7kdqJkshIUT1bVx5nyjtoKNmeCKVk3alCmC1lNN9V/MM308XDDTgtIIII4g0jpw6wQQQAEEEEACwQQQAJCwkEACwkLCGADniJ6ZaVLWoJSkEqJsAKkmMyz7tHMxS2BKJH2UVClc18zsk26w57eZlOxc79iw6mly275WyphsilSEipHEjhHPLOzCQ3eKKyOekOOQPzeMXyMjfjE0YopLkxcHi6aUgqUNhfjd2A5mkTWDw5Sda2KjwskddzxPlzPXC5chA0pYDgGAPpDj9ia1uDxmjjkPKSPSSGaGr6S4HUcRyH3hw3ryjqZTcfyjyuUdvrhFN10KdZa0qZQNdlA18j+USGGzEg6JhFW0qtXgrgTxt03g/wBmVQglJvSx/ELE8784WZMWB40gjimtOaTX0eHhkcTjimW+CIrI8brTpJdgCku+pBseoLg+XGJWN0Xasg1QQQQR04EEEEABBBDfG4tMpJUosNuJPKACN7T5iuTKJl+813AbYElVEjmeFOWK5tnCyVHV3quJcIG5Y8LRM9u+05mko1ONw9BdtTf4igKIXsdzqWHQfwoBYnmR/ctJHCRlY53UFoO5bvr9SDDpWPBSCUEWZi/xYPXnTg0R+Bw5WtIdRI4uCeBvT4RcsqyZAZTDZifyo8Zsmai8MVkBKkTZmnwq7skGtNI3IG3ENVx5GTkZKXDKAr8BUfF6cIs8nCoTQIKq8GA8zC91V+7W/JVfR+kQeWT9llBfhU8T2XUoHSoAkcN3eg+EQuMyDESQBKVSpcKIJPB7h9zfzjS0hVfAs9S0cdKiWMqn4vnWD7pIHjizJdM2T76VHoGJ/mW/1xNpWTjmBUNIcl06EHzKkgkRecZlyCDqQW5sfUcIgcyyJiVoJIFgGp6/rFI5k+xXiroj8PmafsqUX4SjRi10kHa7Ra8iz+bKIKFlaeA95hyZzvRjaM7zDCEUItdwbcwXj1ledql0VqNaUCy7Cz19OXWNUGjNJUfSWS5j+0S9dGIBHmNxEjGZez7tGFL7oqqakEEdSyi4e/5xpsMcCCCCABYIIIAEggggAHiD7X5x+yYcrBZaiES32UXr5AE+QiceMu9pmPMyemUjxCUGKRvMXpUfMJCR/MYlmnwjY+OPKVHvL2Ql0+I7kF67kneu+7wyxmfiXeYhFKgq3vSKtmeaTRpkpdD1JFFAKsHsNniq5phCxLEjmS93vsPlePOhjbe2bJOukajge1oV4krChZxb63iyZfn6V0KvL6+qxgOEmTELccKU96lQrjc267xZ8hxapodJJLsoXbYbVcNUQ8sc4bi9CKUXpo2c4xJ3jjOzBKYpcmZNHvONqbH6+UQ+fZuuSShAdbVeyX5+giSnOT0PwijRhnKQdJIrz+UPpWOQaGPnrG4udrczF6rrZTsOXpE5kmfYiSHK9Y4Eu9qb12jTFSS27JSS9Gx6u6mpnS7ORMSLKSoVI4KcJPNm5xa5awoAguCHB4g2jP8AIsyE+WCmxAPPmOrxa+zyzpWj7qnT0WNTf1aovhneiWSNbJeCCCNBIIIIIAEMZ37R86ErUkL1MliHYJJu56N9Xf8AtRzxeDkyFJJSiZP0TFDYFCiASKhyPhGU9scVVOklSTYahpS9XfbfjVmicp+XEdQ8eRWcbie8W5JJSXajayenhVaoHpcSGEwkyaRajUBUw4uVG/OIvDpJUNKnc1IFSRdifdsPq1wyyWwCa6bln8RNKHhv5GFySpaDHG2TeR5Qih2+J/tSLPgcPJZ9YZ9tz13ipzs5lyJZcubAAgXcOfPyD+cVqb2qnElEtKpgAYaUlVgKeF6flGdQvZocq0a6qZJBAe9o9LloCgCQNQcHnuPiPWMTy3tQszCFuBqBaoZQvfkbNaLnKzzvEoZVUuQ5ZqNfp84648e0cXl0y8SlSyVJ1e67+VflHPDzEadaiGZ+QiipziYlcxQKQCRcubJB62MNc37QAS9KVcHatLC0c0+kNVezSu9krFw8McRl6FOU0O/5W2jIJfaBYUyQtTEOU6jV6uzjjFq7P9qasosWIY/EEXB+ngnDW0cjL8Y5z7Jwp6AEBwf04bRQ8ThRKW1wSzgBP6pJHrSNanNPQWvcPzH0Io3aDA/aLsaVLVFg/lvygwzp0wyxtWNsqzMyVjxrcFikjUpg1QXcpsbH5GNx7F5z+1yXcHSwNagt8o+el4clILPpokiiwfslJsWrwFxSLrkGbDBJMxU1QUdOrQSkFb+F07l1AeLpGqc1Gv6Z4QcrNyghplOL76TLms2tCVdHAMO4ohBYIIIAEhCYWIbtfiTKwk5QuQEU/jWmX/ujjdKzqVjjL87kTxMMuYFCUrSvZvCFPX7JSQQbERm2Cw5mzJkw1K5hWdV/ESoAcqgRBYXL1zJ65gmqSmaAiZLS4CwkAMrimgLfqXv+WYMhIcV+Z8487NmWSoo1Qx8LZSc9y1SZynpq00206Q5HmD6RHZ3lf7sApeldqDrwqwi/5tgtakrS2tNGJYEbBzYgv6xX89wk2YkgSl6uhI5soOGNInu1RSMv0xnM8UuSrQkkXa/Ejw7M/DhGm+z/AC7SlU1V1JSCC4eYQ5psyTaGWX9h50zEJm4pCZctBdOpQUtZHuvLFBxq3zi55ZKQJiZSAQASWoS9yo8zeLZsi4qK7JRj5NkxNwgCXbZPmKxn/tBUMMVzdJUFEFTcFChf7tGfiI1OegPXYJJblX84gc4yyXOlmXNDoUkpSWsFXHS3QiJqPB7O8rMOy+aZ6iobGmzJ/Wh83i2YfK9KBpANKjkR6f55RzwvYmdhZxIBmIPuLT4gU7uE2VyIFoteU5VNmJAKFp4nSRbiTaHyS8qj0PCuPkPewuHV3Z3AWWOw8KTTzaL1lc4JmAH7aSP5h4k/DXEFlckSgJabByeu/lb0h7MD2OkvQ7gioI6GCE6lZOatFtEEVvJsdPM09+wMwlISkkpASkFJHB2WT1EWSN8ZKStGZqgggghjhQvbZgxNyuY/2ZspQ/r0n4KMYVgsUqbhk1OoeBgaljcGwLUfmY3b2wzScGmSLzJgf8KBqPx0xh2V4ZKZaEggvMW9n8Kqej/PlE5Dx6PWU4XQ6jYlgHcpANAPN4tOGwy5kt0APyYU2d/q0e8sylKlV3JP1yvFuwGVsmgAHBjfbaMsptvRojGlsyzMMJMC0IVqUg3ZgdJuxNA5Omux9OuFXM1HVZADYUTlYYFDeLxhlFSVODvyrF3zbJAzAEh6uxpwI+HnEajJFkMsiYkCgmykTCn8Kiklqbn0h+eheJWcXg+/bShcxBUoIUohU6SgFITqmAMtFVe9cIJBjzluVrISvvAAoUBJpQMfEavFtVlodlqJAuAyUgN91NHtt8o74dCSoJAYhmcE7cBt+kL9mhuKsrE/J5l0zEsOJAobXN4aKyjUVKmOydLoSKqKiQA5YJBap5CNIGWlgW2+6oCvIFxHPFZQVVSWLNqSSH3AO4hVkG4r2UHALnaxpUe7SEvIkLTKXoIumYtJ1KQqinG1hCz8LOmkzUpM3xq7mYoJTN0IIAM7SyJiCTp1Crhw4MSWOy5QUdZCt2nS0qG4PjABPPUfOJbKcMlSklS0k0aWhgkafdLIDnz+FXfm0c4RbH/ZqavSO8obAdKmnKPOcYEL1o2Id+Cmfe4aJrDYbSQW29W3ru1Ic4nCBSTqcsaXpyd4zvu0UW1TMoxCCkANpKXFXZ7DSohgLgPSrHaPEjKpuJSUu3daVG7602TWrDhcUiy57ge6WFu3EkO6eYN2hjgsccLipQb93MHiGxrdJOxf4CNTk5RTRBRUW0zb+yqAMHhgmo7mWX4ugF/jErEX2bYYdCAXCHQOgPh+BESkaY9Gd9iwQQR04JFR9pmM7vCBG8yagDog94f9IHnFuit9uMiVjJI7s/vJZUpCTZTpYp5GxB4jnCZE3BpDQaUlZROzixrdiDRuDPUCLlhJGiiWCNLBLWLu4U9mekUPs3jgV6DRQ1XFQUllAvZQNCIukrEHTQx40J8JNM9CcbVocTJbm0Jo0pJ2aOYxI3iIzjNkyyhCyQZswIQwJGo21NYc4pyXolxZzxuI1H8uF7tv+sQOZ5ucFIXiEAd6o6JT1Y3UpuQicxJLKApVqcaRQ+3ij3olbS0BLbErBUotsdR+EGBcpKxp6jSIHKu1eIw2KTiDMXMqDMBUT3iHZYUHNWcjekbvIQJiKF0kBSTsUqqD6N6x844jDFDqJqKu3Bh4vI9Y3D2YYzvcvlveWpUr+VPu/At5RuzQUlZmg3FiYnDrlK8Diu3+ekPMJiVrSylKfmSYcZ3P7sh2Ylqm54DnETNnKJCkP082jznpmtbRPSEaXO8eZaxMZTqSQVApLVqz78HFd4jpuJWEClWr9cbQYPEhTFRatj1+Md5IXiyfkFpspW2sfEFI+cWkRUsJNExaEJuVA+STqPwEW2PR+M/EyZewgggjSTMw9sk5YSjQFHShSvDe9S3RPxjNcrwwShOpQcso6T99jQ/zXtU3jX/aiUy5UucbuZfUEFf+0+sY9hEJlqCA7KtySBRIc7P6mIy7aKR9MveQ6QBYXP8AasT0tT1vSl+sU3J8ULp434dOUWfC4xi2+w4C9fO8YrpmtqxzMkgFjV79en68IbzJWgEAAci/yBpD3vhpJPKnGreW0RmMxLJrYVNdufqIZtJC07I+YEkqJNrvQP8AoA7xyy1AUXqAS7WJAtqPTaGU6cqarurVBOzJsmg+8duAaH2RY+UqcuXMVpIIAe1/r1hFGxroc40CVM0OTY8G+PT1h8FlLELJSaVYlKnoOYMds0ydCpomagU6RV6Rzy9cifqRKIUkUob0q3IR2UOL0EZWtiYySJj6AHFSlVq7g7fKG8mfoYaW4g3B5E1aPQWxYqsSnUGdJNn4g7vuI9YhpiWIDgVIs3KOcr0DjWx2nHBV9vpolJJSx4H5xV5c0ouDs55NQxILxbD40DC3xh7pCJWxh2pluCAxe3r+jxn2Mwrrwi9ZLTFSwhiCGZRP4dvIRbc1x2tZIZVGFWv/AJA84gP2dKVd+ouqWCJaHZ5qikg9C1m9YphfiwyraN07Jj/l0q+8pRHMOw+UTMNsuwokykShZCQnqwqfMw5jZFUqMjduxYIII6cEgMEEAGD+1JS8szTv5YeXiUCYtH/qJ8CyngSyOr9IjMR27SmX3iUTdOoBRpe9iaW+EX7245WZsjDzkiqJxSfwrQaeqRGRY7APg5wAqJiFin8Wk/PeMeXHjlNcls045TUdF9Xms2QtMuckoK0JXKUbLSoAgpNias1wbw9xGNTMCLVUHfYj3fN29If9o8OnH5FIxaB45OHRNADP4EBM5P8A9SW4oEUvB4oqSmW1XJpbc3O1OcZs3x1B+JXHl5dmgyUOUm7qtFK7ZZdMViV6ZROtXvBJLh9jt0i1dnMRqJJ40/PpaLROSkgFg/GOYXpnJ3ZhWbdlMTLAV3KyTQgeJnvqY02ofhtons0wipGGUlYYlSVMaNRqtR6fGJ/9nBKi5B1q+cLg5IRRNjU9HjQsrapknHYnaTLk4mSpBSCU+JAOyhY/GK0FLkqCSHo1OvCLpNU4Lbp/zFXXhDNmplpopatIPAXKvIaj5RmzJuVL2XxulsjcxzQBkmYhJegKwCw5X4xwlY3VpQkpWtRCUpBo6iAlyNqisVDLZAXmi1AkgGezlyUJBSkk9GPnGk9m8ADiJFG/eBVr6UKV8wI48KjNR/R/sbi5F9yTJ0YZNKzCBrWS5JGw+6nkIlIBBHrxSSpHnN27YQQQR04VD2oYQTME5+xMSrnUFP8AujDMYhiljVIv/CHLcTqUCTt4Twr9LZvgRiJMySaa0kPwOx8i0fO/arKJshelaSkhQJIIZQqQQon3AP8AWfKUlux4vVDnCzgkOBYsr5EgekS+HzJiC4egvcVHrFaweNdLfafUQbsQAB0ZQh6jSQ9GqHFa/pRnjJOOzVCWizrzOiUmhobVtQedI55nPCQ6qhLKNfeV9lP9ukQuCnAKd3A35nbk3DnBiMRqUiX90138RH5VHpCJKxn1o95ImYJ5UoPqUkk8Cm4J2vHL2gdlZ6p5xmFUwKEuB4TqD7biJfKClFWJBqTzi2qJUgEfL1hlmp6F4WtmY47Ic1nYaSAtwsETA7aSCGF93i09gclnZfh1JW2oknkAT8P8xZpRKaEv5Q+mISpOlvoQ3NyVHKSdlWl4RivWTomnSVC6SQ6VV2cfAQ3ROWlVaVKV8pgNfI384shkoKSgv4hf4P1/SK4t3HeMSR3cxqATUAgKH4kt/SIiV7HWKSG1cdufMxG4iZqDEigoN/7/AOI9zcWCjSaF1BXBxxhvOWNIKnoeO9784dsSKdkRmTjqEkW289vLcHjHXAYfW5IBsEkWKifDSody1IjsUrUsmjONPAh7uPdICnfg+wMXn2c9n+/mJnzFgokqJQlvEZlCnW1GFDS5bz0Y4XGkSnOpWayIIQQsajMLBBBAAkLCQsAFe7eYITsFNSfs6Zn9Cwo/AGMVxkjSmdLv4OWx1PzsI+h50sKBSaggg9CGMYljcJpWQRV1S1WppKkGvWsYvlKmpGjDtNHv2R9o0GTNyyapwsTDh1GyitJ7yWeCnJUOLq4VqeUziRIKknU6OhKkA1fhXyMMsPgFIUpKUhKgygQAC7j8w4qLRLZTOmaAw7xpkn3vCsKCVoWnUkEUY8KxVpZFQivGy4ZGrQiqqaqG40uBt84sszG6U1txv8oo8ictSFSU4RYJmInJKDKKBLVOClh9QLmWJiGZjSzxZsJOlrxMueJUwS1SdABQNBmBZU+h2B7sM8Zn8SSemV+9PtEhJxQKS6gWKqvs7+loeJnihpQeIuKWvwiuYHDyky8WFImqKp88S1EKJQyimUlEyugAswdg8SsnSlcppExpcn97+7bZHdukkO2mb08479E0uzn2x/BzMnkM9KFwSONHiNGPTJlYnEmplSShFf8AqTVFKR1oPUx6kS16Jf8Ay5CkoWpQWpDtMBTLTqcuAacmiCzmUtYmSikI8SVFIU+pkhIJLU8Ws+cChwdyZ1S56RXOw+Vg4mZM+5KV6rUkD5GNU7J4T985+wgnzUQkfDXFY7E5eUyZ0wmq5jDoi4HLUVReuyslkzF8VBI6IH6qVHYLllT/AAJPjBon4III3mUIIIIAEMZV7WcCX1EOFWd7gvXgKjq3SNWik+1DBFeHKxsGHHU70BoafIwslo6nswiRpCkua1dX8wQBT0iWGpIUCHLeXMBuA+ZiGly0oWUKAJqo/a8QLipqWJ34Q/XOKgwNU8a1PhBpdgVK6mIZIWWhIkcrxaVkg1/zQdWj3hQSpRA95XoHf8/hDDLkeIhy2oiuzA//AJ+MOZE9KNAUrTqC1gHcAsA/83yiDWyylosGWTgk6WI2IJ90nifnFsw2MBTpLhhqt5RnWHzeWK6tR30sQTYfKJnD9opoHhw05VqiUsj1AaE4NO0h9NbZdlEAFXP4wk3FAGr1Dihsz1P1aKjL7T4n/wApO/8AjWdukL/2t/8AGkzU9ZcwN0pyju16OcV+ll7+1foiIrN0AhSku60pU38SFBm5kFobyu0eDUwVM0kjcKc7UDXtHbEYlM6XImIDBRL7EApU7i9xA17OLWiLxcjTq8VVK1Hi2kfGI7E4pkFJ9Qacj8vXlD7N9QKhUuPDwcbHmbecQCilioVBqfI1LbUS54VjtWCdHrBKAD3qmhaxoodPE3UJ4xsPs3wwGHCwlifCTZwKjULUch+UZRleC1zUywB1d3llgQTx8ID8UjYiNz7P4QSZKUC23Ogc+Zc+cbMaoy5HslIIIIqTFggggASCCFgAQxlfbHA93ipoAotpieHjopuesK9Y1SKZ7RsvUUS8SkOJWpM3/wBlYcqbfSpKT0KjtEc8OUCmKVSMwzLCaVJmpfSRVhUcTU/Tw4w/hUlwCC1bVqfI2rHeatAdBqnZ6l/zv844YaexAAdwRba/kLj+WPNUn0bWkWDAyQEgo8J7rSknxaQFFhXru8O8swh04dKlqOhZI2oUKQx+9RR4XjxlIqPjwdv7RPSpAJFw0dj8ifViSxRGQwYIKNagn9o12Goq1ay+2jUbNwrxcTMuEwTkmbMaY6ZgDBxpAZCroDOLv5x1k4ap38RPFqw8RKYnmXi0c82SljiN1YCURXUSAljqL+B1JoKOCSXaGWMwKWJSC5YUDuosATx6xKlAFRHhSwIWc2+xoqtobJlJky0oHupST13J6kufOLTlWG7uUhJuzq/ErxK+JMQWAw5nTQPspIUv5pT1JAPQc4tAjT8aPcmSyv0EEEEaiIQkLCQAERfaHBGbKIHNxxBDNWJUCPK0ghjAB8udp5Rlzy4qWHUmYlkp+Xrzhoubum5IFBfSCPJjq9Yv3tWyMIKlpIOlJUw46ip+upSR1MZhl+JGziorQ2ULeoHmYStDWTOEmBm+0SS71AUTTnv6xKyMWE2ZRqKipG7cnq27RDIWGCFEslRJ4n3ggdQAFesLhySBcWHxBfkKu/8AEYlKJaMiz4bPiimlFdwkAxIS+2MxAoFEG71/xFOwQBVqFqE/h5Hr6RK4RFRV247At/f1iLgi6yuqLFK7cqq6WPlvTyh4ntFMXW4Z725RXE4IEk0NwQRUtxPoIksPgq8Bw4kcW5OInKI8ZsmMNmUxRckht3tvHWZLQAlrBT+Zf9fjEdLTpo/AnpcekN8TmQI1UdI1AA8uXyhEq6CTvsa5xNdRY0o/MM35j1iBmLchCquSKbKYGvN0kjmocIc5xiS5Un3QKilQC7A8SCkjhUwykg94HOtXeAO7OPfT5aV/IbRpxx1bM02Xz2d5YpcxKwBRQJ4adI/Rm5DhGvJS1Iq3YPBaJRW6XVsLgMBXhaLSI1RVIzt2LBBBDHBYIIIAEhYSCABY8rSCGIBBuDYiPUEAGWdtex/cPOkv3TEKA/6QPL7nA/Z3panSllC33BFN9vh+sfQSkvFG7Q9gUqBXhGQXfuiWQeOhV5Z4Co6Rky/HvcTRjzVqRV8tzIdSSD5UG0WWVjncj66RUV9nMbK/7rNBS4KmTMBBf7iib/OOgxM5BHeS1oAapQpI4faFDGGWGUdmpTjIt+Fn6b71MOv2rYWimozEFgHPMOd2an1SHsjGlwlIWVFqBJJJ5AB44ua0kccYv2WGZiY5S0rmLEuWHJ/pSN1K5ctzC4DJ8RPLrR3SdyptR/CgH/U3SLXl+ARITpQ9akkupR4k/laNGL40pO59EZ5VFVE94HCJkpCE9STcncnnDiCCPRSoyBBBBHQCCCAwAENcfi0ykkqLej/H84ZZxnkvDpLlztQkA8+UZd2j7UT55LFSUu2pyORb7vxhZSoZKxr7TO0CFS1yUkFarsx0JegoTUnUadYyCWooXwubWpT8otOZSNVgSa3qp2fpYEPFbmYEh6WdyGY1YgnkaekciwkqJTCYgKGgtViXPBQb0Qkk9Icic2jSFEB1ChJYaAgADiQ7cBFdw00oUbmlfT14jziTwWYpdCbJCb2NtIq92A6OY60CkSsrFaUpUUjxSweDEPrIHT6tDqRjXLmx8TWIrpq9rW5xDyZgAlpIqltST/DKQFDpQ/RhzpBCyl27spv9q5L3DlQMRljKqZYMHi2GqzMb3sPkbw/TmwUzEB39b+top4mDSKq95KUuLMVOabEJts/SJRFE0VYqIL7BY5WCVG33RE3iKLITK8QouxZyxB4kinSpERc3FEUSasSk0tYK9WBHWOGLx3hWCGUxU7FwUhGoUHFqcuUM8TP1rCSNNVhwXLaQk1FQ5Yh95cdhi9s5LIdlzH8IspKdNDYpLgdP3ofg3CO+BQokUD0dtiEpFt0sBTa+0d8nwa1t4bNzv8t/UxbstyFkklyq42O59RBKXpHEvbJfshnCpDBaqEMHqG67fVo0bB4xM0Ok/XSM1l5IoD48i5f+UuWpSsP8vM2URpJDFilVj+H/ACDTeKY5SXZOaXo0WCK9gc+rpmuk8wln/ECzRYEF6iLkj1BBBAAkEEEABBBBAAQQQQAEBEEEACBIFoWCCAAggggAIIIIACCCCAAjxNBIpePcEAFOzbJTfUS93KmfkLekUvMstP2kVo1iBxDdN2jX8RJ1BohcflKSC3xAN4nONjxlRjePwYWltJHCxO6gx4WMQONwrAAhqgDZwbdD6xrOZZGkFwN6dLED1+EV/EZSDSjEi7Es5NPSJK4lOzM52WgHVo8QYqHM3tyG33niNx2CII03q9CGIZLN6mkaLictNveAoo7tVnG4iLn5aRQp1J3odRLXA8m/xDLIK4FKEualyXoLn8JSAG9G/KHWHxqkGzgzEl/IA9PdEWdWUBqgvRLH8QIbpUh+MczlWoGtCWdr0YV3oB6PHfsRzgQUtaz4UulpnhN2SUqAq+xY+Zj3rmlI3ewqRVBSrS24Jdv0ifk5MxoFOz0fSHBe3Mlj/iLHg8m92hNXUWYEkXD+lKwryDKJTZWXzsQSwYEgkmhCSCk0BrShfnFlyvszXxhxWgHiq7+QDeUWnC5QKAdLergcYs2WZOxDubvWxrYdYS5SG1EismyFKAPDwcgbW+FIsmGy9uD0+G3qDWH+HwwTu/8Aa1IdJl38orHHQkp2Nf2QENRv1jwjLhQNS1Xtw8tok0yqN9Vjo0UUSbZHScuAcXBG9wfzHWH8mXpoLcP04DlHuFhjgsEEEACQQQQAEEEEABBBBAAQQQQAEEEEABBBBAAQQQQAEEEEABBBBAAQhQDCwQAMcdgkqSfC8ViflwFNCh5cb/26RdYQphXGzqdGb4nK1ODpJ2tX13sIh5+Ur4M3u05hnjXe5TwjyrCoN0j0ibxD8zI/+DqIHhKuLBn233jqns7qLlJoXAL1ozGNUTgkfdHpHr9kR90QfUH2Gf4Hs+wOkdKWoxFns0TmDyRgxApb8ukWVMgR0CAI6saOcyHw+UpBdqt9ND+VhQIdwQ6ikK22eAgR6aFghjgQQQQAEEELAAQQQQ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992" name="Picture 8" descr="Click the image to open in full size."/>
          <p:cNvPicPr>
            <a:picLocks noChangeAspect="1" noChangeArrowheads="1"/>
          </p:cNvPicPr>
          <p:nvPr/>
        </p:nvPicPr>
        <p:blipFill>
          <a:blip r:embed="rId2" cstate="print"/>
          <a:srcRect l="45359" t="-3535" b="9049"/>
          <a:stretch>
            <a:fillRect/>
          </a:stretch>
        </p:blipFill>
        <p:spPr bwMode="auto">
          <a:xfrm>
            <a:off x="0" y="0"/>
            <a:ext cx="4536767" cy="6858000"/>
          </a:xfrm>
          <a:prstGeom prst="rect">
            <a:avLst/>
          </a:prstGeom>
          <a:noFill/>
        </p:spPr>
      </p:pic>
      <p:sp>
        <p:nvSpPr>
          <p:cNvPr id="41994" name="AutoShape 10" descr="data:image/jpeg;base64,/9j/4AAQSkZJRgABAQAAAQABAAD/2wCEAAkGBxMTEhUTEhMWFRUXFxcWGBcYGBcYGhoXFx0XHRgYGhcYHSggGBolHRgXITEhJSkrLi4uGh8zODMtNygtLisBCgoKDg0OGhAQFS0dFx0tLS0tLS0tLS0rLS0tLS0tLS0rLS0tLS0tLS0tLS0tKystLS0tLS0tLS0tLS0tLS0tLf/AABEIAOEA4QMBIgACEQEDEQH/xAAbAAABBQEBAAAAAAAAAAAAAAACAAEDBAUGB//EADsQAAEDAgMFBgUDAwQCAwAAAAEAAhEDIQQxQQUSUWFxIoGRobHwBhMywdFC4fEjUoIzYpKiFLIVQ3L/xAAYAQEBAQEBAAAAAAAAAAAAAAAAAQIDBP/EABwRAQEBAQEBAQEBAAAAAAAAAAABAhEhMVESQf/aAAwDAQACEQMRAD8A7qU0oZTSuDqkTShlNKA5TyglIlAUp5QbyQKA5SlBvJbyAgnlAHJSgOUpQbyUoClPKjlPKA5SQSlKAgUpQylvIClPKAOSlAUpShlLeQHKaU0ppQFKUoZSlAe97ukg30kEaUoZSlRRSkhlKUBJShlKUBApShlKVQSUoQUpQFKSCUg4TCgNKVEyrJI4GPuo69UjK/EcRbLmqLMpSqxxbN3e3o05zwjimo4uTBsR98u/kgtyoauJa3Nw+/gszbe0gyGNu5xyHdax5+So0Xjemu4TAcGtiO+cjysrxOula8HJPKym49g/S7xJPhkrNDFbx5EaXjmT9lOC5KUqPfHFOCoo0pQykgKUpQylKoOUyGUgUEm8mQd6SgCUpQSmlBIClKCUpQGSkgJSlAcppQylKA5TSo3VAIlVtoYkNa4TDt0kfbzQLazz8lxaTIG9bOGkF0dwKDZ2LBDi49oFrXdQxh8DJIOoMrIp7fkbwgADrcWg9+awsTtPdd2TDSAIGjRcN5gE21AsLRGuJ11eN2oKTnMBlziHDlaHydIAB/yCyMft/tFrXdreiRkGzPecv+K5XHbQc9jR/abxkec629wFAxzt87xuW2PAHhwV4nXQ1PiCK28LwDAnUxfuuO/xpnbDz82pvZN3gOJBEf8AtKwG0zN9R6JUwBTA4mI4n+FridXqu2XPLSXG2vUEX17uSfD48zbmZ1EarDqg7xAyNlG+qeMCBbpot8Z66/BbUql8U33i5NhGpcfsuhwmLcHiKjSTe7bcpM31zGoXn+ysVk2w3pBJMWiTJ0FitKltANl5dTGoEAm1h3mxsD5FYsWV6NT2k8ECoAAbB7bs6E6FaYsvOGfFzyC1oDmOzDgJIi9soztnktbZm1DUhhfFoAkkrFy3K6l9eKjWzc6cW3M9RB8QrQKzcJhW0jvEy4gCeAJ/KvysqPeSlBvJSgNKUAKUoCSQ9/knQRykhlKVFFKUoZSlASUoZSlAUoXutnGQ7zYeoQvqAZlZm1Ma3dc2QdDB5HUdFQGP2o5gLXBp5zYjWy5Dam2SDBMyN0Xm0yq+0dpmxkm7pk85vwP4WezCuqEw0kaH31XSRi0z8UXb26Tc5c9D3ix6BJjSWkmbTIvkrzdmkEnI3JGilp4SQe0L6CNIgSeQCvTlVLNaen3j0Vd2LGetrcJAkeSnxGEMSW9nKZJuFl1MPf339EOLrsQJEH37v3IWuaTe256mPRZwJHI8eE6onVIEARqevdn75KonrVhPOZ99wVF5kk8Bl76KRnaJJyzPICYBPE3UdMiCTl78lWVUznw/hWYu0Dhfr79ED6mWgE+KkwDwHbzr3EN4+7INnZOJowA4FpuS8iSAMoJ9MoXSYHB0sRPywKdpA0gZS6c+YK4t74cLG8AN6ZTP3VjB1HlwAeWBxMNGVhM2NyVmxXomycFuv3XueSPp3jI/frw6FdGwWXKbP2w2mWsqFrhYB7NOE8M+A6ldRSrtd9JXOukSpShlKVlRSkhSlASSDeSQCEpQSlKgOUpQSmlBIlKCVFia4Y0uJsM+UoIMbjWhh15dDceC4jbm0O24CSHC2o9+a1sQ59RxLACJMTqD0y6gqmNiOJu8Dj798F1zlKycFs7eIc8/4k581uNwwYJ3gB3eQNkm7FAEkuM2F4lS4PAMJIO6I8VqwlkUa+0qc3vHAQP3VR+LY+YYe4/YrfxGy2kS028Vl4rZhb2gPDMd2qy13vxAyiCIb2SDwj2VUxtEtMFsjjH73VyhjmfS9sf7x91b7G6QSC0DUXvpZOnHMYnDg3HhEd08VmVG35aldNi8MRcWA7xNvdlh4sjkZ95LeXKqZrGLWHE3PgPyqlSo45kqZze4a/stbYWym1A+tU/0qf8A2OgVtZYDMNUcN4NcRxgx3HJKm9zTcGVc2ztRzzaw0AyAHJZ1PETZx6Hh+yLY0RiSQBEZ3vrz8AtKnSqVoDZho1kwL5RlqsXD0nuIa0FxJyAMnkPNdTs6mwU914Mm83iTYBo5RnfXulI3vh7YlM04qMDje4+qOIzGfC66XDYItvTeCOBnT06rndkOMhrBlk0NE83udpqBK6TC06gu5zBxAkj1zXK1uL9F8jgdUaibGY1RSsNDlKUEpID8U6j70kA7yaUEpSijlLeQSlKCSVwnxFt8fOLSeywkAZAkWLj3yOkHVdpUqQMp8B6ryfa+582oXje3nO3QOZy6reErp9m/FLGkWERAjjzWu3b1CKeue910nzXnGH2U8tNSmaZDbuYKnbA4w4AHoCU2x9nvxFQU2uzmDex0nlP3XTtY439r7ffJblumWkZHmsWhicRWd2SADxduj2VS2gypTLqdRpDwYIOkc9QiweM3Y3KDqkboc7eeO0/Idk7oGcAzMFT2r2RqM2hiaLwKhgCLTII5Ld/+ZOJgU2GQLxPqFzT8HiDUYfk1NxwBGVSAcrsy5SAtjYLsSypuNYGyYJJEWyPZJ0XPV8dMxJj8LutvZwzVLBY7cs6QOI4fst/bOAkS435ZLkscS0xNlM6943Z2Np9cHsiL6mOcDlYLExje0bdfeaTsT2QT0n0Vd+IkrtHDR6REgHWx4Lo9qubRwXyhYybeQXMF17ePFFtjaBe0Anhb1WmYyXkT5IjgybgKpK6fAsHyw4XBBHQqp9Z4Y5rA4EjSQSLGxuFbwlfXec52hJyjgCY8edlNjGxRfH6XAgdQfv6qls3EsBksa46AlzQDoTBv5LI7fZFT5LA6uxwa67GGCHnIF17/AOQ8F1ODwsgPqBu8R9LR2QOf9x8uHPzzAPIeHHe+Ybj9QA5NOc6XXfbLxpcA0tg/jkTPcuWm41J4JbyBPKw2OUpUcpSgOUyaeiSAN5LeQJlAe8n3kEpiUEeLqgAg8D7vmuHr/DrajS51ctcCXtaGGY07UxfoV0+169iOFzw5eaqjDOf9LgCJFxm0WM+HiV0xOpXH4HYdAmkXGdHgOcHOl86N7JDYbbhOsLpNl7NZSquGHG81pj5hzuAbnX+3uU7MGQ+bDQ5Xyi4E+au0S1oJmQJEAH6j0zOtuK7XP+sS+rOJ2dTqsJrUwZAaTEeMG9yuXOHDXM3PoB3bNBG6LNucjFp4rpn1txhAL+1xAFtffNY7yZAiTrPf+yv8yJ3rRrVwWObTaZgguOQmwgj6nHlkgoUmUwARB117yVNQrboayRIHg45z0Uj6ANzN9V59u2VLa1Nr2HdMlcRi3zZ2YsV0WLlj5BWLi2NL5jP1XPP10vkZodFrxl7CgqOjPylXsU4Eywgae9Vn1Kmd/L04L0ZjhsBPBR7Soy2RnHilvzoixDoAM8oWmYzMPTLnBozJXa0ML8rBvnP5gA8llfDVKmawnNwMdRmtPb+KMbg+nfc4czl6J9TnGe9xNOpzYT4FsHzWHQqnr1iV0dNn9Oqf9keLmrBwWHD7EgHSTAP380hr66b4Za8ODmkNOUntDoOIyXoWCl7YewNIt2Y8uS89wGBr0IcB/TOYMkDjzAXoGy3EsB0I0y7jwXLbWWg2w1708oAkubYy5LeQFKUBykgTIB3kpQSlKijlDUqQJTSosS7snoqKJaX7xzvr0MA8rwq9J5DyGgi54TEqtiNoFjSGxMTHHQ+ql2Q4VXBnKTxOVvMT1C7YsZ1PFqmSTA7ycv3/AJSqYyMyd0H6g0Hv6dAtj/wR9FmgXdYWGg7z6FZ1erRPzGMcCQLgOnPWy3/X6xzzxFjyQA7ea9kWLTmDH39eSpho3pcSLTOXLP8ACytlYmKRbftue297jdJA/wCSvY5kNDjJsAPys721jK/goLuQgeUgfc8yruLfZUNns3YJ1AvzUePxZEiVw1XbjP2viAZjuXK4usbx6rQ2hjCSdVj1QSe9Mxb8ObjwUB5qUDy4KF7xcQSRxzXfLhtHU0lRVnZeaM1JFvBQ74lbc2/8O7Op79N9Yw2Tk7dINrmLkaRbNXPi3aFEPYynBa1pAjmsrANc+AByVPF4WKpBM7uqSNVo4jExRcOLf481h0MM8iQLc8lNisVcbp9jRaGzCP0mARDg6W98XDhyU+M32rmxNoVGdlrnE60zcGNW8DyJC9D2FUJpyYg3EGeunu65ahs9hb/TG86PqAsHA8SeY8PHd+HSWyw6QR/kJ8Fy3eumW7KeVHKW8uTY95LeQSkHIJN5JBKSCPeSlBKRKA5QYj6SOSSGplZBx+P+pjhwPmFawFJ1F9DEwS0S1wFzuumSBrePBE6h25Js1zo11Nu4+i0Km0HBoa2Gx0MfuuvOJfXNfFPxm+pLaVmfqIsSeHQZKn8CVt7ES6YNnG8a5LoBgqBlz6e+8kmSdTmYi5U+AwcXAjQWstW+MzKPH0GtMMdBa8uEzBkiROhIA5LWw9AYhm99LhaDoRmCPf2LP2cwsO+N4wSepVLZG0dwmkfqFgeI0aeY0KzYvU2KcaYLXWjJcxicfL4I9966XalbebDjmLa3XNfJ7z4FY1HTNQYikCd5p7iqmKcALaLSqMtaxWbi2yD/AHLWcpapurawOn7+80zyCARmOPDgeBuowdD4+8wmcBrY8c55Hj1XWOVqOpzt5+eYVR9PgrhpRkRHeonsWmEdLGPbkVG+q92spnhOymen3RFrZ+DLhZ5zjdH72XW/Deyu1cGRnM3iDIvkQT6LC2BR7XagtMTeCJ1AMSJXpezcK1jRAi3AjyJMZrlvXHTOU1DDNaMhOc6+KKnQAcHDRob3BHKUrj104klKUEpIDlKUEp0BTySQynUVGmlDKUoDlR1qm60u4AnwlKVW2mT8t4EklpA6xyViM3ZleWAnMk/mVcfs8XJJgMc8+MAdVk7IpkngP4/C3mUDLu0btj7r02dc5R0cLTYC4/pbJnUxPrCttAEAaCe9VK1CZuLxn/tj8KHFbQ+UJdHA3+yzTvWhXeAw9PXRcdj2/wBQmYNzPojxfxMHGPpGnRY20do7xlo/CzasdC2qKjJJBIt3/lVag8lQ2NjZDhF84V8kObPGQpxrqs8wDyWdXNyr9R1u64WRi3mTl6LcjN0pVmDn3D90Dqk6qSsAbibcLkfdQvaePj7stsUJB5qKoefcjFI6j0+/5QvZGo8FURE8rcyjpxxtwJUZp8wip1AOPUIjd2Fh2l4BLBwzzHMG37L0XA4hrmgCLCIBnJeV4Ko1pDnN3h/bv7vmBI8l0uE2zQa9j2NdTABDhvkjTicrLjvPXTN47RlS5acxfqFJKxsHtBj3CoCII3Ryk9kHmYcY4RxWnWqRf3zXKx0TSnlRgp5UUaaUMpgUB7xSQbySAJSlBKUqg5UdZ4AvAm3eU8qvjqbXMLXZHqI6FJ9SuX2hsio5xNOq9t8g63vvVB2ysYMqzuFz+SU+P2niMM8sHbYMnEXgjWNVVb8XVxcBs8TdeiWuPG3gNhbQd/8AcQOMT52V7E/DFSP6uJdzuz8GFylX4sxr7CoQOQjzCrO/8mr9TnO6lLf0kdDVwuBpSC51V5/3GPIiFSrbrgPlMgcCSfAlVcPskj6jf7q6YaOFwfJZ411VoVNxx6ELWwVcfKh2c29fwsIiXgaEqxiwWNIHsrUnE608RiBBIiQDdYuLfM6XkcCNfUKN9XnY+5UbiYAMGLdDr3H7rSAY0gnnf34jpbiicycx+R4JmuiNOnLr5pqgnXv9+iIRZAzPqq9QN1RVHQoi4HQTyVQ0oPmQnPRRkTmgsYVhcbZcVotdexgDLiTxnRVaFUAZW8PVWWOBMzKUamzcUKZjeImQZg55HXvXRU8ZvFv9QhgiSc4C5EVQM4VmhjY1g8xPkudz1uadiza7ButhxdAyHK6u0K+9+lzf/wBQPKZXNbOxUkOFwM+yZPAWXR0602iCuWpx0lTykUEpSstDlJAkiAKUoJT7yAkFXLgnlR1SIMmAg53HxvGYIPTn+ypO2dTccgrO0nSSBYC4vmsk4shdpGOtOlgKbdAtVj2NbIGY8FzTMejrYw7tikyWrW0MW0m0ZlZmKrT6qGvV81UqV/wukjnat0K4Dh0KaviJPI5xoc7eXiqTLdf5VhtgZ6HlGXp6qKENixyH0nkZz6ZpzOfcR6FJrPfvu8OaTnT1Hv7qobfkRkZ99ygqsUkzyPiD0KBz/ef8IIww+/4UT2py88UmuVQB6oWhSubfKFJRpXQAxw4KRtXTRTih75p2YcT4J0VXMm7TKnLspJlS1aIaABlJn8TwSqUMgMzeAg08HiXgNDBNxYgnn4Lr9mUjAJe42uNJ1gRIC5Kg8AhzjGnE/uthm1SB2TOl1y1Ouma6aUyoYLFF13K7K5WcdOiSQSkoAlJBvIfmqokc6AqeMxDd0mYIkKpitptBseq57F43skE2B9dVvOWbpNicab8Dn14rJxbpuDB5fdDVqEnlF1GXgA3Jgwusjn1CazwhdjnZQpyy06/yhdhgSI5+/FVFZ1ZxnxKkbYZXMH34qQU4kcY8P4hAeHcFRMxkiJvoU7KmuRi40MW/HvOJhO6DrM99/fejqOv4KKVR27YZadConuJv7/BTVHeSNgzPs2P5CCNwP5CDehWHWCGuwX6ogH0JuFLTptiSjovbIgmUnMzFs/JAt0GJH7qSky/v3/CYmCDpw6Spmw7LX1UUYbLZ5qOkbuPf4BNQfvCdfcp8O36veaADOZ19+Ct03Re0kQoHwQB7jJFVZHhA81QzhOZujph9iXQEOGbmZmJUmENy7hr+EGzsyo4/qLeAkzC6Cg50C+808bOH2K5PDYl7zJLWtETMN5Lotn4veOc+i46jpmtNMhn3dJYaRONr5LK2hi93tNMcVfrm34XN7bMTEjgPVbzGdVSxmNmTrr+Csv5+hyOYSxDnOvI6fiAnpYWRN/TzXbjmsmk3dlojLQj7qMUSbZt9OP3QdpmYMeKjFcE3QS/JcBB8feRQ75GmSYsJyPf9jzTvplouiHbcgqJ1z3oqRTsdwQM548/JHUDSLcFEbn9rJExogFtIojdO9x/lBJ69NPygjqVb8wmeZ71LW48cwhInKVQLWaqUz15oJOuSs4cwIsfHIqAtIOo89PQKTDOEDzUDn6ZEeaioOJMZXRU47Lj4/ulUs23GO5DVu6wPC9rDVO502GiCRr7iLmPCxzVlzgT0z81VZYTZEytdxGqgcPiR6e+ikpA5ePfp4KuwgZiSSpWGxNun3KostqgEeq18DiH7wJeGgaRM56Ln2WiTc3A18Ffose6xPms2LK6+HcR4J1kfI5N/7pLlx061iuR29+nv+ySS1j6zphYb7hXBl75pJLrXNJh8j1/KoV/p70kkVbwv094+6ifk7u9Ckkghf+nuSZr3+pSSRBs+yNufvmkkioamaEZpJIhsR9I7vRS0f9P3zSSVAU/fmlw6H1SSUE/6vfJMz6/fEJJIDrZ+PqhpfR3pJKKmH0u98VVpZpJIJz/p++KkpfSUySAaH+r/AIn1Wvgs3d3qkklWASSS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996" name="Picture 12" descr="https://upload.wikimedia.org/wikipedia/commons/6/65/Paranthropus_boisei_-_forensic_facial_reconstruction.png"/>
          <p:cNvPicPr>
            <a:picLocks noChangeAspect="1" noChangeArrowheads="1"/>
          </p:cNvPicPr>
          <p:nvPr/>
        </p:nvPicPr>
        <p:blipFill>
          <a:blip r:embed="rId3" cstate="print"/>
          <a:srcRect t="28000" r="33501"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251520" y="544522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itchFamily="34" charset="0"/>
              </a:rPr>
              <a:t>AUSTROLAPITHECUS ROBUSTUS</a:t>
            </a:r>
            <a:endParaRPr lang="tr-TR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4644008" y="5373216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itchFamily="34" charset="0"/>
              </a:rPr>
              <a:t>AUSTRALOPITHECUS BOISEI</a:t>
            </a:r>
            <a:endParaRPr lang="tr-TR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3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karencarr.com/auto_image/auto_image_mid/Paranthropus_aethiopi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23528" y="5301208"/>
            <a:ext cx="86409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Calibri" pitchFamily="34" charset="0"/>
              </a:rPr>
              <a:t>AUSTROLAPITHECUS SEDIBA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8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1600200"/>
          </a:xfrm>
        </p:spPr>
        <p:txBody>
          <a:bodyPr/>
          <a:lstStyle/>
          <a:p>
            <a:r>
              <a:rPr lang="tr-TR" sz="4800" b="1" dirty="0" smtClean="0">
                <a:solidFill>
                  <a:srgbClr val="FF0000"/>
                </a:solidFill>
                <a:latin typeface="Calibri"/>
                <a:cs typeface="Calibri"/>
              </a:rPr>
              <a:t>ARKAİK HOMO’YA GEÇİŞ</a:t>
            </a:r>
            <a:endParaRPr lang="tr-TR" sz="4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33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-247790"/>
            <a:ext cx="8229600" cy="1600200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  <a:latin typeface="Cambria"/>
                <a:cs typeface="Cambria"/>
              </a:rPr>
              <a:t>Paleolitik</a:t>
            </a:r>
            <a:r>
              <a:rPr lang="tr-TR" b="1" dirty="0" smtClean="0">
                <a:solidFill>
                  <a:srgbClr val="FF0000"/>
                </a:solidFill>
                <a:latin typeface="Cambria"/>
                <a:cs typeface="Cambria"/>
              </a:rPr>
              <a:t> Aletler</a:t>
            </a:r>
            <a:endParaRPr lang="tr-TR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24744"/>
            <a:ext cx="4464496" cy="3312367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Cambria"/>
                <a:cs typeface="Cambria"/>
              </a:rPr>
              <a:t>Dönem 3’e ayrılır: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Cambria"/>
                <a:cs typeface="Cambria"/>
              </a:rPr>
              <a:t>Erken (Alt): Homo </a:t>
            </a:r>
            <a:r>
              <a:rPr lang="tr-TR" dirty="0" err="1" smtClean="0">
                <a:solidFill>
                  <a:schemeClr val="tx1"/>
                </a:solidFill>
                <a:latin typeface="Cambria"/>
                <a:cs typeface="Cambria"/>
              </a:rPr>
              <a:t>Erectus</a:t>
            </a:r>
            <a:endParaRPr lang="tr-TR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Cambria"/>
                <a:cs typeface="Cambria"/>
              </a:rPr>
              <a:t>Orta: Arkaik </a:t>
            </a:r>
            <a:r>
              <a:rPr lang="tr-TR" dirty="0">
                <a:solidFill>
                  <a:schemeClr val="tx1"/>
                </a:solidFill>
                <a:latin typeface="Cambria"/>
                <a:cs typeface="Cambria"/>
              </a:rPr>
              <a:t>H</a:t>
            </a:r>
            <a:r>
              <a:rPr lang="tr-TR" dirty="0" smtClean="0">
                <a:solidFill>
                  <a:schemeClr val="tx1"/>
                </a:solidFill>
                <a:latin typeface="Cambria"/>
                <a:cs typeface="Cambria"/>
              </a:rPr>
              <a:t>omo </a:t>
            </a:r>
            <a:r>
              <a:rPr lang="tr-TR" dirty="0" err="1">
                <a:solidFill>
                  <a:schemeClr val="tx1"/>
                </a:solidFill>
                <a:latin typeface="Cambria"/>
                <a:cs typeface="Cambria"/>
              </a:rPr>
              <a:t>S</a:t>
            </a:r>
            <a:r>
              <a:rPr lang="tr-TR" dirty="0" err="1" smtClean="0">
                <a:solidFill>
                  <a:schemeClr val="tx1"/>
                </a:solidFill>
                <a:latin typeface="Cambria"/>
                <a:cs typeface="Cambria"/>
              </a:rPr>
              <a:t>apiens</a:t>
            </a:r>
            <a:endParaRPr lang="tr-TR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Cambria"/>
                <a:cs typeface="Cambria"/>
              </a:rPr>
              <a:t>Üst: Anatomik olarak modern insan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644999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Homo  Erectus: </a:t>
            </a:r>
            <a:r>
              <a:rPr lang="en-US" sz="2400" b="1" dirty="0" err="1" smtClean="0">
                <a:latin typeface="Cambria"/>
                <a:cs typeface="Cambria"/>
              </a:rPr>
              <a:t>Alet</a:t>
            </a:r>
            <a:r>
              <a:rPr lang="en-US" sz="2400" b="1" dirty="0" smtClean="0">
                <a:latin typeface="Cambria"/>
                <a:cs typeface="Cambria"/>
              </a:rPr>
              <a:t> </a:t>
            </a:r>
            <a:r>
              <a:rPr lang="en-US" sz="2400" b="1" dirty="0" err="1" smtClean="0">
                <a:latin typeface="Cambria"/>
                <a:cs typeface="Cambria"/>
              </a:rPr>
              <a:t>kullanan</a:t>
            </a:r>
            <a:r>
              <a:rPr lang="en-US" sz="2400" b="1" dirty="0" smtClean="0">
                <a:latin typeface="Cambria"/>
                <a:cs typeface="Cambria"/>
              </a:rPr>
              <a:t> </a:t>
            </a:r>
            <a:r>
              <a:rPr lang="en-US" sz="2400" b="1" dirty="0" err="1" smtClean="0">
                <a:latin typeface="Cambria"/>
                <a:cs typeface="Cambria"/>
              </a:rPr>
              <a:t>ve</a:t>
            </a:r>
            <a:r>
              <a:rPr lang="en-US" sz="2400" b="1" dirty="0" smtClean="0">
                <a:latin typeface="Cambria"/>
                <a:cs typeface="Cambria"/>
              </a:rPr>
              <a:t> </a:t>
            </a:r>
            <a:r>
              <a:rPr lang="en-US" sz="2400" b="1" dirty="0" err="1" smtClean="0">
                <a:latin typeface="Cambria"/>
                <a:cs typeface="Cambria"/>
              </a:rPr>
              <a:t>amacı</a:t>
            </a:r>
            <a:r>
              <a:rPr lang="en-US" sz="2400" b="1" dirty="0" smtClean="0">
                <a:latin typeface="Cambria"/>
                <a:cs typeface="Cambria"/>
              </a:rPr>
              <a:t> </a:t>
            </a:r>
            <a:r>
              <a:rPr lang="en-US" sz="2400" b="1" dirty="0" err="1" smtClean="0">
                <a:latin typeface="Cambria"/>
                <a:cs typeface="Cambria"/>
              </a:rPr>
              <a:t>doğrultusunda</a:t>
            </a:r>
            <a:r>
              <a:rPr lang="en-US" sz="2400" b="1" dirty="0" smtClean="0">
                <a:latin typeface="Cambria"/>
                <a:cs typeface="Cambria"/>
              </a:rPr>
              <a:t> </a:t>
            </a:r>
            <a:r>
              <a:rPr lang="en-US" sz="2400" b="1" dirty="0" err="1" smtClean="0">
                <a:latin typeface="Cambria"/>
                <a:cs typeface="Cambria"/>
              </a:rPr>
              <a:t>aleti</a:t>
            </a:r>
            <a:r>
              <a:rPr lang="en-US" sz="2400" b="1" dirty="0" smtClean="0">
                <a:latin typeface="Cambria"/>
                <a:cs typeface="Cambria"/>
              </a:rPr>
              <a:t> </a:t>
            </a:r>
            <a:r>
              <a:rPr lang="en-US" sz="2400" b="1" dirty="0" err="1" smtClean="0">
                <a:latin typeface="Cambria"/>
                <a:cs typeface="Cambria"/>
              </a:rPr>
              <a:t>şekillendiren</a:t>
            </a:r>
            <a:r>
              <a:rPr lang="en-US" sz="2400" b="1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(</a:t>
            </a:r>
            <a:r>
              <a:rPr lang="en-US" sz="2400" dirty="0" err="1" smtClean="0">
                <a:latin typeface="Cambria"/>
                <a:cs typeface="Cambria"/>
              </a:rPr>
              <a:t>Oldowan’dan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Aşölyen’e</a:t>
            </a:r>
            <a:r>
              <a:rPr lang="en-US" sz="2400" dirty="0" smtClean="0">
                <a:latin typeface="Cambria"/>
                <a:cs typeface="Cambria"/>
              </a:rPr>
              <a:t>)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5" name="Picture 4" descr="all-the-ston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417646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4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rctus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r="643"/>
          <a:stretch/>
        </p:blipFill>
        <p:spPr>
          <a:xfrm>
            <a:off x="-22022" y="0"/>
            <a:ext cx="4480494" cy="3478515"/>
          </a:xfrm>
        </p:spPr>
      </p:pic>
      <p:pic>
        <p:nvPicPr>
          <p:cNvPr id="5" name="Picture 4" descr="erectu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0" y="3356992"/>
            <a:ext cx="4494289" cy="3501008"/>
          </a:xfrm>
          <a:prstGeom prst="rect">
            <a:avLst/>
          </a:prstGeom>
        </p:spPr>
      </p:pic>
      <p:pic>
        <p:nvPicPr>
          <p:cNvPr id="6" name="Picture 5" descr="erectus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5776" y="0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ambria"/>
                <a:cs typeface="Cambria"/>
              </a:rPr>
              <a:t>HOMO ERECTUS</a:t>
            </a:r>
            <a:endParaRPr lang="en-US" sz="48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5733256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ambria"/>
                <a:cs typeface="Cambria"/>
              </a:rPr>
              <a:t>1.9 MYÖ </a:t>
            </a:r>
            <a:endParaRPr lang="en-US" sz="44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1191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-317293"/>
            <a:ext cx="8229600" cy="16002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ambria"/>
                <a:cs typeface="Cambria"/>
              </a:rPr>
              <a:t>Afrika’dan Çıkış – 1</a:t>
            </a:r>
            <a:endParaRPr lang="tr-TR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Cambria"/>
                <a:cs typeface="Cambria"/>
              </a:rPr>
              <a:t>Nedeni: H. </a:t>
            </a:r>
            <a:r>
              <a:rPr lang="tr-TR" sz="2800" dirty="0" err="1" smtClean="0">
                <a:latin typeface="Cambria"/>
                <a:cs typeface="Cambria"/>
              </a:rPr>
              <a:t>Erectus’un</a:t>
            </a:r>
            <a:r>
              <a:rPr lang="tr-TR" sz="2800" dirty="0" smtClean="0">
                <a:latin typeface="Cambria"/>
                <a:cs typeface="Cambria"/>
              </a:rPr>
              <a:t> geliştirdiği aletler ve daha fazla besin bulmak için daha uzun mesafe gitme gerekliliği</a:t>
            </a:r>
          </a:p>
          <a:p>
            <a:r>
              <a:rPr lang="tr-TR" sz="2800" dirty="0" smtClean="0">
                <a:latin typeface="Cambria"/>
                <a:cs typeface="Cambria"/>
              </a:rPr>
              <a:t>Bunun sonucunda ise </a:t>
            </a:r>
            <a:r>
              <a:rPr lang="tr-TR" sz="2800" b="1" dirty="0" smtClean="0">
                <a:latin typeface="Cambria"/>
                <a:cs typeface="Cambria"/>
              </a:rPr>
              <a:t>insanlığın bilinen ilk göç hareketi ile </a:t>
            </a:r>
            <a:r>
              <a:rPr lang="tr-TR" sz="2800" b="1" dirty="0" err="1" smtClean="0">
                <a:latin typeface="Cambria"/>
                <a:cs typeface="Cambria"/>
              </a:rPr>
              <a:t>Erectus</a:t>
            </a:r>
            <a:r>
              <a:rPr lang="tr-TR" sz="2800" b="1" dirty="0" smtClean="0">
                <a:latin typeface="Cambria"/>
                <a:cs typeface="Cambria"/>
              </a:rPr>
              <a:t> (önce) Avrupa ve Asya’ya yayılmıştır</a:t>
            </a:r>
            <a:r>
              <a:rPr lang="tr-TR" sz="2800" dirty="0" smtClean="0">
                <a:latin typeface="Cambria"/>
                <a:cs typeface="Cambria"/>
              </a:rPr>
              <a:t>. </a:t>
            </a:r>
            <a:endParaRPr lang="tr-TR" sz="2800" dirty="0">
              <a:latin typeface="Cambria"/>
              <a:cs typeface="Cambria"/>
            </a:endParaRPr>
          </a:p>
        </p:txBody>
      </p:sp>
      <p:pic>
        <p:nvPicPr>
          <p:cNvPr id="5" name="Picture 4" descr="erectus av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64316"/>
            <a:ext cx="4032448" cy="2692400"/>
          </a:xfrm>
          <a:prstGeom prst="rect">
            <a:avLst/>
          </a:prstGeom>
        </p:spPr>
      </p:pic>
      <p:pic>
        <p:nvPicPr>
          <p:cNvPr id="6" name="Picture 5" descr="erectus av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50" y="3764316"/>
            <a:ext cx="417646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2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6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erectus ocakbaşı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1532" r="1" b="20179"/>
          <a:stretch/>
        </p:blipFill>
        <p:spPr>
          <a:xfrm>
            <a:off x="1187624" y="1916832"/>
            <a:ext cx="6696545" cy="4725144"/>
          </a:xfrm>
        </p:spPr>
      </p:pic>
      <p:sp>
        <p:nvSpPr>
          <p:cNvPr id="6" name="TextBox 5"/>
          <p:cNvSpPr txBox="1"/>
          <p:nvPr/>
        </p:nvSpPr>
        <p:spPr>
          <a:xfrm>
            <a:off x="1196737" y="188640"/>
            <a:ext cx="79208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mbria"/>
                <a:cs typeface="Cambria"/>
              </a:rPr>
              <a:t>Homo Erectus: </a:t>
            </a:r>
          </a:p>
          <a:p>
            <a:pPr marL="285750" indent="-285750">
              <a:buFontTx/>
              <a:buChar char="-"/>
            </a:pPr>
            <a:r>
              <a:rPr lang="en-US" sz="2800" b="1" dirty="0" err="1" smtClean="0">
                <a:solidFill>
                  <a:srgbClr val="008000"/>
                </a:solidFill>
                <a:latin typeface="Cambria"/>
                <a:cs typeface="Cambria"/>
              </a:rPr>
              <a:t>Ateşi</a:t>
            </a:r>
            <a:r>
              <a:rPr lang="en-US" sz="2800" b="1" dirty="0" smtClean="0">
                <a:solidFill>
                  <a:srgbClr val="008000"/>
                </a:solidFill>
                <a:latin typeface="Cambria"/>
                <a:cs typeface="Cambria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Cambria"/>
                <a:cs typeface="Cambria"/>
              </a:rPr>
              <a:t>kontrollü</a:t>
            </a:r>
            <a:r>
              <a:rPr lang="en-US" sz="2800" b="1" dirty="0" smtClean="0">
                <a:solidFill>
                  <a:srgbClr val="008000"/>
                </a:solidFill>
                <a:latin typeface="Cambria"/>
                <a:cs typeface="Cambria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Cambria"/>
                <a:cs typeface="Cambria"/>
              </a:rPr>
              <a:t>biçimde</a:t>
            </a:r>
            <a:r>
              <a:rPr lang="en-US" sz="2800" b="1" dirty="0" smtClean="0">
                <a:solidFill>
                  <a:srgbClr val="008000"/>
                </a:solidFill>
                <a:latin typeface="Cambria"/>
                <a:cs typeface="Cambria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Cambria"/>
                <a:cs typeface="Cambria"/>
              </a:rPr>
              <a:t>kullanan</a:t>
            </a:r>
            <a:r>
              <a:rPr lang="en-US" sz="2800" b="1" dirty="0" smtClean="0">
                <a:solidFill>
                  <a:srgbClr val="008000"/>
                </a:solidFill>
                <a:latin typeface="Cambria"/>
                <a:cs typeface="Cambria"/>
              </a:rPr>
              <a:t> ilk </a:t>
            </a:r>
            <a:r>
              <a:rPr lang="en-US" sz="2800" b="1" dirty="0" err="1" smtClean="0">
                <a:solidFill>
                  <a:srgbClr val="008000"/>
                </a:solidFill>
                <a:latin typeface="Cambria"/>
                <a:cs typeface="Cambria"/>
              </a:rPr>
              <a:t>tür</a:t>
            </a:r>
            <a:endParaRPr lang="en-US" sz="2800" b="1" dirty="0" smtClean="0">
              <a:solidFill>
                <a:srgbClr val="008000"/>
              </a:solidFill>
              <a:latin typeface="Cambria"/>
              <a:cs typeface="Cambria"/>
            </a:endParaRP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8000"/>
                </a:solidFill>
                <a:latin typeface="Cambria"/>
                <a:cs typeface="Cambria"/>
              </a:rPr>
              <a:t>İlk </a:t>
            </a:r>
            <a:r>
              <a:rPr lang="en-US" sz="2800" b="1" dirty="0" err="1" smtClean="0">
                <a:solidFill>
                  <a:srgbClr val="008000"/>
                </a:solidFill>
                <a:latin typeface="Cambria"/>
                <a:cs typeface="Cambria"/>
              </a:rPr>
              <a:t>konuşan</a:t>
            </a:r>
            <a:r>
              <a:rPr lang="en-US" sz="2800" b="1" dirty="0" smtClean="0">
                <a:solidFill>
                  <a:srgbClr val="008000"/>
                </a:solidFill>
                <a:latin typeface="Cambria"/>
                <a:cs typeface="Cambria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Cambria"/>
                <a:cs typeface="Cambria"/>
              </a:rPr>
              <a:t>insan</a:t>
            </a:r>
            <a:r>
              <a:rPr lang="en-US" sz="2800" b="1" dirty="0" smtClean="0">
                <a:solidFill>
                  <a:srgbClr val="008000"/>
                </a:solidFill>
                <a:latin typeface="Cambria"/>
                <a:cs typeface="Cambria"/>
              </a:rPr>
              <a:t> 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4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şşifa\pic0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0957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755576" y="112474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mbria"/>
                <a:cs typeface="Cambria"/>
              </a:rPr>
              <a:t>İNSANI İNSAN YAPAN ÖZELLİKLER </a:t>
            </a:r>
            <a:endParaRPr lang="tr-TR" sz="32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788024" y="1988840"/>
            <a:ext cx="403244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tr-TR" sz="2800" dirty="0" err="1" smtClean="0">
                <a:latin typeface="Cambria"/>
                <a:cs typeface="Cambria"/>
              </a:rPr>
              <a:t>Bipedalizm</a:t>
            </a:r>
            <a:r>
              <a:rPr lang="tr-TR" sz="2800" dirty="0" smtClean="0">
                <a:latin typeface="Cambria"/>
                <a:cs typeface="Cambria"/>
              </a:rPr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r-TR" sz="2800" dirty="0" smtClean="0">
                <a:latin typeface="Cambria"/>
                <a:cs typeface="Cambria"/>
              </a:rPr>
              <a:t>Beyin ve Kafatası Yapıları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r-TR" sz="2800" dirty="0" smtClean="0">
                <a:latin typeface="Cambria"/>
                <a:cs typeface="Cambria"/>
              </a:rPr>
              <a:t>Bağımlı Çocuk Dönemi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r-TR" sz="2800" dirty="0" smtClean="0">
                <a:latin typeface="Cambria"/>
                <a:cs typeface="Cambria"/>
              </a:rPr>
              <a:t>Aletler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r-TR" sz="2800" dirty="0" smtClean="0">
                <a:latin typeface="Cambria"/>
                <a:cs typeface="Cambria"/>
              </a:rPr>
              <a:t>Dişler</a:t>
            </a:r>
          </a:p>
          <a:p>
            <a:pPr marL="457200" indent="-457200">
              <a:buFont typeface="Wingdings" pitchFamily="2" charset="2"/>
              <a:buChar char="ü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2709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Cambria"/>
                <a:cs typeface="Cambria"/>
              </a:rPr>
              <a:t>ARKAİK HOMO SAPİENS</a:t>
            </a:r>
            <a:endParaRPr lang="tr-TR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tr-TR" b="1" dirty="0" err="1" smtClean="0">
                <a:latin typeface="Cambria"/>
                <a:cs typeface="Cambria"/>
              </a:rPr>
              <a:t>H.Erectuslar</a:t>
            </a:r>
            <a:r>
              <a:rPr lang="tr-TR" b="1" dirty="0" smtClean="0">
                <a:latin typeface="Cambria"/>
                <a:cs typeface="Cambria"/>
              </a:rPr>
              <a:t> gibi Afrika’da ortaya çıktıklarını gösteren fosiller var</a:t>
            </a:r>
            <a:r>
              <a:rPr lang="tr-TR" dirty="0" smtClean="0">
                <a:latin typeface="Cambria"/>
                <a:cs typeface="Cambria"/>
              </a:rPr>
              <a:t>. </a:t>
            </a:r>
          </a:p>
          <a:p>
            <a:pPr>
              <a:buFontTx/>
              <a:buChar char="-"/>
            </a:pPr>
            <a:r>
              <a:rPr lang="tr-TR" b="1" dirty="0" err="1" smtClean="0">
                <a:latin typeface="Cambria"/>
                <a:cs typeface="Cambria"/>
              </a:rPr>
              <a:t>H.Sapiens</a:t>
            </a:r>
            <a:r>
              <a:rPr lang="tr-TR" b="1" dirty="0" smtClean="0">
                <a:latin typeface="Cambria"/>
                <a:cs typeface="Cambria"/>
              </a:rPr>
              <a:t> bizim türümüzün ilk üyelerini kapsar. </a:t>
            </a:r>
          </a:p>
          <a:p>
            <a:pPr>
              <a:buFontTx/>
              <a:buChar char="-"/>
            </a:pPr>
            <a:r>
              <a:rPr lang="tr-TR" dirty="0" smtClean="0">
                <a:latin typeface="Cambria"/>
                <a:cs typeface="Cambria"/>
              </a:rPr>
              <a:t>Avrupa ve Ortadoğu’da yaşayanlar </a:t>
            </a:r>
            <a:r>
              <a:rPr lang="tr-TR" b="1" dirty="0" smtClean="0">
                <a:latin typeface="Cambria"/>
                <a:cs typeface="Cambria"/>
              </a:rPr>
              <a:t>Neandertaller</a:t>
            </a:r>
            <a:r>
              <a:rPr lang="tr-TR" dirty="0" smtClean="0">
                <a:latin typeface="Cambria"/>
                <a:cs typeface="Cambria"/>
              </a:rPr>
              <a:t> ve Afrika ve Asya’da yaşayanlar ise </a:t>
            </a:r>
            <a:r>
              <a:rPr lang="tr-TR" b="1" dirty="0" smtClean="0">
                <a:latin typeface="Cambria"/>
                <a:cs typeface="Cambria"/>
              </a:rPr>
              <a:t>Neandertal-çağdaşları</a:t>
            </a:r>
            <a:r>
              <a:rPr lang="tr-TR" dirty="0" smtClean="0">
                <a:latin typeface="Cambria"/>
                <a:cs typeface="Cambria"/>
              </a:rPr>
              <a:t> şeklinde ifade edilmektedir. </a:t>
            </a:r>
          </a:p>
          <a:p>
            <a:pPr>
              <a:buFontTx/>
              <a:buChar char="-"/>
            </a:pPr>
            <a:r>
              <a:rPr lang="tr-TR" b="1" dirty="0" smtClean="0">
                <a:latin typeface="Cambria"/>
                <a:cs typeface="Cambria"/>
              </a:rPr>
              <a:t>Beyin boyutları modern insanınkiyle aynıdır: 1350 cm3</a:t>
            </a:r>
            <a:endParaRPr lang="tr-TR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5323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3/31/Neandertal_adam_ve_kad%C4%B1n_modeli%2C_Almanya.png/800px-Neandertal_adam_ve_kad%C4%B1n_modeli%2C_Alman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0870"/>
          </a:xfrm>
          <a:prstGeom prst="rect">
            <a:avLst/>
          </a:prstGeom>
          <a:noFill/>
        </p:spPr>
      </p:pic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00200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latin typeface="Cambria"/>
                <a:cs typeface="Cambria"/>
              </a:rPr>
              <a:t>NEANDERTALLER</a:t>
            </a:r>
            <a:br>
              <a:rPr lang="tr-TR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endParaRPr lang="tr-TR" b="1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1531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25841"/>
            <a:ext cx="8229600" cy="2054473"/>
          </a:xfrm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000000"/>
                </a:solidFill>
              </a:rPr>
              <a:t>Neandertallerin</a:t>
            </a:r>
            <a:r>
              <a:rPr lang="tr-TR" b="1" dirty="0" smtClean="0">
                <a:solidFill>
                  <a:srgbClr val="000000"/>
                </a:solidFill>
              </a:rPr>
              <a:t> Soğuk İklime Adaptasyonu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457200" y="36152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 smtClean="0">
                <a:latin typeface="Cambria"/>
                <a:cs typeface="Cambria"/>
              </a:rPr>
              <a:t>Neandertaller</a:t>
            </a:r>
            <a:r>
              <a:rPr lang="tr-TR" b="1" dirty="0" smtClean="0">
                <a:latin typeface="Cambria"/>
                <a:cs typeface="Cambria"/>
              </a:rPr>
              <a:t> ve Modern İnsan</a:t>
            </a:r>
            <a:endParaRPr lang="tr-TR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3358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851648" cy="2880320"/>
          </a:xfrm>
        </p:spPr>
        <p:txBody>
          <a:bodyPr>
            <a:normAutofit fontScale="90000"/>
          </a:bodyPr>
          <a:lstStyle/>
          <a:p>
            <a:r>
              <a:rPr lang="tr-TR" sz="5400" b="1" dirty="0" smtClean="0">
                <a:solidFill>
                  <a:srgbClr val="FF0000"/>
                </a:solidFill>
                <a:latin typeface="Cambria"/>
                <a:cs typeface="Cambria"/>
              </a:rPr>
              <a:t>HOMO SAPIENS</a:t>
            </a:r>
            <a:br>
              <a:rPr lang="tr-TR" sz="5400" b="1" dirty="0" smtClean="0">
                <a:solidFill>
                  <a:srgbClr val="FF0000"/>
                </a:solidFill>
                <a:latin typeface="Cambria"/>
                <a:cs typeface="Cambria"/>
              </a:rPr>
            </a:br>
            <a:r>
              <a:rPr lang="tr-TR" sz="5400" b="1" dirty="0" smtClean="0">
                <a:solidFill>
                  <a:srgbClr val="FF0000"/>
                </a:solidFill>
                <a:latin typeface="Cambria"/>
                <a:cs typeface="Cambria"/>
              </a:rPr>
              <a:t>(Anatomik Modern İnsan):</a:t>
            </a:r>
            <a:br>
              <a:rPr lang="tr-TR" sz="5400" b="1" dirty="0" smtClean="0">
                <a:solidFill>
                  <a:srgbClr val="FF0000"/>
                </a:solidFill>
                <a:latin typeface="Cambria"/>
                <a:cs typeface="Cambria"/>
              </a:rPr>
            </a:br>
            <a:r>
              <a:rPr lang="tr-TR" sz="5400" b="1" dirty="0" smtClean="0">
                <a:solidFill>
                  <a:srgbClr val="FF0000"/>
                </a:solidFill>
                <a:latin typeface="Cambria"/>
                <a:cs typeface="Cambria"/>
              </a:rPr>
              <a:t>Öncesi ve Sonrası</a:t>
            </a:r>
            <a:endParaRPr lang="tr-TR" sz="54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752600"/>
          </a:xfrm>
        </p:spPr>
        <p:txBody>
          <a:bodyPr>
            <a:noAutofit/>
          </a:bodyPr>
          <a:lstStyle/>
          <a:p>
            <a:pPr algn="r"/>
            <a:endParaRPr lang="tr-TR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6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erto-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583410" y="4393459"/>
            <a:ext cx="4381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8000"/>
                </a:solidFill>
                <a:latin typeface="Cambria"/>
                <a:cs typeface="Cambria"/>
              </a:rPr>
              <a:t>Afrika’dan Çıkış 2:</a:t>
            </a:r>
          </a:p>
          <a:p>
            <a:pPr marL="342900" indent="-342900">
              <a:buFontTx/>
              <a:buChar char="-"/>
            </a:pPr>
            <a:r>
              <a:rPr lang="tr-TR" sz="2400" b="1" dirty="0">
                <a:solidFill>
                  <a:srgbClr val="008000"/>
                </a:solidFill>
                <a:latin typeface="Cambria"/>
                <a:cs typeface="Cambria"/>
              </a:rPr>
              <a:t>Anatomik olarak modern insan (AMİ) büyük ihtimalle Afrikalı arkaik H. </a:t>
            </a:r>
            <a:r>
              <a:rPr lang="tr-TR" sz="2400" b="1" dirty="0" err="1">
                <a:solidFill>
                  <a:srgbClr val="008000"/>
                </a:solidFill>
                <a:latin typeface="Cambria"/>
                <a:cs typeface="Cambria"/>
              </a:rPr>
              <a:t>Sapiens</a:t>
            </a:r>
            <a:r>
              <a:rPr lang="tr-TR" sz="2400" b="1" dirty="0">
                <a:solidFill>
                  <a:srgbClr val="008000"/>
                </a:solidFill>
                <a:latin typeface="Cambria"/>
                <a:cs typeface="Cambria"/>
              </a:rPr>
              <a:t> atalarından </a:t>
            </a:r>
            <a:r>
              <a:rPr lang="tr-TR" sz="2400" b="1" dirty="0" err="1">
                <a:solidFill>
                  <a:srgbClr val="008000"/>
                </a:solidFill>
                <a:latin typeface="Cambria"/>
                <a:cs typeface="Cambria"/>
              </a:rPr>
              <a:t>evrilmiştir</a:t>
            </a:r>
            <a:r>
              <a:rPr lang="tr-TR" sz="2400" b="1" dirty="0">
                <a:solidFill>
                  <a:srgbClr val="008000"/>
                </a:solidFill>
                <a:latin typeface="Cambria"/>
                <a:cs typeface="Cambria"/>
              </a:rPr>
              <a:t>. </a:t>
            </a:r>
            <a:endParaRPr lang="tr-TR" sz="2400" b="1" dirty="0" smtClean="0">
              <a:solidFill>
                <a:srgbClr val="008000"/>
              </a:solidFill>
              <a:latin typeface="Cambria"/>
              <a:cs typeface="Cambria"/>
            </a:endParaRPr>
          </a:p>
          <a:p>
            <a:endParaRPr lang="tr-TR" b="1" dirty="0" smtClean="0">
              <a:latin typeface="Cambria"/>
              <a:cs typeface="Cambria"/>
            </a:endParaRPr>
          </a:p>
          <a:p>
            <a:pPr marL="342900" indent="-342900">
              <a:buFontTx/>
              <a:buChar char="-"/>
            </a:pPr>
            <a:endParaRPr lang="tr-TR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3478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260" y="476672"/>
            <a:ext cx="88037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Cambria"/>
                <a:cs typeface="Cambria"/>
              </a:rPr>
              <a:t>	</a:t>
            </a:r>
          </a:p>
          <a:p>
            <a:r>
              <a:rPr lang="tr-TR" sz="2400" b="1" dirty="0" smtClean="0">
                <a:latin typeface="Cambria"/>
                <a:cs typeface="Cambria"/>
              </a:rPr>
              <a:t>Genetik Kanıt: </a:t>
            </a:r>
            <a:r>
              <a:rPr lang="tr-TR" sz="2400" b="1" dirty="0" smtClean="0">
                <a:solidFill>
                  <a:srgbClr val="008000"/>
                </a:solidFill>
                <a:latin typeface="Cambria"/>
                <a:cs typeface="Cambria"/>
              </a:rPr>
              <a:t>DENİSOVANLAR</a:t>
            </a:r>
          </a:p>
          <a:p>
            <a:r>
              <a:rPr lang="tr-TR" sz="2000" b="1" dirty="0">
                <a:solidFill>
                  <a:srgbClr val="008000"/>
                </a:solidFill>
                <a:latin typeface="Cambria"/>
                <a:cs typeface="Cambria"/>
              </a:rPr>
              <a:t>	</a:t>
            </a:r>
            <a:endParaRPr lang="tr-TR" sz="2400" b="1" dirty="0" smtClean="0">
              <a:solidFill>
                <a:srgbClr val="008000"/>
              </a:solidFill>
              <a:latin typeface="Cambria"/>
              <a:cs typeface="Cambria"/>
            </a:endParaRPr>
          </a:p>
          <a:p>
            <a:endParaRPr lang="tr-TR" sz="2400" dirty="0">
              <a:latin typeface="Cambria"/>
              <a:cs typeface="Cambria"/>
            </a:endParaRPr>
          </a:p>
        </p:txBody>
      </p:sp>
      <p:pic>
        <p:nvPicPr>
          <p:cNvPr id="4" name="Picture 3" descr="deniso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41" y="1644291"/>
            <a:ext cx="7653337" cy="44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mbria"/>
                <a:cs typeface="Cambria"/>
              </a:rPr>
              <a:t>Modern </a:t>
            </a:r>
            <a:r>
              <a:rPr lang="en-US" sz="3600" b="1" dirty="0" err="1" smtClean="0">
                <a:solidFill>
                  <a:srgbClr val="FF0000"/>
                </a:solidFill>
                <a:latin typeface="Cambria"/>
                <a:cs typeface="Cambria"/>
              </a:rPr>
              <a:t>Davranışların</a:t>
            </a:r>
            <a:r>
              <a:rPr lang="en-US" sz="3600" b="1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/>
                <a:cs typeface="Cambria"/>
              </a:rPr>
              <a:t>Gelişimi</a:t>
            </a:r>
            <a:r>
              <a:rPr lang="en-US" sz="3600" b="1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Cambria"/>
                <a:cs typeface="Cambria"/>
              </a:rPr>
              <a:t>ve</a:t>
            </a:r>
            <a:r>
              <a:rPr lang="en-US" sz="3600" b="1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/>
                <a:cs typeface="Cambria"/>
              </a:rPr>
              <a:t>Teknolojik</a:t>
            </a:r>
            <a:r>
              <a:rPr lang="en-US" sz="3600" b="1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/>
                <a:cs typeface="Cambria"/>
              </a:rPr>
              <a:t>Gelişmeler</a:t>
            </a:r>
            <a:endParaRPr lang="en-US" sz="36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340768"/>
            <a:ext cx="78488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AMİ </a:t>
            </a:r>
            <a:r>
              <a:rPr lang="en-US" sz="2400" b="1" dirty="0" err="1" smtClean="0">
                <a:latin typeface="Cambria"/>
                <a:cs typeface="Cambria"/>
              </a:rPr>
              <a:t>bir</a:t>
            </a:r>
            <a:r>
              <a:rPr lang="en-US" sz="2400" b="1" dirty="0" smtClean="0">
                <a:latin typeface="Cambria"/>
                <a:cs typeface="Cambria"/>
              </a:rPr>
              <a:t> </a:t>
            </a:r>
            <a:r>
              <a:rPr lang="en-US" sz="2400" b="1" dirty="0" err="1" smtClean="0">
                <a:latin typeface="Cambria"/>
                <a:cs typeface="Cambria"/>
              </a:rPr>
              <a:t>üst</a:t>
            </a:r>
            <a:r>
              <a:rPr lang="en-US" sz="2400" b="1" dirty="0" smtClean="0">
                <a:latin typeface="Cambria"/>
                <a:cs typeface="Cambria"/>
              </a:rPr>
              <a:t> </a:t>
            </a:r>
            <a:r>
              <a:rPr lang="en-US" sz="2400" b="1" dirty="0" err="1" smtClean="0">
                <a:latin typeface="Cambria"/>
                <a:cs typeface="Cambria"/>
              </a:rPr>
              <a:t>paleolitik</a:t>
            </a:r>
            <a:r>
              <a:rPr lang="en-US" sz="2400" b="1" dirty="0" smtClean="0">
                <a:latin typeface="Cambria"/>
                <a:cs typeface="Cambria"/>
              </a:rPr>
              <a:t> </a:t>
            </a:r>
            <a:r>
              <a:rPr lang="en-US" sz="2400" b="1" dirty="0" err="1" smtClean="0">
                <a:latin typeface="Cambria"/>
                <a:cs typeface="Cambria"/>
              </a:rPr>
              <a:t>dönem</a:t>
            </a:r>
            <a:r>
              <a:rPr lang="en-US" sz="2400" b="1" dirty="0" smtClean="0">
                <a:latin typeface="Cambria"/>
                <a:cs typeface="Cambria"/>
              </a:rPr>
              <a:t> </a:t>
            </a:r>
            <a:r>
              <a:rPr lang="en-US" sz="2400" b="1" dirty="0" err="1" smtClean="0">
                <a:latin typeface="Cambria"/>
                <a:cs typeface="Cambria"/>
              </a:rPr>
              <a:t>insanıdır</a:t>
            </a:r>
            <a:r>
              <a:rPr lang="en-US" sz="2400" b="1" dirty="0" smtClean="0">
                <a:latin typeface="Cambria"/>
                <a:cs typeface="Cambria"/>
              </a:rPr>
              <a:t>: </a:t>
            </a:r>
          </a:p>
          <a:p>
            <a:endParaRPr lang="en-US" sz="2400" dirty="0" smtClean="0">
              <a:latin typeface="Cambria"/>
              <a:cs typeface="Cambria"/>
            </a:endParaRPr>
          </a:p>
          <a:p>
            <a:r>
              <a:rPr lang="en-US" sz="2400" b="1" i="1" dirty="0" err="1" smtClean="0">
                <a:latin typeface="Cambria"/>
                <a:cs typeface="Cambria"/>
              </a:rPr>
              <a:t>Dilgi</a:t>
            </a:r>
            <a:r>
              <a:rPr lang="en-US" sz="2400" b="1" dirty="0" err="1" smtClean="0">
                <a:latin typeface="Cambria"/>
                <a:cs typeface="Cambria"/>
              </a:rPr>
              <a:t>ler</a:t>
            </a:r>
            <a:r>
              <a:rPr lang="en-US" sz="2400" b="1" i="1" dirty="0" smtClean="0">
                <a:latin typeface="Cambria"/>
                <a:cs typeface="Cambria"/>
              </a:rPr>
              <a:t> </a:t>
            </a:r>
          </a:p>
          <a:p>
            <a:endParaRPr lang="en-US" sz="2400" dirty="0" smtClean="0">
              <a:latin typeface="Cambria"/>
              <a:cs typeface="Cambria"/>
            </a:endParaRPr>
          </a:p>
          <a:p>
            <a:endParaRPr lang="en-US" sz="2400" dirty="0">
              <a:latin typeface="Cambria"/>
              <a:cs typeface="Cambria"/>
            </a:endParaRPr>
          </a:p>
          <a:p>
            <a:endParaRPr lang="en-US" sz="2400" dirty="0" smtClean="0">
              <a:latin typeface="Cambria"/>
              <a:cs typeface="Cambria"/>
            </a:endParaRPr>
          </a:p>
          <a:p>
            <a:endParaRPr lang="en-US" sz="2400" dirty="0">
              <a:latin typeface="Cambria"/>
              <a:cs typeface="Cambria"/>
            </a:endParaRPr>
          </a:p>
          <a:p>
            <a:endParaRPr lang="en-US" sz="2400" dirty="0" smtClean="0">
              <a:latin typeface="Cambria"/>
              <a:cs typeface="Cambria"/>
            </a:endParaRPr>
          </a:p>
          <a:p>
            <a:endParaRPr lang="en-US" sz="2400" dirty="0">
              <a:latin typeface="Cambria"/>
              <a:cs typeface="Cambria"/>
            </a:endParaRPr>
          </a:p>
          <a:p>
            <a:endParaRPr lang="en-US" sz="2400" dirty="0" smtClean="0">
              <a:latin typeface="Cambria"/>
              <a:cs typeface="Cambria"/>
            </a:endParaRPr>
          </a:p>
          <a:p>
            <a:r>
              <a:rPr lang="en-US" sz="2400" dirty="0" err="1" smtClean="0">
                <a:latin typeface="Cambria"/>
                <a:cs typeface="Cambria"/>
              </a:rPr>
              <a:t>Kabuklu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Deniz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Ürünleri</a:t>
            </a:r>
            <a:endParaRPr lang="en-US" sz="2400" dirty="0" smtClean="0">
              <a:latin typeface="Cambria"/>
              <a:cs typeface="Cambria"/>
            </a:endParaRPr>
          </a:p>
          <a:p>
            <a:r>
              <a:rPr lang="en-US" sz="2400" dirty="0" err="1" smtClean="0">
                <a:latin typeface="Cambria"/>
                <a:cs typeface="Cambria"/>
              </a:rPr>
              <a:t>Süs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Eşyaları</a:t>
            </a:r>
            <a:endParaRPr lang="en-US" sz="2400" dirty="0" smtClean="0">
              <a:latin typeface="Cambria"/>
              <a:cs typeface="Cambria"/>
            </a:endParaRPr>
          </a:p>
          <a:p>
            <a:r>
              <a:rPr lang="en-US" sz="2400" dirty="0" err="1" smtClean="0">
                <a:latin typeface="Cambria"/>
                <a:cs typeface="Cambria"/>
              </a:rPr>
              <a:t>Dikenli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Kemik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Zıpkın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Uçlar</a:t>
            </a:r>
            <a:endParaRPr lang="en-US" sz="2400" dirty="0" smtClean="0">
              <a:latin typeface="Cambria"/>
              <a:cs typeface="Cambria"/>
            </a:endParaRPr>
          </a:p>
          <a:p>
            <a:endParaRPr lang="en-US" dirty="0"/>
          </a:p>
        </p:txBody>
      </p:sp>
      <p:pic>
        <p:nvPicPr>
          <p:cNvPr id="5" name="Picture 4" descr="dilgi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20"/>
            <a:ext cx="3924300" cy="2070100"/>
          </a:xfrm>
          <a:prstGeom prst="rect">
            <a:avLst/>
          </a:prstGeom>
        </p:spPr>
      </p:pic>
      <p:pic>
        <p:nvPicPr>
          <p:cNvPr id="6" name="Picture 5" descr="dilgi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08920"/>
            <a:ext cx="33782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51514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Cambria"/>
                <a:cs typeface="Cambria"/>
              </a:rPr>
              <a:t>Mağara Sanatı</a:t>
            </a:r>
            <a:endParaRPr lang="tr-TR" sz="36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tr-TR" sz="2400" b="1" dirty="0" smtClean="0">
                <a:solidFill>
                  <a:srgbClr val="000000"/>
                </a:solidFill>
                <a:latin typeface="Cambria"/>
                <a:cs typeface="Cambria"/>
              </a:rPr>
              <a:t>AMİ Sembolik düşünme</a:t>
            </a:r>
            <a:r>
              <a:rPr lang="tr-TR" sz="2400" b="1" dirty="0">
                <a:solidFill>
                  <a:srgbClr val="000000"/>
                </a:solidFill>
                <a:latin typeface="Cambria"/>
                <a:cs typeface="Cambria"/>
              </a:rPr>
              <a:t>s</a:t>
            </a:r>
            <a:r>
              <a:rPr lang="tr-TR" sz="2400" b="1" dirty="0" smtClean="0">
                <a:solidFill>
                  <a:srgbClr val="000000"/>
                </a:solidFill>
                <a:latin typeface="Cambria"/>
                <a:cs typeface="Cambria"/>
              </a:rPr>
              <a:t>iyle </a:t>
            </a:r>
            <a:r>
              <a:rPr lang="tr-TR" sz="2400" b="1" dirty="0">
                <a:solidFill>
                  <a:srgbClr val="000000"/>
                </a:solidFill>
                <a:latin typeface="Cambria"/>
                <a:cs typeface="Cambria"/>
              </a:rPr>
              <a:t>modern davranışa güçlü </a:t>
            </a:r>
            <a:r>
              <a:rPr lang="tr-TR" sz="2400" b="1" dirty="0" smtClean="0">
                <a:solidFill>
                  <a:srgbClr val="000000"/>
                </a:solidFill>
                <a:latin typeface="Cambria"/>
                <a:cs typeface="Cambria"/>
              </a:rPr>
              <a:t>bir kanıt sunar.</a:t>
            </a:r>
            <a:endParaRPr lang="tr-TR" sz="2400" b="1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pic>
        <p:nvPicPr>
          <p:cNvPr id="5" name="Picture 4" descr="Blomb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4" y="2392083"/>
            <a:ext cx="5538582" cy="3515625"/>
          </a:xfrm>
          <a:prstGeom prst="rect">
            <a:avLst/>
          </a:prstGeom>
        </p:spPr>
      </p:pic>
      <p:pic>
        <p:nvPicPr>
          <p:cNvPr id="6" name="Picture 5" descr="blombo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56" y="2392083"/>
            <a:ext cx="2899544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3922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71899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400" b="1" dirty="0">
                <a:solidFill>
                  <a:srgbClr val="000000"/>
                </a:solidFill>
                <a:latin typeface="Cambria"/>
                <a:cs typeface="Cambria"/>
              </a:rPr>
              <a:t>Üst </a:t>
            </a:r>
            <a:r>
              <a:rPr lang="tr-TR" sz="2400" b="1" dirty="0" err="1">
                <a:solidFill>
                  <a:srgbClr val="000000"/>
                </a:solidFill>
                <a:latin typeface="Cambria"/>
                <a:cs typeface="Cambria"/>
              </a:rPr>
              <a:t>Paleolitik</a:t>
            </a:r>
            <a:r>
              <a:rPr lang="tr-TR" sz="2400" b="1" dirty="0">
                <a:solidFill>
                  <a:srgbClr val="000000"/>
                </a:solidFill>
                <a:latin typeface="Cambria"/>
                <a:cs typeface="Cambria"/>
              </a:rPr>
              <a:t> insanları, iskeletleri ve aletlerinden çok </a:t>
            </a:r>
            <a:r>
              <a:rPr lang="tr-TR" sz="2400" b="1" i="1" dirty="0">
                <a:solidFill>
                  <a:srgbClr val="000000"/>
                </a:solidFill>
                <a:latin typeface="Cambria"/>
                <a:cs typeface="Cambria"/>
              </a:rPr>
              <a:t>sanatçı kimlikleriyle </a:t>
            </a:r>
            <a:r>
              <a:rPr lang="tr-TR" sz="2400" b="1" dirty="0" smtClean="0">
                <a:solidFill>
                  <a:srgbClr val="000000"/>
                </a:solidFill>
                <a:latin typeface="Cambria"/>
                <a:cs typeface="Cambria"/>
              </a:rPr>
              <a:t>bilinirler.</a:t>
            </a:r>
          </a:p>
        </p:txBody>
      </p:sp>
      <p:pic>
        <p:nvPicPr>
          <p:cNvPr id="4" name="Picture 3" descr="dordog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57901"/>
            <a:ext cx="8136904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8184" y="5949280"/>
            <a:ext cx="205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/>
                <a:cs typeface="Cambria"/>
              </a:rPr>
              <a:t>Dordogne, </a:t>
            </a:r>
            <a:r>
              <a:rPr lang="en-US" b="1" dirty="0" err="1" smtClean="0">
                <a:solidFill>
                  <a:srgbClr val="FF0000"/>
                </a:solidFill>
                <a:latin typeface="Cambria"/>
                <a:cs typeface="Cambria"/>
              </a:rPr>
              <a:t>Fransa</a:t>
            </a:r>
            <a:endParaRPr lang="en-US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8560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ndi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38579" y="1248091"/>
            <a:ext cx="3910310" cy="3714776"/>
          </a:xfrm>
        </p:spPr>
      </p:pic>
      <p:pic>
        <p:nvPicPr>
          <p:cNvPr id="5" name="4 Resim" descr="Lascaux_pain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797" y="1248091"/>
            <a:ext cx="4409759" cy="3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86926"/>
      </p:ext>
    </p:extLst>
  </p:cSld>
  <p:clrMapOvr>
    <a:masterClrMapping/>
  </p:clrMapOvr>
  <p:transition xmlns:p14="http://schemas.microsoft.com/office/powerpoint/2010/main" spd="slow">
    <p:wheel spokes="8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şşifa\sirt-agrisi-omurga-seklinin-sempanzelerinkine-benzer-olmasindan-kaynaklaniyor-bilimfili-75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14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83568" y="76470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mbria"/>
                <a:cs typeface="Cambria"/>
              </a:rPr>
              <a:t>BİPEDALİZM</a:t>
            </a:r>
          </a:p>
          <a:p>
            <a:r>
              <a:rPr lang="tr-TR" sz="2000" dirty="0" smtClean="0">
                <a:latin typeface="Cambria"/>
                <a:cs typeface="Cambria"/>
              </a:rPr>
              <a:t>İnsanları diğer </a:t>
            </a:r>
            <a:r>
              <a:rPr lang="tr-TR" sz="2000" b="1" dirty="0" smtClean="0">
                <a:latin typeface="Cambria"/>
                <a:cs typeface="Cambria"/>
              </a:rPr>
              <a:t>atalarından ayırt eden en önemli özellik</a:t>
            </a:r>
            <a:r>
              <a:rPr lang="tr-TR" sz="2000" dirty="0" smtClean="0">
                <a:latin typeface="Cambria"/>
                <a:cs typeface="Cambria"/>
              </a:rPr>
              <a:t>. </a:t>
            </a:r>
            <a:r>
              <a:rPr lang="tr-TR" sz="2000" dirty="0">
                <a:latin typeface="Cambria"/>
                <a:cs typeface="Cambria"/>
              </a:rPr>
              <a:t>B</a:t>
            </a:r>
            <a:r>
              <a:rPr lang="tr-TR" sz="2000" dirty="0" smtClean="0">
                <a:latin typeface="Cambria"/>
                <a:cs typeface="Cambria"/>
              </a:rPr>
              <a:t>asit anlamı ile </a:t>
            </a:r>
            <a:r>
              <a:rPr lang="tr-TR" sz="2000" b="1" dirty="0" smtClean="0">
                <a:latin typeface="Cambria"/>
                <a:cs typeface="Cambria"/>
              </a:rPr>
              <a:t>iki ayak üstünde dik duruş ve yürüyüş hareketi</a:t>
            </a:r>
            <a:r>
              <a:rPr lang="tr-TR" sz="2000" dirty="0" smtClean="0">
                <a:latin typeface="Cambria"/>
                <a:cs typeface="Cambria"/>
              </a:rPr>
              <a:t>dir. </a:t>
            </a:r>
            <a:endParaRPr lang="tr-TR"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4838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pPr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60034"/>
            <a:ext cx="3571868" cy="2736304"/>
          </a:xfrm>
          <a:prstGeom prst="rect">
            <a:avLst/>
          </a:prstGeom>
        </p:spPr>
      </p:pic>
      <p:pic>
        <p:nvPicPr>
          <p:cNvPr id="5" name="4 Resim" descr="asdfghjkjhgffgh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960034"/>
            <a:ext cx="4429124" cy="27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3508"/>
      </p:ext>
    </p:extLst>
  </p:cSld>
  <p:clrMapOvr>
    <a:masterClrMapping/>
  </p:clrMapOvr>
  <p:transition xmlns:p14="http://schemas.microsoft.com/office/powerpoint/2010/main" spd="slow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32656"/>
            <a:ext cx="3625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Cambria"/>
                <a:cs typeface="Cambria"/>
              </a:rPr>
              <a:t>Kıtalara</a:t>
            </a:r>
            <a:r>
              <a:rPr lang="en-US" sz="3600" b="1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/>
                <a:cs typeface="Cambria"/>
              </a:rPr>
              <a:t>Yayılım</a:t>
            </a:r>
            <a:endParaRPr lang="en-US" sz="36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340768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tr-TR" sz="2400" dirty="0" smtClean="0">
                <a:latin typeface="Cambria"/>
                <a:cs typeface="Cambria"/>
              </a:rPr>
              <a:t>Buzulların </a:t>
            </a:r>
            <a:r>
              <a:rPr lang="tr-TR" sz="2400" dirty="0">
                <a:latin typeface="Cambria"/>
                <a:cs typeface="Cambria"/>
              </a:rPr>
              <a:t>etkin olduğu evrelerde o kadar çok su buz haline gelmiştir ki insanların yeni bölgelerde koloniler kurmasına yardım edecek kara köprüleri </a:t>
            </a:r>
            <a:r>
              <a:rPr lang="tr-TR" sz="2400" dirty="0" smtClean="0">
                <a:latin typeface="Cambria"/>
                <a:cs typeface="Cambria"/>
              </a:rPr>
              <a:t>oluşmuştur.</a:t>
            </a:r>
          </a:p>
          <a:p>
            <a:endParaRPr lang="tr-TR" sz="2400" dirty="0" smtClean="0">
              <a:latin typeface="Cambria"/>
              <a:cs typeface="Cambria"/>
            </a:endParaRPr>
          </a:p>
          <a:p>
            <a:pPr marL="342900" indent="-342900">
              <a:buFontTx/>
              <a:buChar char="-"/>
            </a:pPr>
            <a:r>
              <a:rPr lang="tr-TR" sz="2400" dirty="0" smtClean="0">
                <a:latin typeface="Cambria"/>
                <a:cs typeface="Cambria"/>
              </a:rPr>
              <a:t>İnsanlar </a:t>
            </a:r>
            <a:r>
              <a:rPr lang="tr-TR" sz="2400" dirty="0">
                <a:latin typeface="Cambria"/>
                <a:cs typeface="Cambria"/>
              </a:rPr>
              <a:t>önce Afrika’dan Avrupa ve Asya’ya oradan Avustralya’ya ve daha sonrasında da Amerika’ya ve Pasifik Adaları’na kadar yayılmışlardır. </a:t>
            </a:r>
            <a:endParaRPr lang="tr-TR" sz="2400" dirty="0" smtClean="0">
              <a:latin typeface="Cambria"/>
              <a:cs typeface="Cambria"/>
            </a:endParaRPr>
          </a:p>
          <a:p>
            <a:pPr marL="342900" indent="-342900">
              <a:buFontTx/>
              <a:buChar char="-"/>
            </a:pPr>
            <a:endParaRPr lang="tr-TR" sz="2400" dirty="0">
              <a:latin typeface="Cambria"/>
              <a:cs typeface="Cambria"/>
            </a:endParaRPr>
          </a:p>
          <a:p>
            <a:pPr marL="342900" indent="-342900">
              <a:buFontTx/>
              <a:buChar char="-"/>
            </a:pPr>
            <a:r>
              <a:rPr lang="tr-TR" sz="2400" dirty="0" smtClean="0">
                <a:latin typeface="Cambria"/>
                <a:cs typeface="Cambria"/>
              </a:rPr>
              <a:t>Kıtasal </a:t>
            </a:r>
            <a:r>
              <a:rPr lang="tr-TR" sz="2400" dirty="0">
                <a:latin typeface="Cambria"/>
                <a:cs typeface="Cambria"/>
              </a:rPr>
              <a:t>buzulların çekilmesiyle ortaya çıkan küresel iklim değişiklikleri modern insanların kendi yelpazesini genişletmelerine olanak sağlamıştır. </a:t>
            </a:r>
          </a:p>
        </p:txBody>
      </p:sp>
    </p:spTree>
    <p:extLst>
      <p:ext uri="{BB962C8B-B14F-4D97-AF65-F5344CB8AC3E}">
        <p14:creationId xmlns:p14="http://schemas.microsoft.com/office/powerpoint/2010/main" val="134023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hu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4709" y="143296"/>
            <a:ext cx="4390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Cambria"/>
                <a:cs typeface="Cambria"/>
              </a:rPr>
              <a:t>Kıtalara</a:t>
            </a:r>
            <a:r>
              <a:rPr lang="en-US" sz="4400" b="1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ambria"/>
                <a:cs typeface="Cambria"/>
              </a:rPr>
              <a:t>Yayılım</a:t>
            </a:r>
            <a:endParaRPr lang="en-US" sz="44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0521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ring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344" cy="73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0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Yararlanılan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Kaynak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r-TR" dirty="0" err="1">
                <a:solidFill>
                  <a:srgbClr val="3366FF"/>
                </a:solidFill>
              </a:rPr>
              <a:t>Kottak</a:t>
            </a:r>
            <a:r>
              <a:rPr lang="tr-TR" dirty="0">
                <a:solidFill>
                  <a:srgbClr val="3366FF"/>
                </a:solidFill>
              </a:rPr>
              <a:t>, C. P. (2014). Antropoloji: İnsan Çeşitliliğine Bir Bakış. İstanbul: Deki Yayınevi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971600" y="83671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BEYİN  VE KAFATASI YAPILARI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şşifa\dsc01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700808"/>
            <a:ext cx="38100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585765" y="1722886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r-TR" b="1" dirty="0" smtClean="0">
                <a:latin typeface="Cambria"/>
                <a:cs typeface="Cambria"/>
              </a:rPr>
              <a:t>İnsan beyni en büyük primat  beynidir.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r-TR" b="1" dirty="0" smtClean="0">
                <a:latin typeface="Cambria"/>
                <a:cs typeface="Cambria"/>
              </a:rPr>
              <a:t>İnsanın evrim sürecinde beyninin büyüdüğü ve kafatası kapasitesinin arttığı bir gerçektir.</a:t>
            </a:r>
          </a:p>
        </p:txBody>
      </p:sp>
    </p:spTree>
    <p:extLst>
      <p:ext uri="{BB962C8B-B14F-4D97-AF65-F5344CB8AC3E}">
        <p14:creationId xmlns:p14="http://schemas.microsoft.com/office/powerpoint/2010/main" val="28725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şşifa\Sangiran_Homo_erectus_Di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39248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076056" y="62068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Cambria"/>
                <a:cs typeface="Cambria"/>
              </a:rPr>
              <a:t>BAĞIMLI ÇOCUKLUK</a:t>
            </a:r>
            <a:endParaRPr lang="tr-TR" sz="24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076056" y="141277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ambria"/>
                <a:cs typeface="Cambria"/>
              </a:rPr>
              <a:t>İnsan  yavrusu  diğer primatların gençleriyle karşılaştırıldığında anneye bağımlı olarak daha uzun süre yaşar . </a:t>
            </a:r>
            <a:endParaRPr lang="tr-T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8746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şşifa\00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5" y="3501008"/>
            <a:ext cx="38100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şşifa\pr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25" y="692696"/>
            <a:ext cx="27940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4499991" y="1196752"/>
            <a:ext cx="41764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mbria"/>
                <a:cs typeface="Cambria"/>
              </a:rPr>
              <a:t>ALETLER: </a:t>
            </a:r>
            <a:r>
              <a:rPr lang="tr-TR" sz="2800" b="1" dirty="0" smtClean="0">
                <a:solidFill>
                  <a:srgbClr val="000000"/>
                </a:solidFill>
                <a:latin typeface="Cambria"/>
                <a:cs typeface="Cambria"/>
              </a:rPr>
              <a:t>Yürümeye başlayan ve ellerini kullanan insanın en önemli kazanımı </a:t>
            </a:r>
          </a:p>
        </p:txBody>
      </p:sp>
    </p:spTree>
    <p:extLst>
      <p:ext uri="{BB962C8B-B14F-4D97-AF65-F5344CB8AC3E}">
        <p14:creationId xmlns:p14="http://schemas.microsoft.com/office/powerpoint/2010/main" val="953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tatic.ddmcdn.com/gif/sediba-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3432789" cy="2252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www.macroevolution.net/images/australopithecus-afarensis-300-201-17.jpg"/>
          <p:cNvPicPr>
            <a:picLocks noChangeAspect="1" noChangeArrowheads="1"/>
          </p:cNvPicPr>
          <p:nvPr/>
        </p:nvPicPr>
        <p:blipFill>
          <a:blip r:embed="rId3" cstate="print"/>
          <a:srcRect r="17514"/>
          <a:stretch>
            <a:fillRect/>
          </a:stretch>
        </p:blipFill>
        <p:spPr bwMode="auto">
          <a:xfrm>
            <a:off x="1979712" y="0"/>
            <a:ext cx="2880320" cy="2391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http://thumbs.media.smithsonianmag.com/filer/64/52/6452d942-36f7-42a8-adda-e297bb52e4f7/_dsc9260edit.jpg__600x0_q85_upscale.jpg"/>
          <p:cNvPicPr>
            <a:picLocks noChangeAspect="1" noChangeArrowheads="1"/>
          </p:cNvPicPr>
          <p:nvPr/>
        </p:nvPicPr>
        <p:blipFill>
          <a:blip r:embed="rId4" cstate="print"/>
          <a:srcRect l="22712"/>
          <a:stretch>
            <a:fillRect/>
          </a:stretch>
        </p:blipFill>
        <p:spPr bwMode="auto">
          <a:xfrm>
            <a:off x="0" y="4293096"/>
            <a:ext cx="2571194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http://orig08.deviantart.net/9616/f/2006/365/b/8/australopithecus_africanus_by_unlobogris.jpg"/>
          <p:cNvPicPr>
            <a:picLocks noChangeAspect="1" noChangeArrowheads="1"/>
          </p:cNvPicPr>
          <p:nvPr/>
        </p:nvPicPr>
        <p:blipFill>
          <a:blip r:embed="rId5" cstate="print"/>
          <a:srcRect b="17668"/>
          <a:stretch>
            <a:fillRect/>
          </a:stretch>
        </p:blipFill>
        <p:spPr bwMode="auto">
          <a:xfrm>
            <a:off x="6263680" y="0"/>
            <a:ext cx="2880320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4" name="Picture 10" descr="https://pabloconchadotcom2.files.wordpress.com/2015/07/1-australopithecus-sediba-head-mauricio-anton.jpg"/>
          <p:cNvPicPr>
            <a:picLocks noChangeAspect="1" noChangeArrowheads="1"/>
          </p:cNvPicPr>
          <p:nvPr/>
        </p:nvPicPr>
        <p:blipFill>
          <a:blip r:embed="rId6" cstate="print"/>
          <a:srcRect l="15280" r="9413" b="11768"/>
          <a:stretch>
            <a:fillRect/>
          </a:stretch>
        </p:blipFill>
        <p:spPr bwMode="auto">
          <a:xfrm>
            <a:off x="251520" y="0"/>
            <a:ext cx="2304256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6" name="Picture 12" descr="http://www.museon.nl/sites/default/files/styles/detailpage_main_image/public/import/Dig092-06-014_Australopeticus_0.jpg?itok=UXoam6zQ"/>
          <p:cNvPicPr>
            <a:picLocks noChangeAspect="1" noChangeArrowheads="1"/>
          </p:cNvPicPr>
          <p:nvPr/>
        </p:nvPicPr>
        <p:blipFill>
          <a:blip r:embed="rId7" cstate="print"/>
          <a:srcRect l="17778"/>
          <a:stretch>
            <a:fillRect/>
          </a:stretch>
        </p:blipFill>
        <p:spPr bwMode="auto">
          <a:xfrm>
            <a:off x="2051720" y="4503338"/>
            <a:ext cx="2664296" cy="2354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8" name="Picture 14" descr="https://s-media-cache-ak0.pinimg.com/736x/04/4b/fd/044bfd2f6209b05bd3ee354b610ab8cc.jpg"/>
          <p:cNvPicPr>
            <a:picLocks noChangeAspect="1" noChangeArrowheads="1"/>
          </p:cNvPicPr>
          <p:nvPr/>
        </p:nvPicPr>
        <p:blipFill>
          <a:blip r:embed="rId8" cstate="print"/>
          <a:srcRect t="8357" r="-8108" b="5822"/>
          <a:stretch>
            <a:fillRect/>
          </a:stretch>
        </p:blipFill>
        <p:spPr bwMode="auto">
          <a:xfrm>
            <a:off x="4067944" y="4221088"/>
            <a:ext cx="2880320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80" name="Picture 16" descr="https://s-media-cache-ak0.pinimg.com/736x/f1/5e/b7/f15eb7a0ae18f0f7c54461bea7969df8.jpg"/>
          <p:cNvPicPr>
            <a:picLocks noChangeAspect="1" noChangeArrowheads="1"/>
          </p:cNvPicPr>
          <p:nvPr/>
        </p:nvPicPr>
        <p:blipFill>
          <a:blip r:embed="rId9" cstate="print"/>
          <a:srcRect l="26316"/>
          <a:stretch>
            <a:fillRect/>
          </a:stretch>
        </p:blipFill>
        <p:spPr bwMode="auto">
          <a:xfrm>
            <a:off x="6515200" y="4221088"/>
            <a:ext cx="2628800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4 Metin kutusu"/>
          <p:cNvSpPr txBox="1"/>
          <p:nvPr/>
        </p:nvSpPr>
        <p:spPr>
          <a:xfrm>
            <a:off x="172602" y="2564904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libri" pitchFamily="34" charset="0"/>
              </a:rPr>
              <a:t>ARKAİK HOMO ÖNCESİ </a:t>
            </a:r>
            <a:r>
              <a:rPr lang="tr-TR" sz="5000" b="1" dirty="0" smtClean="0">
                <a:solidFill>
                  <a:srgbClr val="FF0000"/>
                </a:solidFill>
                <a:latin typeface="Calibri" pitchFamily="34" charset="0"/>
              </a:rPr>
              <a:t>AUSTRALOPİTHECUS TÜRLERİ</a:t>
            </a:r>
            <a:endParaRPr lang="tr-TR" sz="5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6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cW7I8NPcnSk/hqdefault.jpg"/>
          <p:cNvPicPr>
            <a:picLocks noChangeAspect="1" noChangeArrowheads="1"/>
          </p:cNvPicPr>
          <p:nvPr/>
        </p:nvPicPr>
        <p:blipFill>
          <a:blip r:embed="rId2" cstate="print"/>
          <a:srcRect l="17911" r="179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1331640" y="530120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AUSTALOPITHECUS ANAMENSIS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161887"/>
            <a:ext cx="28166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tr-TR" b="1" dirty="0" smtClean="0">
                <a:solidFill>
                  <a:srgbClr val="FFFF00"/>
                </a:solidFill>
                <a:latin typeface="Cambria"/>
                <a:cs typeface="Cambria"/>
              </a:rPr>
              <a:t>4 milyon yıl önceden 1 milyon yıl önceye kadar Afrika’da yaşamış insana benzer canlılar</a:t>
            </a:r>
          </a:p>
          <a:p>
            <a:pPr marL="342900" indent="-342900">
              <a:buFontTx/>
              <a:buChar char="-"/>
            </a:pPr>
            <a:r>
              <a:rPr lang="tr-TR" b="1" dirty="0" smtClean="0">
                <a:solidFill>
                  <a:srgbClr val="FFFF00"/>
                </a:solidFill>
                <a:latin typeface="Cambria"/>
                <a:cs typeface="Cambria"/>
              </a:rPr>
              <a:t>Bilinen en eski </a:t>
            </a:r>
            <a:r>
              <a:rPr lang="tr-TR" b="1" dirty="0" err="1" smtClean="0">
                <a:solidFill>
                  <a:srgbClr val="FFFF00"/>
                </a:solidFill>
                <a:latin typeface="Cambria"/>
                <a:cs typeface="Cambria"/>
              </a:rPr>
              <a:t>hominin</a:t>
            </a:r>
            <a:r>
              <a:rPr lang="tr-TR" b="1" dirty="0" smtClean="0">
                <a:solidFill>
                  <a:srgbClr val="FFFF00"/>
                </a:solidFill>
                <a:latin typeface="Cambria"/>
                <a:cs typeface="Cambria"/>
              </a:rPr>
              <a:t> fosilleri</a:t>
            </a:r>
          </a:p>
          <a:p>
            <a:pPr marL="342900" indent="-342900">
              <a:buFontTx/>
              <a:buChar char="-"/>
            </a:pPr>
            <a:r>
              <a:rPr lang="tr-TR" b="1" dirty="0" smtClean="0">
                <a:solidFill>
                  <a:srgbClr val="FFFF00"/>
                </a:solidFill>
                <a:latin typeface="Cambria"/>
                <a:cs typeface="Cambria"/>
              </a:rPr>
              <a:t>Dik durmaya başlamış ve iki ayak üzerinde yürümeyi başarmışlardır. </a:t>
            </a:r>
          </a:p>
        </p:txBody>
      </p:sp>
    </p:spTree>
    <p:extLst>
      <p:ext uri="{BB962C8B-B14F-4D97-AF65-F5344CB8AC3E}">
        <p14:creationId xmlns:p14="http://schemas.microsoft.com/office/powerpoint/2010/main" val="1421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radshawfoundation.com/origins/skulls/australopithecus_afarensi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475656" y="5445224"/>
            <a:ext cx="6310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  <a:latin typeface="Calibri" pitchFamily="34" charset="0"/>
              </a:rPr>
              <a:t>AUSTRALOPITHECUS AFARENSIS</a:t>
            </a:r>
            <a:endParaRPr lang="tr-T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91502"/>
            <a:ext cx="25724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dirty="0" smtClean="0">
                <a:solidFill>
                  <a:srgbClr val="FFFF00"/>
                </a:solidFill>
                <a:latin typeface="Cambria"/>
                <a:cs typeface="Cambria"/>
              </a:rPr>
              <a:t>Yaşadığı Yer: Doğu Afrika (</a:t>
            </a:r>
            <a:r>
              <a:rPr lang="tr-TR" dirty="0" err="1" smtClean="0">
                <a:solidFill>
                  <a:srgbClr val="FFFF00"/>
                </a:solidFill>
                <a:latin typeface="Cambria"/>
                <a:cs typeface="Cambria"/>
              </a:rPr>
              <a:t>Turkana</a:t>
            </a:r>
            <a:r>
              <a:rPr lang="tr-TR" dirty="0" smtClean="0">
                <a:solidFill>
                  <a:srgbClr val="FFFF00"/>
                </a:solidFill>
                <a:latin typeface="Cambria"/>
                <a:cs typeface="Cambria"/>
              </a:rPr>
              <a:t>  Gölü , Kuzey Kenya)</a:t>
            </a:r>
          </a:p>
          <a:p>
            <a:pPr fontAlgn="base"/>
            <a:endParaRPr lang="tr-TR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fontAlgn="base"/>
            <a:r>
              <a:rPr lang="tr-TR" dirty="0" smtClean="0">
                <a:solidFill>
                  <a:srgbClr val="FFFF00"/>
                </a:solidFill>
                <a:latin typeface="Cambria"/>
                <a:cs typeface="Cambria"/>
              </a:rPr>
              <a:t>Yaşadığı Zaman   : Yaklaşık 4,2  ila 3,9 milyon yıl önce</a:t>
            </a:r>
            <a:endParaRPr lang="tr-TR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2894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530</Words>
  <Application>Microsoft Macintosh PowerPoint</Application>
  <PresentationFormat>On-screen Show (4:3)</PresentationFormat>
  <Paragraphs>105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ARKAİK HOMO  (İNSAN): Öncesi ve Sonrası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ARKAİK HOMO’YA GEÇİŞ</vt:lpstr>
      <vt:lpstr>Paleolitik Aletler</vt:lpstr>
      <vt:lpstr>PowerPoint Presentation</vt:lpstr>
      <vt:lpstr>Afrika’dan Çıkış – 1</vt:lpstr>
      <vt:lpstr>PowerPoint Presentation</vt:lpstr>
      <vt:lpstr>ARKAİK HOMO SAPİENS</vt:lpstr>
      <vt:lpstr>NEANDERTALLER </vt:lpstr>
      <vt:lpstr>Neandertallerin Soğuk İklime Adaptasyonu</vt:lpstr>
      <vt:lpstr>HOMO SAPIENS (Anatomik Modern İnsan): Öncesi ve Sonrası</vt:lpstr>
      <vt:lpstr>PowerPoint Presentation</vt:lpstr>
      <vt:lpstr>PowerPoint Presentation</vt:lpstr>
      <vt:lpstr>PowerPoint Presentation</vt:lpstr>
      <vt:lpstr>Mağara Sanatı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ARKAİK HOMO  (İNSAN): Öncesi ve Sonrası</dc:title>
  <dc:creator>ahmet ahmet</dc:creator>
  <cp:lastModifiedBy>ahmet ahmet</cp:lastModifiedBy>
  <cp:revision>5</cp:revision>
  <dcterms:created xsi:type="dcterms:W3CDTF">2017-11-16T16:15:43Z</dcterms:created>
  <dcterms:modified xsi:type="dcterms:W3CDTF">2018-02-23T12:10:06Z</dcterms:modified>
</cp:coreProperties>
</file>