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1D9A-45F4-4B07-8E16-EA4F60DC74B5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03FFF-27AA-4B7F-86D0-C525C71903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3771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1D9A-45F4-4B07-8E16-EA4F60DC74B5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03FFF-27AA-4B7F-86D0-C525C71903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701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1D9A-45F4-4B07-8E16-EA4F60DC74B5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03FFF-27AA-4B7F-86D0-C525C71903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0956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82329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370013"/>
            <a:ext cx="9287933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tr-TR" noProof="0" smtClean="0"/>
              <a:t>Asıl başlık stili için tıklatın</a:t>
            </a:r>
          </a:p>
        </p:txBody>
      </p:sp>
      <p:sp>
        <p:nvSpPr>
          <p:cNvPr id="182330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02934" y="3886200"/>
            <a:ext cx="7520517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tr-TR" noProof="0" smtClean="0"/>
              <a:t>Asıl alt başlık stilini düzenlemek için tıklatın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D8E6E-6E52-43EB-95E3-87B9E5F68CC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95521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05B60-8368-43D9-A094-BF1458D4694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588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B9B98-C649-4C61-8D33-2A48FD21E35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34378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51367" y="1598613"/>
            <a:ext cx="4821767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376334" y="1598613"/>
            <a:ext cx="4823884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10C8E-AA47-4993-901D-C14E5A2E827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44090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0AD6D-24D1-4093-B9FC-A8FE61B098A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78521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DD01F-7D1C-4BD6-97CF-BB668A44D0A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1020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F2C3A-20F8-4F8A-BE71-BC362A6668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0413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24F44-2E01-4497-B60A-C3ABF635F39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1671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1D9A-45F4-4B07-8E16-EA4F60DC74B5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03FFF-27AA-4B7F-86D0-C525C71903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41991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F7300-974A-496D-BBD9-21A6F5398FD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20602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57BD3-78AB-429C-A03D-F8C65556E03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28126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770285" y="227014"/>
            <a:ext cx="2491316" cy="5868987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92100" y="227014"/>
            <a:ext cx="7274984" cy="586898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055B9-33DF-4392-B4F1-2C798AB1920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5118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1D9A-45F4-4B07-8E16-EA4F60DC74B5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03FFF-27AA-4B7F-86D0-C525C71903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7419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1D9A-45F4-4B07-8E16-EA4F60DC74B5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03FFF-27AA-4B7F-86D0-C525C71903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8800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1D9A-45F4-4B07-8E16-EA4F60DC74B5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03FFF-27AA-4B7F-86D0-C525C71903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009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1D9A-45F4-4B07-8E16-EA4F60DC74B5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03FFF-27AA-4B7F-86D0-C525C71903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1031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1D9A-45F4-4B07-8E16-EA4F60DC74B5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03FFF-27AA-4B7F-86D0-C525C71903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024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1D9A-45F4-4B07-8E16-EA4F60DC74B5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03FFF-27AA-4B7F-86D0-C525C71903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1028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1D9A-45F4-4B07-8E16-EA4F60DC74B5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03FFF-27AA-4B7F-86D0-C525C71903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9726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41D9A-45F4-4B07-8E16-EA4F60DC74B5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03FFF-27AA-4B7F-86D0-C525C71903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5764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253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047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06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07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084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1085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107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1079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0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1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2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1069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0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1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2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3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4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5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6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104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04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1036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295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81296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39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0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1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2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301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4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303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6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02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92101" y="227013"/>
            <a:ext cx="99695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367" y="1598613"/>
            <a:ext cx="9848851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81307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2168" y="6242051"/>
            <a:ext cx="2377017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8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09900" y="6248401"/>
            <a:ext cx="4607984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9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23201" y="6248401"/>
            <a:ext cx="234103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41ADDA27-02A7-4EF6-B2F3-90716DA9AB6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4061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6450"/>
          </a:xfrm>
        </p:spPr>
        <p:txBody>
          <a:bodyPr/>
          <a:lstStyle/>
          <a:p>
            <a:pPr algn="ctr" eaLnBrk="1" hangingPunct="1"/>
            <a:r>
              <a:rPr lang="tr-TR" altLang="tr-TR" sz="2800" b="1">
                <a:solidFill>
                  <a:srgbClr val="FFFF00"/>
                </a:solidFill>
              </a:rPr>
              <a:t>POPÜLASYONDA HASTALIK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400" b="1">
                <a:solidFill>
                  <a:srgbClr val="FF0000"/>
                </a:solidFill>
              </a:rPr>
              <a:t>Hastalık ölçüleri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400">
                <a:solidFill>
                  <a:srgbClr val="FF0000"/>
                </a:solidFill>
              </a:rPr>
              <a:t>Ratio: Bir kantitatif ölçüyü diğerine bölerek elde edilen değer</a:t>
            </a:r>
          </a:p>
          <a:p>
            <a:pPr lvl="2" eaLnBrk="1" hangingPunct="1">
              <a:lnSpc>
                <a:spcPct val="80000"/>
              </a:lnSpc>
            </a:pPr>
            <a:r>
              <a:rPr lang="tr-TR" altLang="tr-TR" sz="2000">
                <a:solidFill>
                  <a:srgbClr val="FFFF00"/>
                </a:solidFill>
              </a:rPr>
              <a:t>Bir köpek popülasyonunda dişilerin erkeklere oranı = 3:2</a:t>
            </a:r>
          </a:p>
          <a:p>
            <a:pPr lvl="2" eaLnBrk="1" hangingPunct="1">
              <a:lnSpc>
                <a:spcPct val="80000"/>
              </a:lnSpc>
            </a:pPr>
            <a:r>
              <a:rPr lang="tr-TR" altLang="tr-TR" sz="2000">
                <a:solidFill>
                  <a:srgbClr val="FFFF00"/>
                </a:solidFill>
              </a:rPr>
              <a:t>Bir popülasyonda yeni doğanların erişkinlere oranı = 1:10</a:t>
            </a:r>
          </a:p>
          <a:p>
            <a:pPr lvl="2" eaLnBrk="1" hangingPunct="1">
              <a:lnSpc>
                <a:spcPct val="80000"/>
              </a:lnSpc>
            </a:pPr>
            <a:r>
              <a:rPr lang="tr-TR" altLang="tr-TR" sz="2000">
                <a:solidFill>
                  <a:srgbClr val="FFFF00"/>
                </a:solidFill>
              </a:rPr>
              <a:t>Bir popülasyonda hasta hayvanların sağlamlara oranı = 1:5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400">
                <a:solidFill>
                  <a:srgbClr val="FF0000"/>
                </a:solidFill>
              </a:rPr>
              <a:t>Proportion: Bir kantitatif değerin içinde yer aldığı topluluk değerine oranı</a:t>
            </a:r>
          </a:p>
          <a:p>
            <a:pPr lvl="2" eaLnBrk="1" hangingPunct="1">
              <a:lnSpc>
                <a:spcPct val="80000"/>
              </a:lnSpc>
            </a:pPr>
            <a:r>
              <a:rPr lang="tr-TR" altLang="tr-TR" sz="2000">
                <a:solidFill>
                  <a:srgbClr val="FFFF00"/>
                </a:solidFill>
              </a:rPr>
              <a:t>Abort yapan koyunların tüm koyunlara oranı = 12:60</a:t>
            </a:r>
          </a:p>
          <a:p>
            <a:pPr lvl="2" eaLnBrk="1" hangingPunct="1">
              <a:lnSpc>
                <a:spcPct val="80000"/>
              </a:lnSpc>
            </a:pPr>
            <a:r>
              <a:rPr lang="tr-TR" altLang="tr-TR" sz="2000">
                <a:solidFill>
                  <a:srgbClr val="FFFF00"/>
                </a:solidFill>
              </a:rPr>
              <a:t>Ölen hayvanların popülasyondaki tüm hayvanlara oranı = 5:200</a:t>
            </a:r>
          </a:p>
          <a:p>
            <a:pPr lvl="2" eaLnBrk="1" hangingPunct="1">
              <a:lnSpc>
                <a:spcPct val="80000"/>
              </a:lnSpc>
            </a:pPr>
            <a:r>
              <a:rPr lang="tr-TR" altLang="tr-TR" sz="2000">
                <a:solidFill>
                  <a:srgbClr val="FFFF00"/>
                </a:solidFill>
              </a:rPr>
              <a:t>Gebe hayvanların tüm dişilere oranı = 28:45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400">
                <a:solidFill>
                  <a:srgbClr val="FF0000"/>
                </a:solidFill>
              </a:rPr>
              <a:t>Rate: Bir değerde belirli bir zaman aralığında oluşan değişiklik</a:t>
            </a:r>
          </a:p>
          <a:p>
            <a:pPr lvl="2" eaLnBrk="1" hangingPunct="1">
              <a:lnSpc>
                <a:spcPct val="80000"/>
              </a:lnSpc>
            </a:pPr>
            <a:r>
              <a:rPr lang="tr-TR" altLang="tr-TR" sz="2000">
                <a:solidFill>
                  <a:srgbClr val="FFFF00"/>
                </a:solidFill>
              </a:rPr>
              <a:t>Dakikada 60 kalp atımı</a:t>
            </a:r>
          </a:p>
          <a:p>
            <a:pPr lvl="2" eaLnBrk="1" hangingPunct="1">
              <a:lnSpc>
                <a:spcPct val="80000"/>
              </a:lnSpc>
            </a:pPr>
            <a:r>
              <a:rPr lang="tr-TR" altLang="tr-TR" sz="2000">
                <a:solidFill>
                  <a:srgbClr val="FFFF00"/>
                </a:solidFill>
              </a:rPr>
              <a:t>Bir gündeki ölüm oranı</a:t>
            </a:r>
          </a:p>
          <a:p>
            <a:pPr lvl="2" eaLnBrk="1" hangingPunct="1">
              <a:lnSpc>
                <a:spcPct val="80000"/>
              </a:lnSpc>
            </a:pPr>
            <a:endParaRPr lang="tr-TR" altLang="tr-TR" sz="2000">
              <a:solidFill>
                <a:srgbClr val="FFFF00"/>
              </a:solidFill>
            </a:endParaRPr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tr-TR" altLang="tr-TR" sz="2000">
              <a:solidFill>
                <a:srgbClr val="FFFF00"/>
              </a:solidFill>
            </a:endParaRPr>
          </a:p>
          <a:p>
            <a:pPr lvl="2" eaLnBrk="1" hangingPunct="1">
              <a:lnSpc>
                <a:spcPct val="80000"/>
              </a:lnSpc>
            </a:pPr>
            <a:endParaRPr lang="tr-TR" altLang="tr-TR" sz="2000">
              <a:solidFill>
                <a:srgbClr val="FFFF00"/>
              </a:solidFill>
            </a:endParaRPr>
          </a:p>
          <a:p>
            <a:pPr lvl="2" eaLnBrk="1" hangingPunct="1">
              <a:lnSpc>
                <a:spcPct val="80000"/>
              </a:lnSpc>
            </a:pPr>
            <a:endParaRPr lang="tr-TR" altLang="tr-TR" sz="2000">
              <a:solidFill>
                <a:srgbClr val="FFFF00"/>
              </a:solidFill>
            </a:endParaRPr>
          </a:p>
          <a:p>
            <a:pPr lvl="2" eaLnBrk="1" hangingPunct="1">
              <a:lnSpc>
                <a:spcPct val="80000"/>
              </a:lnSpc>
            </a:pPr>
            <a:endParaRPr lang="tr-TR" altLang="tr-TR" sz="2000">
              <a:solidFill>
                <a:srgbClr val="FFFF00"/>
              </a:solidFill>
            </a:endParaRPr>
          </a:p>
          <a:p>
            <a:pPr lvl="2" eaLnBrk="1" hangingPunct="1">
              <a:lnSpc>
                <a:spcPct val="80000"/>
              </a:lnSpc>
            </a:pPr>
            <a:endParaRPr lang="tr-TR" altLang="tr-TR" sz="2000">
              <a:solidFill>
                <a:srgbClr val="FFFF00"/>
              </a:solidFill>
            </a:endParaRPr>
          </a:p>
          <a:p>
            <a:pPr lvl="2" eaLnBrk="1" hangingPunct="1">
              <a:lnSpc>
                <a:spcPct val="80000"/>
              </a:lnSpc>
            </a:pPr>
            <a:endParaRPr lang="tr-TR" altLang="tr-TR" sz="2000">
              <a:solidFill>
                <a:srgbClr val="FFFF00"/>
              </a:solidFill>
            </a:endParaRPr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tr-TR" altLang="tr-TR" sz="2000">
              <a:solidFill>
                <a:srgbClr val="FFFF00"/>
              </a:solidFill>
            </a:endParaRP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>
            <a:off x="2133601" y="10668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156677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32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6450"/>
          </a:xfrm>
        </p:spPr>
        <p:txBody>
          <a:bodyPr/>
          <a:lstStyle/>
          <a:p>
            <a:pPr algn="ctr" eaLnBrk="1" hangingPunct="1"/>
            <a:r>
              <a:rPr lang="tr-TR" altLang="tr-TR" sz="2800" b="1">
                <a:solidFill>
                  <a:srgbClr val="FF0000"/>
                </a:solidFill>
              </a:rPr>
              <a:t>POPÜLASYONDA HASTALIK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/>
            <a:r>
              <a:rPr lang="tr-TR" altLang="tr-TR" sz="2400">
                <a:solidFill>
                  <a:srgbClr val="FF0000"/>
                </a:solidFill>
              </a:rPr>
              <a:t>Prevalens (P)</a:t>
            </a:r>
          </a:p>
          <a:p>
            <a:pPr lvl="1" eaLnBrk="1" hangingPunct="1"/>
            <a:r>
              <a:rPr lang="tr-TR" altLang="tr-TR" sz="2400">
                <a:solidFill>
                  <a:srgbClr val="FF0000"/>
                </a:solidFill>
              </a:rPr>
              <a:t>Bir popülasyonda, belli bir zaman kesitinde, hastalık miktarı</a:t>
            </a:r>
          </a:p>
          <a:p>
            <a:pPr lvl="1" eaLnBrk="1" hangingPunct="1"/>
            <a:r>
              <a:rPr lang="tr-TR" altLang="tr-TR" sz="2400">
                <a:solidFill>
                  <a:srgbClr val="FF0000"/>
                </a:solidFill>
              </a:rPr>
              <a:t>Eski ve yeni olaylar ayırt edilmez</a:t>
            </a:r>
          </a:p>
          <a:p>
            <a:pPr lvl="1" eaLnBrk="1" hangingPunct="1"/>
            <a:r>
              <a:rPr lang="tr-TR" altLang="tr-TR" sz="2400">
                <a:solidFill>
                  <a:srgbClr val="FF0000"/>
                </a:solidFill>
              </a:rPr>
              <a:t>Günlük, haftalık, aylık, yıllık ve yaşam boyu ölçülebilir</a:t>
            </a:r>
          </a:p>
          <a:p>
            <a:pPr lvl="2" eaLnBrk="1" hangingPunct="1"/>
            <a:r>
              <a:rPr lang="tr-TR" altLang="tr-TR" sz="2000">
                <a:solidFill>
                  <a:srgbClr val="FFFF00"/>
                </a:solidFill>
              </a:rPr>
              <a:t>Belirli bir günde yapılan araştırmada, 300 sığırlık bir popülasyonun 30’unda tüberküloz saptanırsa; P = 30:300 = 0,1 olur</a:t>
            </a:r>
          </a:p>
          <a:p>
            <a:pPr lvl="2" eaLnBrk="1" hangingPunct="1"/>
            <a:r>
              <a:rPr lang="tr-TR" altLang="tr-TR" sz="2000">
                <a:solidFill>
                  <a:srgbClr val="FFFF00"/>
                </a:solidFill>
              </a:rPr>
              <a:t>Belirli bir anda 100 ineklik bir popülasyonda 40 inekte mastitis saptanırsa; P = 40:100 = 0,4 olur</a:t>
            </a:r>
          </a:p>
          <a:p>
            <a:pPr lvl="1" eaLnBrk="1" hangingPunct="1"/>
            <a:r>
              <a:rPr lang="tr-TR" altLang="tr-TR" sz="2400">
                <a:solidFill>
                  <a:srgbClr val="FF0000"/>
                </a:solidFill>
              </a:rPr>
              <a:t>Prevalens rate:</a:t>
            </a:r>
            <a:r>
              <a:rPr lang="tr-TR" altLang="tr-TR" sz="2400">
                <a:solidFill>
                  <a:srgbClr val="FFFF00"/>
                </a:solidFill>
              </a:rPr>
              <a:t> Prevalensın yüzde olarak ifadesi</a:t>
            </a:r>
          </a:p>
          <a:p>
            <a:pPr lvl="2" eaLnBrk="1" hangingPunct="1"/>
            <a:r>
              <a:rPr lang="tr-TR" altLang="tr-TR" sz="2000">
                <a:solidFill>
                  <a:srgbClr val="FFFF00"/>
                </a:solidFill>
              </a:rPr>
              <a:t>Tüberküloz örneğinde prevalens rate = 30:300x100 =  % 30 </a:t>
            </a:r>
          </a:p>
          <a:p>
            <a:pPr lvl="2" eaLnBrk="1" hangingPunct="1"/>
            <a:r>
              <a:rPr lang="tr-TR" altLang="tr-TR" sz="2000">
                <a:solidFill>
                  <a:srgbClr val="FFFF00"/>
                </a:solidFill>
              </a:rPr>
              <a:t>Mastitis örneğinde prevalens rate = 40:100x100 = % 40</a:t>
            </a:r>
          </a:p>
          <a:p>
            <a:pPr lvl="2" eaLnBrk="1" hangingPunct="1"/>
            <a:endParaRPr lang="tr-TR" altLang="tr-TR" sz="2000">
              <a:solidFill>
                <a:srgbClr val="FFFF00"/>
              </a:solidFill>
            </a:endParaRPr>
          </a:p>
          <a:p>
            <a:pPr lvl="2" eaLnBrk="1" hangingPunct="1">
              <a:buFontTx/>
              <a:buNone/>
            </a:pPr>
            <a:endParaRPr lang="tr-TR" altLang="tr-TR" sz="2000">
              <a:solidFill>
                <a:srgbClr val="FFFF00"/>
              </a:solidFill>
            </a:endParaRPr>
          </a:p>
          <a:p>
            <a:pPr lvl="2" eaLnBrk="1" hangingPunct="1"/>
            <a:endParaRPr lang="tr-TR" altLang="tr-TR" sz="2000">
              <a:solidFill>
                <a:srgbClr val="FFFF00"/>
              </a:solidFill>
            </a:endParaRPr>
          </a:p>
          <a:p>
            <a:pPr lvl="2" eaLnBrk="1" hangingPunct="1"/>
            <a:endParaRPr lang="tr-TR" altLang="tr-TR" sz="2000">
              <a:solidFill>
                <a:srgbClr val="FFFF00"/>
              </a:solidFill>
            </a:endParaRPr>
          </a:p>
          <a:p>
            <a:pPr lvl="2" eaLnBrk="1" hangingPunct="1"/>
            <a:endParaRPr lang="tr-TR" altLang="tr-TR" sz="2000">
              <a:solidFill>
                <a:srgbClr val="FFFF00"/>
              </a:solidFill>
            </a:endParaRPr>
          </a:p>
          <a:p>
            <a:pPr lvl="2" eaLnBrk="1" hangingPunct="1"/>
            <a:endParaRPr lang="tr-TR" altLang="tr-TR" sz="2000">
              <a:solidFill>
                <a:srgbClr val="FFFF00"/>
              </a:solidFill>
            </a:endParaRPr>
          </a:p>
          <a:p>
            <a:pPr lvl="2" eaLnBrk="1" hangingPunct="1"/>
            <a:endParaRPr lang="tr-TR" altLang="tr-TR" sz="2000">
              <a:solidFill>
                <a:srgbClr val="FFFF00"/>
              </a:solidFill>
            </a:endParaRPr>
          </a:p>
          <a:p>
            <a:pPr lvl="2" eaLnBrk="1" hangingPunct="1">
              <a:buFontTx/>
              <a:buNone/>
            </a:pPr>
            <a:endParaRPr lang="tr-TR" altLang="tr-TR" sz="2000">
              <a:solidFill>
                <a:srgbClr val="FFFF00"/>
              </a:solidFill>
            </a:endParaRPr>
          </a:p>
        </p:txBody>
      </p:sp>
      <p:sp>
        <p:nvSpPr>
          <p:cNvPr id="56324" name="Line 4"/>
          <p:cNvSpPr>
            <a:spLocks noChangeShapeType="1"/>
          </p:cNvSpPr>
          <p:nvPr/>
        </p:nvSpPr>
        <p:spPr bwMode="auto">
          <a:xfrm>
            <a:off x="2133601" y="10668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157701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16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6450"/>
          </a:xfrm>
        </p:spPr>
        <p:txBody>
          <a:bodyPr/>
          <a:lstStyle/>
          <a:p>
            <a:pPr algn="ctr" eaLnBrk="1" hangingPunct="1"/>
            <a:r>
              <a:rPr lang="tr-TR" altLang="tr-TR" sz="2800" b="1">
                <a:solidFill>
                  <a:srgbClr val="FF0000"/>
                </a:solidFill>
              </a:rPr>
              <a:t>POPÜLASYONDA HASTALIK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/>
            <a:r>
              <a:rPr lang="tr-TR" altLang="tr-TR" sz="2400" b="1">
                <a:solidFill>
                  <a:srgbClr val="FF0000"/>
                </a:solidFill>
              </a:rPr>
              <a:t>İnsidens (I)</a:t>
            </a:r>
          </a:p>
          <a:p>
            <a:pPr lvl="1" eaLnBrk="1" hangingPunct="1"/>
            <a:r>
              <a:rPr lang="tr-TR" altLang="tr-TR" sz="2400">
                <a:solidFill>
                  <a:srgbClr val="FFFF00"/>
                </a:solidFill>
              </a:rPr>
              <a:t>Bir popülasyonda, belli bir zaman periyodu içinde ortaya çıkan yeni hastalık olgularının miktarı</a:t>
            </a:r>
          </a:p>
          <a:p>
            <a:pPr lvl="1" eaLnBrk="1" hangingPunct="1"/>
            <a:r>
              <a:rPr lang="tr-TR" altLang="tr-TR" sz="2400">
                <a:solidFill>
                  <a:srgbClr val="FFFF00"/>
                </a:solidFill>
              </a:rPr>
              <a:t>Hayvanların sağlıklı konumdan hastalıklı konuma geçişi</a:t>
            </a:r>
          </a:p>
          <a:p>
            <a:pPr lvl="1" eaLnBrk="1" hangingPunct="1"/>
            <a:r>
              <a:rPr lang="tr-TR" altLang="tr-TR" sz="2400">
                <a:solidFill>
                  <a:srgbClr val="FFFF00"/>
                </a:solidFill>
              </a:rPr>
              <a:t>Yeni olguların sayısı</a:t>
            </a:r>
          </a:p>
          <a:p>
            <a:pPr lvl="1" eaLnBrk="1" hangingPunct="1"/>
            <a:r>
              <a:rPr lang="tr-TR" altLang="tr-TR" sz="2400">
                <a:solidFill>
                  <a:srgbClr val="FFFF00"/>
                </a:solidFill>
              </a:rPr>
              <a:t>Yeni olguların oluştuğu zaman aralığı</a:t>
            </a:r>
          </a:p>
          <a:p>
            <a:pPr lvl="1" eaLnBrk="1" hangingPunct="1"/>
            <a:r>
              <a:rPr lang="tr-TR" altLang="tr-TR" sz="2400">
                <a:solidFill>
                  <a:srgbClr val="FFFF00"/>
                </a:solidFill>
              </a:rPr>
              <a:t>İnsidens hesaplaması için belirli aralıklarla araştırma yapılması gerekir</a:t>
            </a:r>
          </a:p>
          <a:p>
            <a:pPr lvl="2" eaLnBrk="1" hangingPunct="1"/>
            <a:r>
              <a:rPr lang="tr-TR" altLang="tr-TR" sz="2000">
                <a:solidFill>
                  <a:srgbClr val="FFFF00"/>
                </a:solidFill>
              </a:rPr>
              <a:t>İlk araştırmada 30 tüberküloz olgusu saptanan bir popülasyonda, 1 yıl sonra yapılan araştırmada 15 yeni hayvanda tüberküloz saptanırsa, bu sürüdeki tüberküloz insidensi 15 olur   </a:t>
            </a:r>
          </a:p>
          <a:p>
            <a:pPr lvl="2" eaLnBrk="1" hangingPunct="1">
              <a:buFontTx/>
              <a:buNone/>
            </a:pPr>
            <a:endParaRPr lang="tr-TR" altLang="tr-TR" sz="2000">
              <a:solidFill>
                <a:srgbClr val="FFFF00"/>
              </a:solidFill>
            </a:endParaRPr>
          </a:p>
          <a:p>
            <a:pPr lvl="2" eaLnBrk="1" hangingPunct="1">
              <a:buFontTx/>
              <a:buNone/>
            </a:pPr>
            <a:endParaRPr lang="tr-TR" altLang="tr-TR" sz="2000">
              <a:solidFill>
                <a:srgbClr val="FFFF00"/>
              </a:solidFill>
            </a:endParaRPr>
          </a:p>
          <a:p>
            <a:pPr lvl="2" eaLnBrk="1" hangingPunct="1"/>
            <a:endParaRPr lang="tr-TR" altLang="tr-TR" sz="2000">
              <a:solidFill>
                <a:srgbClr val="FFFF00"/>
              </a:solidFill>
            </a:endParaRPr>
          </a:p>
          <a:p>
            <a:pPr lvl="2" eaLnBrk="1" hangingPunct="1"/>
            <a:endParaRPr lang="tr-TR" altLang="tr-TR" sz="2000">
              <a:solidFill>
                <a:srgbClr val="FFFF00"/>
              </a:solidFill>
            </a:endParaRPr>
          </a:p>
          <a:p>
            <a:pPr lvl="2" eaLnBrk="1" hangingPunct="1"/>
            <a:endParaRPr lang="tr-TR" altLang="tr-TR" sz="2000">
              <a:solidFill>
                <a:srgbClr val="FFFF00"/>
              </a:solidFill>
            </a:endParaRPr>
          </a:p>
          <a:p>
            <a:pPr lvl="2" eaLnBrk="1" hangingPunct="1"/>
            <a:endParaRPr lang="tr-TR" altLang="tr-TR" sz="2000">
              <a:solidFill>
                <a:srgbClr val="FFFF00"/>
              </a:solidFill>
            </a:endParaRPr>
          </a:p>
          <a:p>
            <a:pPr lvl="2" eaLnBrk="1" hangingPunct="1"/>
            <a:endParaRPr lang="tr-TR" altLang="tr-TR" sz="2000">
              <a:solidFill>
                <a:srgbClr val="FFFF00"/>
              </a:solidFill>
            </a:endParaRPr>
          </a:p>
          <a:p>
            <a:pPr lvl="2" eaLnBrk="1" hangingPunct="1">
              <a:buFontTx/>
              <a:buNone/>
            </a:pPr>
            <a:endParaRPr lang="tr-TR" altLang="tr-TR" sz="2000">
              <a:solidFill>
                <a:srgbClr val="FFFF00"/>
              </a:solidFill>
            </a:endParaRPr>
          </a:p>
        </p:txBody>
      </p:sp>
      <p:sp>
        <p:nvSpPr>
          <p:cNvPr id="57348" name="Line 4"/>
          <p:cNvSpPr>
            <a:spLocks noChangeShapeType="1"/>
          </p:cNvSpPr>
          <p:nvPr/>
        </p:nvSpPr>
        <p:spPr bwMode="auto">
          <a:xfrm>
            <a:off x="2133601" y="10668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158725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79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6450"/>
          </a:xfrm>
        </p:spPr>
        <p:txBody>
          <a:bodyPr/>
          <a:lstStyle/>
          <a:p>
            <a:pPr algn="ctr" eaLnBrk="1" hangingPunct="1"/>
            <a:r>
              <a:rPr lang="tr-TR" altLang="tr-TR" sz="2800" b="1">
                <a:solidFill>
                  <a:srgbClr val="FF0000"/>
                </a:solidFill>
              </a:rPr>
              <a:t>POPÜLASYONDA HASTALIK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/>
            <a:r>
              <a:rPr lang="tr-TR" altLang="tr-TR" sz="2400">
                <a:solidFill>
                  <a:srgbClr val="FF0000"/>
                </a:solidFill>
              </a:rPr>
              <a:t>İnsidens rate</a:t>
            </a:r>
          </a:p>
          <a:p>
            <a:pPr lvl="1" eaLnBrk="1" hangingPunct="1"/>
            <a:r>
              <a:rPr lang="tr-TR" altLang="tr-TR" sz="2400">
                <a:solidFill>
                  <a:srgbClr val="FF0000"/>
                </a:solidFill>
              </a:rPr>
              <a:t>Numeratör</a:t>
            </a:r>
            <a:r>
              <a:rPr lang="tr-TR" altLang="tr-TR" sz="2400">
                <a:solidFill>
                  <a:srgbClr val="FFFF00"/>
                </a:solidFill>
              </a:rPr>
              <a:t>, belli bir zaman aralığında hastalanan hayvan sayısını,</a:t>
            </a:r>
          </a:p>
          <a:p>
            <a:pPr lvl="1" eaLnBrk="1" hangingPunct="1"/>
            <a:r>
              <a:rPr lang="tr-TR" altLang="tr-TR" sz="2400">
                <a:solidFill>
                  <a:srgbClr val="FF0000"/>
                </a:solidFill>
              </a:rPr>
              <a:t>Denominatör</a:t>
            </a:r>
            <a:r>
              <a:rPr lang="tr-TR" altLang="tr-TR" sz="2400">
                <a:solidFill>
                  <a:srgbClr val="FFFF00"/>
                </a:solidFill>
              </a:rPr>
              <a:t>, herbir hayvanın riskte olduğu zaman periyodunu kapsar</a:t>
            </a:r>
          </a:p>
          <a:p>
            <a:pPr lvl="1" eaLnBrk="1" hangingPunct="1"/>
            <a:r>
              <a:rPr lang="tr-TR" altLang="tr-TR" sz="2400">
                <a:solidFill>
                  <a:srgbClr val="FF0000"/>
                </a:solidFill>
              </a:rPr>
              <a:t>Denominatörde</a:t>
            </a:r>
            <a:r>
              <a:rPr lang="tr-TR" altLang="tr-TR" sz="2400">
                <a:solidFill>
                  <a:srgbClr val="FFFF00"/>
                </a:solidFill>
              </a:rPr>
              <a:t>, popülasyondaki her bir hayvanın riskte olduğu zaman aralığının toplamı yer alır</a:t>
            </a:r>
          </a:p>
          <a:p>
            <a:pPr lvl="2" eaLnBrk="1" hangingPunct="1"/>
            <a:r>
              <a:rPr lang="tr-TR" altLang="tr-TR" sz="2000">
                <a:solidFill>
                  <a:srgbClr val="FFFF00"/>
                </a:solidFill>
              </a:rPr>
              <a:t>Bir çiftlikte 7 sığır bir yıl boyunca gözlenmişse, denominatör şu şekilde hesaplanır: 7 x 1 yıl = 7 (7 hayvan risk yılı)</a:t>
            </a:r>
          </a:p>
          <a:p>
            <a:pPr lvl="2" eaLnBrk="1" hangingPunct="1"/>
            <a:r>
              <a:rPr lang="tr-TR" altLang="tr-TR" sz="2000">
                <a:solidFill>
                  <a:srgbClr val="FFFF00"/>
                </a:solidFill>
              </a:rPr>
              <a:t>Bir kümesteki 50 tavuk 3 hafta boyunca gözlenmişse, denominatör, 50 x 3 hafta = 150 (150 hayvan risk haftası)</a:t>
            </a:r>
          </a:p>
          <a:p>
            <a:pPr lvl="2" eaLnBrk="1" hangingPunct="1">
              <a:buFontTx/>
              <a:buNone/>
            </a:pPr>
            <a:endParaRPr lang="tr-TR" altLang="tr-TR" sz="2000">
              <a:solidFill>
                <a:srgbClr val="FFFF00"/>
              </a:solidFill>
            </a:endParaRPr>
          </a:p>
        </p:txBody>
      </p:sp>
      <p:sp>
        <p:nvSpPr>
          <p:cNvPr id="58372" name="Line 4"/>
          <p:cNvSpPr>
            <a:spLocks noChangeShapeType="1"/>
          </p:cNvSpPr>
          <p:nvPr/>
        </p:nvSpPr>
        <p:spPr bwMode="auto">
          <a:xfrm>
            <a:off x="2133601" y="10668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159749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45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339</Words>
  <Application>Microsoft Office PowerPoint</Application>
  <PresentationFormat>Widescreen</PresentationFormat>
  <Paragraphs>56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Kimono</vt:lpstr>
      <vt:lpstr>POPÜLASYONDA HASTALIK</vt:lpstr>
      <vt:lpstr>POPÜLASYONDA HASTALIK</vt:lpstr>
      <vt:lpstr>POPÜLASYONDA HASTALIK</vt:lpstr>
      <vt:lpstr>POPÜLASYONDA HASTALIK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POPÜLASYONDA HASTALIK</dc:title>
  <dc:creator>Windows Kullanıcısı</dc:creator>
  <cp:lastModifiedBy>Windows Kullanıcısı</cp:lastModifiedBy>
  <cp:revision>1</cp:revision>
  <dcterms:created xsi:type="dcterms:W3CDTF">2018-02-14T10:10:36Z</dcterms:created>
  <dcterms:modified xsi:type="dcterms:W3CDTF">2018-02-14T10:11:00Z</dcterms:modified>
</cp:coreProperties>
</file>