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9" r:id="rId2"/>
    <p:sldId id="285" r:id="rId3"/>
    <p:sldId id="268" r:id="rId4"/>
    <p:sldId id="267" r:id="rId5"/>
    <p:sldId id="280" r:id="rId6"/>
    <p:sldId id="27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6E8D8-B256-4554-B86B-128F8C11511D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722A7-811E-46BE-9FF4-9E858A64EE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106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722A7-811E-46BE-9FF4-9E858A64EEB8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795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8252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Medical Education and Metacognition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In </a:t>
            </a:r>
            <a:r>
              <a:rPr lang="tr-TR" sz="2800" dirty="0"/>
              <a:t>medicine, metacognition can also be defined as </a:t>
            </a:r>
            <a:endParaRPr lang="tr-TR" sz="2800" dirty="0" smtClean="0"/>
          </a:p>
          <a:p>
            <a:r>
              <a:rPr lang="tr-TR" sz="2800" dirty="0" smtClean="0"/>
              <a:t>Checking </a:t>
            </a:r>
            <a:r>
              <a:rPr lang="tr-TR" sz="2800" dirty="0"/>
              <a:t>the diagnostic thinking for possible bias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S</a:t>
            </a:r>
            <a:r>
              <a:rPr lang="tr-TR" sz="2800" dirty="0" smtClean="0"/>
              <a:t>eeing </a:t>
            </a:r>
            <a:r>
              <a:rPr lang="tr-TR" sz="2800" dirty="0"/>
              <a:t>the illness from patient’s perspective, </a:t>
            </a:r>
            <a:endParaRPr lang="tr-TR" sz="2800" dirty="0" smtClean="0"/>
          </a:p>
          <a:p>
            <a:r>
              <a:rPr lang="tr-TR" sz="2800" dirty="0"/>
              <a:t>A</a:t>
            </a:r>
            <a:r>
              <a:rPr lang="tr-TR" sz="2800" dirty="0" smtClean="0"/>
              <a:t>ssessing </a:t>
            </a:r>
            <a:r>
              <a:rPr lang="tr-TR" sz="2800" dirty="0"/>
              <a:t>what you need to know about a treatment </a:t>
            </a:r>
            <a:r>
              <a:rPr lang="tr-TR" sz="2800" dirty="0" smtClean="0"/>
              <a:t>option.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                                      </a:t>
            </a:r>
            <a:r>
              <a:rPr lang="tr-TR" sz="1800" dirty="0" smtClean="0"/>
              <a:t>(</a:t>
            </a:r>
            <a:r>
              <a:rPr lang="tr-TR" sz="1800" dirty="0"/>
              <a:t>Quirk, 2006</a:t>
            </a:r>
            <a:r>
              <a:rPr lang="tr-TR" sz="1800" dirty="0" smtClean="0"/>
              <a:t>)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7032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Medical Education and Metacognition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5105400" cy="4772000"/>
          </a:xfrm>
        </p:spPr>
        <p:txBody>
          <a:bodyPr>
            <a:normAutofit/>
          </a:bodyPr>
          <a:lstStyle/>
          <a:p>
            <a:r>
              <a:rPr lang="en-US" dirty="0" smtClean="0"/>
              <a:t>Medical </a:t>
            </a:r>
            <a:r>
              <a:rPr lang="en-US" dirty="0"/>
              <a:t>students, who are expected to be medical experts, should focus on their capabilities to continuously assess, monitor, and improve their </a:t>
            </a:r>
            <a:r>
              <a:rPr lang="en-US" dirty="0" smtClean="0"/>
              <a:t>performances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  </a:t>
            </a:r>
            <a:r>
              <a:rPr lang="en-US" dirty="0" smtClean="0"/>
              <a:t> </a:t>
            </a:r>
            <a:r>
              <a:rPr lang="tr-TR" dirty="0" smtClean="0"/>
              <a:t>     </a:t>
            </a:r>
            <a:r>
              <a:rPr lang="en-US" sz="1600" dirty="0" smtClean="0"/>
              <a:t>(</a:t>
            </a:r>
            <a:r>
              <a:rPr lang="en-US" sz="1600" dirty="0"/>
              <a:t>Quirk, 2006). </a:t>
            </a:r>
            <a:endParaRPr lang="tr-TR" sz="1600" dirty="0"/>
          </a:p>
          <a:p>
            <a:pPr marL="0" indent="0">
              <a:buNone/>
            </a:pPr>
            <a:endParaRPr lang="tr-TR" dirty="0"/>
          </a:p>
          <a:p>
            <a:r>
              <a:rPr lang="en-US" dirty="0"/>
              <a:t>Doctors who are </a:t>
            </a:r>
            <a:r>
              <a:rPr lang="en-US" dirty="0" err="1"/>
              <a:t>metacognitively</a:t>
            </a:r>
            <a:r>
              <a:rPr lang="en-US" dirty="0"/>
              <a:t> strong are self-directed learners and carry on their competency throughout their lives. </a:t>
            </a:r>
          </a:p>
          <a:p>
            <a:endParaRPr lang="tr-T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971800"/>
            <a:ext cx="32480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025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Medical Education and Metacognition</a:t>
            </a:r>
            <a:endParaRPr lang="tr-TR" dirty="0"/>
          </a:p>
        </p:txBody>
      </p:sp>
      <p:pic>
        <p:nvPicPr>
          <p:cNvPr id="2051" name="Picture 3" descr="C:\Users\Gonullu\Desktop\i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200" y="2667000"/>
            <a:ext cx="28448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3528" y="1840974"/>
            <a:ext cx="54005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M</a:t>
            </a:r>
            <a:r>
              <a:rPr lang="en-US" sz="2000" dirty="0" err="1" smtClean="0"/>
              <a:t>edical</a:t>
            </a:r>
            <a:r>
              <a:rPr lang="en-US" sz="2000" dirty="0" smtClean="0"/>
              <a:t> </a:t>
            </a:r>
            <a:r>
              <a:rPr lang="en-US" sz="2000" dirty="0"/>
              <a:t>students must develop the abilities to </a:t>
            </a:r>
            <a:endParaRPr lang="tr-TR" sz="2000" dirty="0" smtClean="0"/>
          </a:p>
          <a:p>
            <a:r>
              <a:rPr lang="en-US" sz="2000" dirty="0" smtClean="0"/>
              <a:t>(</a:t>
            </a:r>
            <a:r>
              <a:rPr lang="en-US" sz="2000" dirty="0"/>
              <a:t>a) define and prioritize their </a:t>
            </a:r>
            <a:r>
              <a:rPr lang="en-US" sz="2000" dirty="0" smtClean="0"/>
              <a:t>goals,</a:t>
            </a:r>
            <a:endParaRPr lang="tr-TR" sz="2000" dirty="0" smtClean="0"/>
          </a:p>
          <a:p>
            <a:r>
              <a:rPr lang="en-US" sz="2000" dirty="0" smtClean="0"/>
              <a:t>(</a:t>
            </a:r>
            <a:r>
              <a:rPr lang="en-US" sz="2000" dirty="0"/>
              <a:t>b) anticipate and assess their specific needs in relation to the goals, </a:t>
            </a:r>
            <a:endParaRPr lang="tr-TR" sz="2000" dirty="0" smtClean="0"/>
          </a:p>
          <a:p>
            <a:r>
              <a:rPr lang="en-US" sz="2000" dirty="0" smtClean="0"/>
              <a:t>(</a:t>
            </a:r>
            <a:r>
              <a:rPr lang="en-US" sz="2000" dirty="0"/>
              <a:t>c) organize (and reorganize) their experiences to meet their needs, </a:t>
            </a:r>
            <a:endParaRPr lang="tr-TR" sz="2000" dirty="0" smtClean="0"/>
          </a:p>
          <a:p>
            <a:r>
              <a:rPr lang="en-US" sz="2000" dirty="0" smtClean="0"/>
              <a:t>(</a:t>
            </a:r>
            <a:r>
              <a:rPr lang="en-US" sz="2000" dirty="0"/>
              <a:t>d) define their own and recognize differences in others’ perspectives, and </a:t>
            </a:r>
            <a:endParaRPr lang="tr-TR" sz="2000" dirty="0" smtClean="0"/>
          </a:p>
          <a:p>
            <a:r>
              <a:rPr lang="en-US" sz="2000" dirty="0" smtClean="0"/>
              <a:t>(</a:t>
            </a:r>
            <a:r>
              <a:rPr lang="en-US" sz="2000" dirty="0"/>
              <a:t>e) continuously monitor their knowledge base, problem solving, and interactions with others </a:t>
            </a:r>
            <a:r>
              <a:rPr lang="tr-TR" sz="2000" dirty="0" smtClean="0"/>
              <a:t>  </a:t>
            </a:r>
          </a:p>
          <a:p>
            <a:r>
              <a:rPr lang="tr-TR" sz="2000" dirty="0"/>
              <a:t> </a:t>
            </a:r>
            <a:r>
              <a:rPr lang="tr-TR" sz="2000" dirty="0" smtClean="0"/>
              <a:t>                                                      </a:t>
            </a:r>
            <a:r>
              <a:rPr lang="en-US" sz="1600" dirty="0" smtClean="0"/>
              <a:t>(</a:t>
            </a:r>
            <a:r>
              <a:rPr lang="en-US" sz="1600" dirty="0"/>
              <a:t>Quirk, 2006</a:t>
            </a:r>
            <a:r>
              <a:rPr lang="en-US" sz="1600" dirty="0" smtClean="0"/>
              <a:t>) 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91187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00200"/>
            <a:ext cx="6912768" cy="42050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sz="4000" dirty="0" smtClean="0"/>
              <a:t>A doctor is a student till his death, when he/she fails to be a student, he/she dies.</a:t>
            </a:r>
          </a:p>
          <a:p>
            <a:endParaRPr lang="tr-TR" sz="4000" dirty="0"/>
          </a:p>
          <a:p>
            <a:pPr marL="0" indent="0">
              <a:buNone/>
            </a:pPr>
            <a:r>
              <a:rPr lang="tr-TR" dirty="0" smtClean="0"/>
              <a:t>                                               - </a:t>
            </a:r>
            <a:r>
              <a:rPr lang="tr-TR" i="1" dirty="0" smtClean="0"/>
              <a:t>Sir William Osler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74143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56792"/>
            <a:ext cx="8229600" cy="4632176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</p:txBody>
      </p:sp>
      <p:sp>
        <p:nvSpPr>
          <p:cNvPr id="5" name="Rectangle 4"/>
          <p:cNvSpPr/>
          <p:nvPr/>
        </p:nvSpPr>
        <p:spPr>
          <a:xfrm>
            <a:off x="495300" y="2514600"/>
            <a:ext cx="8001000" cy="23545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Why is lifelong learning necessary for a physician? </a:t>
            </a:r>
            <a:endParaRPr lang="tr-TR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As </a:t>
            </a:r>
            <a:r>
              <a:rPr lang="en-US" sz="3200" dirty="0">
                <a:solidFill>
                  <a:schemeClr val="tx1"/>
                </a:solidFill>
              </a:rPr>
              <a:t>a medical student, what should I do to improve this skill?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428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1006</TotalTime>
  <Words>247</Words>
  <Application>Microsoft Office PowerPoint</Application>
  <PresentationFormat>On-screen Show (4:3)</PresentationFormat>
  <Paragraphs>32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MEDICAL STUDENT AND LIFELONG LEARNING</vt:lpstr>
      <vt:lpstr>Medical Education and Metacognition</vt:lpstr>
      <vt:lpstr>Medical Education and Metacognition</vt:lpstr>
      <vt:lpstr>Medical Education and Metacognition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Gonullu</dc:creator>
  <cp:lastModifiedBy>Gonullu</cp:lastModifiedBy>
  <cp:revision>70</cp:revision>
  <dcterms:created xsi:type="dcterms:W3CDTF">2006-08-16T00:00:00Z</dcterms:created>
  <dcterms:modified xsi:type="dcterms:W3CDTF">2021-01-16T19:25:51Z</dcterms:modified>
</cp:coreProperties>
</file>