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4" r:id="rId6"/>
    <p:sldId id="261" r:id="rId7"/>
    <p:sldId id="263" r:id="rId8"/>
    <p:sldId id="262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5DC1965-27D8-4DE5-B0FB-9986965470C3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CF579D11-2ED3-4CFE-BF6D-7C949AD8F984}">
      <dgm:prSet phldrT="[Metin]"/>
      <dgm:spPr/>
      <dgm:t>
        <a:bodyPr/>
        <a:lstStyle/>
        <a:p>
          <a:r>
            <a:rPr lang="tr-TR" dirty="0" smtClean="0"/>
            <a:t>Mal Çeşitleri</a:t>
          </a:r>
          <a:endParaRPr lang="tr-TR" dirty="0"/>
        </a:p>
      </dgm:t>
    </dgm:pt>
    <dgm:pt modelId="{5A1D283F-27CC-4285-B084-CAA0C05BECFE}" type="parTrans" cxnId="{EEABB12E-7B0F-4823-8A08-7001541CE0F1}">
      <dgm:prSet/>
      <dgm:spPr/>
      <dgm:t>
        <a:bodyPr/>
        <a:lstStyle/>
        <a:p>
          <a:endParaRPr lang="tr-TR"/>
        </a:p>
      </dgm:t>
    </dgm:pt>
    <dgm:pt modelId="{55041113-FED6-478C-AC85-9279F4EEB397}" type="sibTrans" cxnId="{EEABB12E-7B0F-4823-8A08-7001541CE0F1}">
      <dgm:prSet/>
      <dgm:spPr/>
      <dgm:t>
        <a:bodyPr/>
        <a:lstStyle/>
        <a:p>
          <a:endParaRPr lang="tr-TR"/>
        </a:p>
      </dgm:t>
    </dgm:pt>
    <dgm:pt modelId="{B7A13A09-7CAF-4708-9956-5362091E662F}">
      <dgm:prSet phldrT="[Metin]"/>
      <dgm:spPr/>
      <dgm:t>
        <a:bodyPr/>
        <a:lstStyle/>
        <a:p>
          <a:r>
            <a:rPr lang="tr-TR" dirty="0" smtClean="0"/>
            <a:t>Serbest ve İktisadi Mallar</a:t>
          </a:r>
          <a:endParaRPr lang="tr-TR" dirty="0"/>
        </a:p>
      </dgm:t>
    </dgm:pt>
    <dgm:pt modelId="{B4C7540E-14E7-4C0E-9540-28DAE85AD7CB}" type="parTrans" cxnId="{E8083554-D276-4E8E-9B32-A7041227AFE3}">
      <dgm:prSet/>
      <dgm:spPr/>
      <dgm:t>
        <a:bodyPr/>
        <a:lstStyle/>
        <a:p>
          <a:endParaRPr lang="tr-TR"/>
        </a:p>
      </dgm:t>
    </dgm:pt>
    <dgm:pt modelId="{A2DE26BA-C1CF-4D0D-B248-EB6931A51CF3}" type="sibTrans" cxnId="{E8083554-D276-4E8E-9B32-A7041227AFE3}">
      <dgm:prSet/>
      <dgm:spPr/>
      <dgm:t>
        <a:bodyPr/>
        <a:lstStyle/>
        <a:p>
          <a:endParaRPr lang="tr-TR"/>
        </a:p>
      </dgm:t>
    </dgm:pt>
    <dgm:pt modelId="{21659660-1344-461F-9C75-8EEFB48A2F70}">
      <dgm:prSet phldrT="[Metin]"/>
      <dgm:spPr/>
      <dgm:t>
        <a:bodyPr/>
        <a:lstStyle/>
        <a:p>
          <a:r>
            <a:rPr lang="tr-TR" dirty="0" smtClean="0"/>
            <a:t>Maddi Mallar- Maddi Olmayan Mallar</a:t>
          </a:r>
          <a:endParaRPr lang="tr-TR" dirty="0"/>
        </a:p>
      </dgm:t>
    </dgm:pt>
    <dgm:pt modelId="{BF124DB0-97D7-4440-A75B-2B4BAA7A5009}" type="parTrans" cxnId="{FC9761C4-A419-4AC7-8B33-46352C6593E3}">
      <dgm:prSet/>
      <dgm:spPr/>
      <dgm:t>
        <a:bodyPr/>
        <a:lstStyle/>
        <a:p>
          <a:endParaRPr lang="tr-TR"/>
        </a:p>
      </dgm:t>
    </dgm:pt>
    <dgm:pt modelId="{C13BE3D7-78C0-47D9-B04A-3B4C787B1DE9}" type="sibTrans" cxnId="{FC9761C4-A419-4AC7-8B33-46352C6593E3}">
      <dgm:prSet/>
      <dgm:spPr/>
      <dgm:t>
        <a:bodyPr/>
        <a:lstStyle/>
        <a:p>
          <a:endParaRPr lang="tr-TR"/>
        </a:p>
      </dgm:t>
    </dgm:pt>
    <dgm:pt modelId="{556134E4-2786-4A2A-AD36-9488456520B9}">
      <dgm:prSet phldrT="[Metin]"/>
      <dgm:spPr/>
      <dgm:t>
        <a:bodyPr/>
        <a:lstStyle/>
        <a:p>
          <a:r>
            <a:rPr lang="tr-TR" dirty="0" smtClean="0"/>
            <a:t>Tüketim Malları- Üretim Malları</a:t>
          </a:r>
          <a:endParaRPr lang="tr-TR" dirty="0"/>
        </a:p>
      </dgm:t>
    </dgm:pt>
    <dgm:pt modelId="{835A2EF0-C148-4626-957E-F4D164970D27}" type="parTrans" cxnId="{6111CDFA-298B-4AFE-876D-31925B33AAF6}">
      <dgm:prSet/>
      <dgm:spPr/>
      <dgm:t>
        <a:bodyPr/>
        <a:lstStyle/>
        <a:p>
          <a:endParaRPr lang="tr-TR"/>
        </a:p>
      </dgm:t>
    </dgm:pt>
    <dgm:pt modelId="{3E8236E2-BE19-428A-8101-42795EA5A25C}" type="sibTrans" cxnId="{6111CDFA-298B-4AFE-876D-31925B33AAF6}">
      <dgm:prSet/>
      <dgm:spPr/>
      <dgm:t>
        <a:bodyPr/>
        <a:lstStyle/>
        <a:p>
          <a:endParaRPr lang="tr-TR"/>
        </a:p>
      </dgm:t>
    </dgm:pt>
    <dgm:pt modelId="{4D443C1A-EC4A-41EC-A17A-80C66E56CFFF}">
      <dgm:prSet phldrT="[Metin]"/>
      <dgm:spPr/>
      <dgm:t>
        <a:bodyPr/>
        <a:lstStyle/>
        <a:p>
          <a:r>
            <a:rPr lang="tr-TR" dirty="0" smtClean="0"/>
            <a:t>Birinci Derecede Mallar ve Daha Yukarı Dereceli Mallar</a:t>
          </a:r>
          <a:endParaRPr lang="tr-TR" dirty="0"/>
        </a:p>
      </dgm:t>
    </dgm:pt>
    <dgm:pt modelId="{845C08E5-333B-42C2-8621-26250DB63FD4}" type="parTrans" cxnId="{3763E27C-E590-4271-BC16-0B441A372AC9}">
      <dgm:prSet/>
      <dgm:spPr/>
      <dgm:t>
        <a:bodyPr/>
        <a:lstStyle/>
        <a:p>
          <a:endParaRPr lang="tr-TR"/>
        </a:p>
      </dgm:t>
    </dgm:pt>
    <dgm:pt modelId="{20A516C8-1C6D-4F6B-B712-64A7EA1C417A}" type="sibTrans" cxnId="{3763E27C-E590-4271-BC16-0B441A372AC9}">
      <dgm:prSet/>
      <dgm:spPr/>
      <dgm:t>
        <a:bodyPr/>
        <a:lstStyle/>
        <a:p>
          <a:endParaRPr lang="tr-TR"/>
        </a:p>
      </dgm:t>
    </dgm:pt>
    <dgm:pt modelId="{CB426A9E-EB31-46C2-B153-911D8F07BA4D}">
      <dgm:prSet phldrT="[Metin]"/>
      <dgm:spPr/>
      <dgm:t>
        <a:bodyPr/>
        <a:lstStyle/>
        <a:p>
          <a:r>
            <a:rPr lang="tr-TR" dirty="0" smtClean="0"/>
            <a:t>Bir Defa Kullanılan Mallar- Çok Defa Kullanılabilen Mallar</a:t>
          </a:r>
          <a:endParaRPr lang="tr-TR" dirty="0"/>
        </a:p>
      </dgm:t>
    </dgm:pt>
    <dgm:pt modelId="{2C5A8904-974A-4634-BE5D-2B9F756FA2FE}" type="parTrans" cxnId="{43754928-B783-41D6-9D7F-472742DCEFA0}">
      <dgm:prSet/>
      <dgm:spPr/>
      <dgm:t>
        <a:bodyPr/>
        <a:lstStyle/>
        <a:p>
          <a:endParaRPr lang="tr-TR"/>
        </a:p>
      </dgm:t>
    </dgm:pt>
    <dgm:pt modelId="{3E2874B8-7B08-4A48-8754-B7E75EACF060}" type="sibTrans" cxnId="{43754928-B783-41D6-9D7F-472742DCEFA0}">
      <dgm:prSet/>
      <dgm:spPr/>
      <dgm:t>
        <a:bodyPr/>
        <a:lstStyle/>
        <a:p>
          <a:endParaRPr lang="tr-TR"/>
        </a:p>
      </dgm:t>
    </dgm:pt>
    <dgm:pt modelId="{35821397-071E-4A4B-8D49-1B51E62FF671}">
      <dgm:prSet phldrT="[Metin]"/>
      <dgm:spPr/>
      <dgm:t>
        <a:bodyPr/>
        <a:lstStyle/>
        <a:p>
          <a:r>
            <a:rPr lang="tr-TR" dirty="0" smtClean="0"/>
            <a:t>Bölünebilen Mallar- Bölünemeyen Mallar</a:t>
          </a:r>
          <a:endParaRPr lang="tr-TR" dirty="0"/>
        </a:p>
      </dgm:t>
    </dgm:pt>
    <dgm:pt modelId="{E1741BAE-1654-4D49-BA3D-FF68E3868853}" type="parTrans" cxnId="{CB0D31B4-41C1-40DC-A838-FBB6BB42F0FE}">
      <dgm:prSet/>
      <dgm:spPr/>
      <dgm:t>
        <a:bodyPr/>
        <a:lstStyle/>
        <a:p>
          <a:endParaRPr lang="tr-TR"/>
        </a:p>
      </dgm:t>
    </dgm:pt>
    <dgm:pt modelId="{53220B35-C43B-4C12-810F-5626584D4D6F}" type="sibTrans" cxnId="{CB0D31B4-41C1-40DC-A838-FBB6BB42F0FE}">
      <dgm:prSet/>
      <dgm:spPr/>
      <dgm:t>
        <a:bodyPr/>
        <a:lstStyle/>
        <a:p>
          <a:endParaRPr lang="tr-TR"/>
        </a:p>
      </dgm:t>
    </dgm:pt>
    <dgm:pt modelId="{4B465E1F-4592-4E1D-86A7-5528D60215D6}">
      <dgm:prSet phldrT="[Metin]"/>
      <dgm:spPr/>
      <dgm:t>
        <a:bodyPr/>
        <a:lstStyle/>
        <a:p>
          <a:r>
            <a:rPr lang="tr-TR" dirty="0" smtClean="0"/>
            <a:t>Tamamlayıcı Mallar- Bağlayıcı Mallar</a:t>
          </a:r>
          <a:endParaRPr lang="tr-TR" dirty="0"/>
        </a:p>
      </dgm:t>
    </dgm:pt>
    <dgm:pt modelId="{34A1F3F3-625B-4D03-A519-D656AD176BB8}" type="parTrans" cxnId="{9C0683F0-81D6-4A8A-89AA-1788F161E4E9}">
      <dgm:prSet/>
      <dgm:spPr/>
      <dgm:t>
        <a:bodyPr/>
        <a:lstStyle/>
        <a:p>
          <a:endParaRPr lang="tr-TR"/>
        </a:p>
      </dgm:t>
    </dgm:pt>
    <dgm:pt modelId="{4A8214A7-5B0F-4B39-95B9-3039DF73A25E}" type="sibTrans" cxnId="{9C0683F0-81D6-4A8A-89AA-1788F161E4E9}">
      <dgm:prSet/>
      <dgm:spPr/>
      <dgm:t>
        <a:bodyPr/>
        <a:lstStyle/>
        <a:p>
          <a:endParaRPr lang="tr-TR"/>
        </a:p>
      </dgm:t>
    </dgm:pt>
    <dgm:pt modelId="{15960D98-ADB1-4DE2-813D-34147EC6D917}">
      <dgm:prSet phldrT="[Metin]"/>
      <dgm:spPr/>
      <dgm:t>
        <a:bodyPr/>
        <a:lstStyle/>
        <a:p>
          <a:r>
            <a:rPr lang="tr-TR" dirty="0" smtClean="0"/>
            <a:t>Taşınabilir Mallar- Taşınamayan Mallar</a:t>
          </a:r>
          <a:endParaRPr lang="tr-TR" dirty="0"/>
        </a:p>
      </dgm:t>
    </dgm:pt>
    <dgm:pt modelId="{8B18F810-8D41-4F99-8DFA-5EDE2D8D4AAA}" type="parTrans" cxnId="{9D547E48-655D-494B-9C4A-1EE428074152}">
      <dgm:prSet/>
      <dgm:spPr/>
      <dgm:t>
        <a:bodyPr/>
        <a:lstStyle/>
        <a:p>
          <a:endParaRPr lang="tr-TR"/>
        </a:p>
      </dgm:t>
    </dgm:pt>
    <dgm:pt modelId="{72954295-1129-4438-B233-60B2585822D8}" type="sibTrans" cxnId="{9D547E48-655D-494B-9C4A-1EE428074152}">
      <dgm:prSet/>
      <dgm:spPr/>
      <dgm:t>
        <a:bodyPr/>
        <a:lstStyle/>
        <a:p>
          <a:endParaRPr lang="tr-TR"/>
        </a:p>
      </dgm:t>
    </dgm:pt>
    <dgm:pt modelId="{183EE5B7-6AF9-49B0-ADAF-C74650C982D6}" type="pres">
      <dgm:prSet presAssocID="{55DC1965-27D8-4DE5-B0FB-9986965470C3}" presName="Name0" presStyleCnt="0">
        <dgm:presLayoutVars>
          <dgm:dir/>
          <dgm:animLvl val="lvl"/>
          <dgm:resizeHandles/>
        </dgm:presLayoutVars>
      </dgm:prSet>
      <dgm:spPr/>
    </dgm:pt>
    <dgm:pt modelId="{4045DB2D-39B6-4959-A7B5-4C0C50619036}" type="pres">
      <dgm:prSet presAssocID="{CF579D11-2ED3-4CFE-BF6D-7C949AD8F984}" presName="linNode" presStyleCnt="0"/>
      <dgm:spPr/>
    </dgm:pt>
    <dgm:pt modelId="{2B354465-432D-46D2-ACF0-7CE787FB63DE}" type="pres">
      <dgm:prSet presAssocID="{CF579D11-2ED3-4CFE-BF6D-7C949AD8F984}" presName="parentShp" presStyleLbl="node1" presStyleIdx="0" presStyleCnt="1">
        <dgm:presLayoutVars>
          <dgm:bulletEnabled val="1"/>
        </dgm:presLayoutVars>
      </dgm:prSet>
      <dgm:spPr/>
    </dgm:pt>
    <dgm:pt modelId="{98FDCF4A-F76C-495C-B341-CB7A95F703D0}" type="pres">
      <dgm:prSet presAssocID="{CF579D11-2ED3-4CFE-BF6D-7C949AD8F984}" presName="childShp" presStyleLbl="bgAccFollowNode1" presStyleIdx="0" presStyleCnt="1">
        <dgm:presLayoutVars>
          <dgm:bulletEnabled val="1"/>
        </dgm:presLayoutVars>
      </dgm:prSet>
      <dgm:spPr/>
    </dgm:pt>
  </dgm:ptLst>
  <dgm:cxnLst>
    <dgm:cxn modelId="{FC9761C4-A419-4AC7-8B33-46352C6593E3}" srcId="{CF579D11-2ED3-4CFE-BF6D-7C949AD8F984}" destId="{21659660-1344-461F-9C75-8EEFB48A2F70}" srcOrd="1" destOrd="0" parTransId="{BF124DB0-97D7-4440-A75B-2B4BAA7A5009}" sibTransId="{C13BE3D7-78C0-47D9-B04A-3B4C787B1DE9}"/>
    <dgm:cxn modelId="{83354D25-7440-4D3D-9DD1-3B6DBC28900D}" type="presOf" srcId="{B7A13A09-7CAF-4708-9956-5362091E662F}" destId="{98FDCF4A-F76C-495C-B341-CB7A95F703D0}" srcOrd="0" destOrd="0" presId="urn:microsoft.com/office/officeart/2005/8/layout/vList6"/>
    <dgm:cxn modelId="{DC96A4A0-51F0-4015-AAD6-3E7C86D96719}" type="presOf" srcId="{55DC1965-27D8-4DE5-B0FB-9986965470C3}" destId="{183EE5B7-6AF9-49B0-ADAF-C74650C982D6}" srcOrd="0" destOrd="0" presId="urn:microsoft.com/office/officeart/2005/8/layout/vList6"/>
    <dgm:cxn modelId="{915292C6-93E4-4296-AADC-11F8B1639DB4}" type="presOf" srcId="{4D443C1A-EC4A-41EC-A17A-80C66E56CFFF}" destId="{98FDCF4A-F76C-495C-B341-CB7A95F703D0}" srcOrd="0" destOrd="3" presId="urn:microsoft.com/office/officeart/2005/8/layout/vList6"/>
    <dgm:cxn modelId="{8D2AF491-02CF-48AD-9F87-70591F9CFCF2}" type="presOf" srcId="{4B465E1F-4592-4E1D-86A7-5528D60215D6}" destId="{98FDCF4A-F76C-495C-B341-CB7A95F703D0}" srcOrd="0" destOrd="6" presId="urn:microsoft.com/office/officeart/2005/8/layout/vList6"/>
    <dgm:cxn modelId="{A14CA1DD-84FE-4E28-9EC9-04DEA7BD134F}" type="presOf" srcId="{CF579D11-2ED3-4CFE-BF6D-7C949AD8F984}" destId="{2B354465-432D-46D2-ACF0-7CE787FB63DE}" srcOrd="0" destOrd="0" presId="urn:microsoft.com/office/officeart/2005/8/layout/vList6"/>
    <dgm:cxn modelId="{9D547E48-655D-494B-9C4A-1EE428074152}" srcId="{CF579D11-2ED3-4CFE-BF6D-7C949AD8F984}" destId="{15960D98-ADB1-4DE2-813D-34147EC6D917}" srcOrd="7" destOrd="0" parTransId="{8B18F810-8D41-4F99-8DFA-5EDE2D8D4AAA}" sibTransId="{72954295-1129-4438-B233-60B2585822D8}"/>
    <dgm:cxn modelId="{9C0683F0-81D6-4A8A-89AA-1788F161E4E9}" srcId="{CF579D11-2ED3-4CFE-BF6D-7C949AD8F984}" destId="{4B465E1F-4592-4E1D-86A7-5528D60215D6}" srcOrd="6" destOrd="0" parTransId="{34A1F3F3-625B-4D03-A519-D656AD176BB8}" sibTransId="{4A8214A7-5B0F-4B39-95B9-3039DF73A25E}"/>
    <dgm:cxn modelId="{3763E27C-E590-4271-BC16-0B441A372AC9}" srcId="{CF579D11-2ED3-4CFE-BF6D-7C949AD8F984}" destId="{4D443C1A-EC4A-41EC-A17A-80C66E56CFFF}" srcOrd="3" destOrd="0" parTransId="{845C08E5-333B-42C2-8621-26250DB63FD4}" sibTransId="{20A516C8-1C6D-4F6B-B712-64A7EA1C417A}"/>
    <dgm:cxn modelId="{4A8C03F3-FCBE-4954-8707-4249A751DD65}" type="presOf" srcId="{15960D98-ADB1-4DE2-813D-34147EC6D917}" destId="{98FDCF4A-F76C-495C-B341-CB7A95F703D0}" srcOrd="0" destOrd="7" presId="urn:microsoft.com/office/officeart/2005/8/layout/vList6"/>
    <dgm:cxn modelId="{7CDEB489-264E-4DD8-8FCB-7D887C528AB3}" type="presOf" srcId="{CB426A9E-EB31-46C2-B153-911D8F07BA4D}" destId="{98FDCF4A-F76C-495C-B341-CB7A95F703D0}" srcOrd="0" destOrd="4" presId="urn:microsoft.com/office/officeart/2005/8/layout/vList6"/>
    <dgm:cxn modelId="{EEABB12E-7B0F-4823-8A08-7001541CE0F1}" srcId="{55DC1965-27D8-4DE5-B0FB-9986965470C3}" destId="{CF579D11-2ED3-4CFE-BF6D-7C949AD8F984}" srcOrd="0" destOrd="0" parTransId="{5A1D283F-27CC-4285-B084-CAA0C05BECFE}" sibTransId="{55041113-FED6-478C-AC85-9279F4EEB397}"/>
    <dgm:cxn modelId="{E8083554-D276-4E8E-9B32-A7041227AFE3}" srcId="{CF579D11-2ED3-4CFE-BF6D-7C949AD8F984}" destId="{B7A13A09-7CAF-4708-9956-5362091E662F}" srcOrd="0" destOrd="0" parTransId="{B4C7540E-14E7-4C0E-9540-28DAE85AD7CB}" sibTransId="{A2DE26BA-C1CF-4D0D-B248-EB6931A51CF3}"/>
    <dgm:cxn modelId="{AFE726BA-E011-4102-8F95-3594E3CE46ED}" type="presOf" srcId="{21659660-1344-461F-9C75-8EEFB48A2F70}" destId="{98FDCF4A-F76C-495C-B341-CB7A95F703D0}" srcOrd="0" destOrd="1" presId="urn:microsoft.com/office/officeart/2005/8/layout/vList6"/>
    <dgm:cxn modelId="{6111CDFA-298B-4AFE-876D-31925B33AAF6}" srcId="{CF579D11-2ED3-4CFE-BF6D-7C949AD8F984}" destId="{556134E4-2786-4A2A-AD36-9488456520B9}" srcOrd="2" destOrd="0" parTransId="{835A2EF0-C148-4626-957E-F4D164970D27}" sibTransId="{3E8236E2-BE19-428A-8101-42795EA5A25C}"/>
    <dgm:cxn modelId="{BE19E8D2-4576-4E14-B1F7-A4B4CBF89D4C}" type="presOf" srcId="{35821397-071E-4A4B-8D49-1B51E62FF671}" destId="{98FDCF4A-F76C-495C-B341-CB7A95F703D0}" srcOrd="0" destOrd="5" presId="urn:microsoft.com/office/officeart/2005/8/layout/vList6"/>
    <dgm:cxn modelId="{43754928-B783-41D6-9D7F-472742DCEFA0}" srcId="{CF579D11-2ED3-4CFE-BF6D-7C949AD8F984}" destId="{CB426A9E-EB31-46C2-B153-911D8F07BA4D}" srcOrd="4" destOrd="0" parTransId="{2C5A8904-974A-4634-BE5D-2B9F756FA2FE}" sibTransId="{3E2874B8-7B08-4A48-8754-B7E75EACF060}"/>
    <dgm:cxn modelId="{CB746C65-0D06-4366-9F0B-8C9D5F0184D7}" type="presOf" srcId="{556134E4-2786-4A2A-AD36-9488456520B9}" destId="{98FDCF4A-F76C-495C-B341-CB7A95F703D0}" srcOrd="0" destOrd="2" presId="urn:microsoft.com/office/officeart/2005/8/layout/vList6"/>
    <dgm:cxn modelId="{CB0D31B4-41C1-40DC-A838-FBB6BB42F0FE}" srcId="{CF579D11-2ED3-4CFE-BF6D-7C949AD8F984}" destId="{35821397-071E-4A4B-8D49-1B51E62FF671}" srcOrd="5" destOrd="0" parTransId="{E1741BAE-1654-4D49-BA3D-FF68E3868853}" sibTransId="{53220B35-C43B-4C12-810F-5626584D4D6F}"/>
    <dgm:cxn modelId="{ACCAB4D8-A3F6-49FB-9942-C8381EC06623}" type="presParOf" srcId="{183EE5B7-6AF9-49B0-ADAF-C74650C982D6}" destId="{4045DB2D-39B6-4959-A7B5-4C0C50619036}" srcOrd="0" destOrd="0" presId="urn:microsoft.com/office/officeart/2005/8/layout/vList6"/>
    <dgm:cxn modelId="{249617F0-7885-4085-A3F0-7903DD927FBE}" type="presParOf" srcId="{4045DB2D-39B6-4959-A7B5-4C0C50619036}" destId="{2B354465-432D-46D2-ACF0-7CE787FB63DE}" srcOrd="0" destOrd="0" presId="urn:microsoft.com/office/officeart/2005/8/layout/vList6"/>
    <dgm:cxn modelId="{01190C3F-E6E5-4C43-9E46-583EA16F56B7}" type="presParOf" srcId="{4045DB2D-39B6-4959-A7B5-4C0C50619036}" destId="{98FDCF4A-F76C-495C-B341-CB7A95F703D0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FDCF4A-F76C-495C-B341-CB7A95F703D0}">
      <dsp:nvSpPr>
        <dsp:cNvPr id="0" name=""/>
        <dsp:cNvSpPr/>
      </dsp:nvSpPr>
      <dsp:spPr>
        <a:xfrm>
          <a:off x="4206239" y="0"/>
          <a:ext cx="6309360" cy="4351338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000" kern="1200" dirty="0" smtClean="0"/>
            <a:t>Serbest ve İktisadi Mallar</a:t>
          </a:r>
          <a:endParaRPr lang="tr-TR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000" kern="1200" dirty="0" smtClean="0"/>
            <a:t>Maddi Mallar- Maddi Olmayan Mallar</a:t>
          </a:r>
          <a:endParaRPr lang="tr-TR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000" kern="1200" dirty="0" smtClean="0"/>
            <a:t>Tüketim Malları- Üretim Malları</a:t>
          </a:r>
          <a:endParaRPr lang="tr-TR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000" kern="1200" dirty="0" smtClean="0"/>
            <a:t>Birinci Derecede Mallar ve Daha Yukarı Dereceli Mallar</a:t>
          </a:r>
          <a:endParaRPr lang="tr-TR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000" kern="1200" dirty="0" smtClean="0"/>
            <a:t>Bir Defa Kullanılan Mallar- Çok Defa Kullanılabilen Mallar</a:t>
          </a:r>
          <a:endParaRPr lang="tr-TR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000" kern="1200" dirty="0" smtClean="0"/>
            <a:t>Bölünebilen Mallar- Bölünemeyen Mallar</a:t>
          </a:r>
          <a:endParaRPr lang="tr-TR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000" kern="1200" dirty="0" smtClean="0"/>
            <a:t>Tamamlayıcı Mallar- Bağlayıcı Mallar</a:t>
          </a:r>
          <a:endParaRPr lang="tr-TR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000" kern="1200" dirty="0" smtClean="0"/>
            <a:t>Taşınabilir Mallar- Taşınamayan Mallar</a:t>
          </a:r>
          <a:endParaRPr lang="tr-TR" sz="2000" kern="1200" dirty="0"/>
        </a:p>
      </dsp:txBody>
      <dsp:txXfrm>
        <a:off x="4206239" y="543917"/>
        <a:ext cx="4677608" cy="3263504"/>
      </dsp:txXfrm>
    </dsp:sp>
    <dsp:sp modelId="{2B354465-432D-46D2-ACF0-7CE787FB63DE}">
      <dsp:nvSpPr>
        <dsp:cNvPr id="0" name=""/>
        <dsp:cNvSpPr/>
      </dsp:nvSpPr>
      <dsp:spPr>
        <a:xfrm>
          <a:off x="0" y="0"/>
          <a:ext cx="4206240" cy="435133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6500" kern="1200" dirty="0" smtClean="0"/>
            <a:t>Mal Çeşitleri</a:t>
          </a:r>
          <a:endParaRPr lang="tr-TR" sz="6500" kern="1200" dirty="0"/>
        </a:p>
      </dsp:txBody>
      <dsp:txXfrm>
        <a:off x="205332" y="205332"/>
        <a:ext cx="3795576" cy="394067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06F1-247F-457E-9F37-C68D7D4CC5E2}" type="datetimeFigureOut">
              <a:rPr lang="tr-TR" smtClean="0"/>
              <a:t>12.11.2019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4BE8-10FA-4D49-B939-051275303F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2742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06F1-247F-457E-9F37-C68D7D4CC5E2}" type="datetimeFigureOut">
              <a:rPr lang="tr-TR" smtClean="0"/>
              <a:t>12.11.2019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4BE8-10FA-4D49-B939-051275303F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60146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06F1-247F-457E-9F37-C68D7D4CC5E2}" type="datetimeFigureOut">
              <a:rPr lang="tr-TR" smtClean="0"/>
              <a:t>12.11.2019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4BE8-10FA-4D49-B939-051275303F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4612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06F1-247F-457E-9F37-C68D7D4CC5E2}" type="datetimeFigureOut">
              <a:rPr lang="tr-TR" smtClean="0"/>
              <a:t>12.11.2019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4BE8-10FA-4D49-B939-051275303F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0543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06F1-247F-457E-9F37-C68D7D4CC5E2}" type="datetimeFigureOut">
              <a:rPr lang="tr-TR" smtClean="0"/>
              <a:t>12.11.2019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4BE8-10FA-4D49-B939-051275303F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3057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06F1-247F-457E-9F37-C68D7D4CC5E2}" type="datetimeFigureOut">
              <a:rPr lang="tr-TR" smtClean="0"/>
              <a:t>12.11.2019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4BE8-10FA-4D49-B939-051275303F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229195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06F1-247F-457E-9F37-C68D7D4CC5E2}" type="datetimeFigureOut">
              <a:rPr lang="tr-TR" smtClean="0"/>
              <a:t>12.11.2019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4BE8-10FA-4D49-B939-051275303F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9322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06F1-247F-457E-9F37-C68D7D4CC5E2}" type="datetimeFigureOut">
              <a:rPr lang="tr-TR" smtClean="0"/>
              <a:t>12.11.2019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4BE8-10FA-4D49-B939-051275303F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67246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06F1-247F-457E-9F37-C68D7D4CC5E2}" type="datetimeFigureOut">
              <a:rPr lang="tr-TR" smtClean="0"/>
              <a:t>12.11.2019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4BE8-10FA-4D49-B939-051275303F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8923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06F1-247F-457E-9F37-C68D7D4CC5E2}" type="datetimeFigureOut">
              <a:rPr lang="tr-TR" smtClean="0"/>
              <a:t>12.11.2019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4BE8-10FA-4D49-B939-051275303F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1647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06F1-247F-457E-9F37-C68D7D4CC5E2}" type="datetimeFigureOut">
              <a:rPr lang="tr-TR" smtClean="0"/>
              <a:t>12.11.2019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4BE8-10FA-4D49-B939-051275303F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6617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4206F1-247F-457E-9F37-C68D7D4CC5E2}" type="datetimeFigureOut">
              <a:rPr lang="tr-TR" smtClean="0"/>
              <a:t>12.11.2019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684BE8-10FA-4D49-B939-051275303F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854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İçerik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EKONOMİ İLMİNİN TEMEL KAVRAMLARI (İHTİYAÇ, MALLAR)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990660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İHTİYAÇ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İhtiyaç, eksiklik duygusunu gidermeye yarayan, tatmin edildiğinde haz, tatmin edilmediğinde ise acı veren bir duygudur.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223570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İHTİYAÇ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>
              <a:buNone/>
            </a:pPr>
            <a:r>
              <a:rPr lang="tr-TR" u="sng" dirty="0" smtClean="0"/>
              <a:t>Özellikleri;</a:t>
            </a:r>
          </a:p>
          <a:p>
            <a:pPr lvl="1" algn="just"/>
            <a:r>
              <a:rPr lang="tr-TR" dirty="0" smtClean="0"/>
              <a:t>İhtiyaçlar sonsuzdur</a:t>
            </a:r>
          </a:p>
          <a:p>
            <a:pPr lvl="1" algn="just"/>
            <a:r>
              <a:rPr lang="tr-TR" dirty="0" smtClean="0"/>
              <a:t>İhtiyaçlar birbiri yerine ikame edebilir.</a:t>
            </a:r>
            <a:endParaRPr lang="tr-TR" dirty="0" smtClean="0"/>
          </a:p>
          <a:p>
            <a:pPr lvl="1" algn="just"/>
            <a:r>
              <a:rPr lang="tr-TR" dirty="0" smtClean="0"/>
              <a:t>İhtiyaçların şiddet dereceleri vardır</a:t>
            </a:r>
            <a:r>
              <a:rPr lang="tr-TR" dirty="0" smtClean="0"/>
              <a:t>.</a:t>
            </a:r>
          </a:p>
          <a:p>
            <a:pPr lvl="1" algn="just"/>
            <a:r>
              <a:rPr lang="tr-TR" dirty="0" smtClean="0"/>
              <a:t>Genellikle ihtiyaçlar birbirini tamamlar.</a:t>
            </a:r>
          </a:p>
          <a:p>
            <a:pPr lvl="1" algn="just"/>
            <a:r>
              <a:rPr lang="tr-TR" dirty="0" smtClean="0"/>
              <a:t>İhtiyaçlar karşılandıkça şiddetlerini kaybederler.</a:t>
            </a:r>
          </a:p>
          <a:p>
            <a:pPr lvl="1" algn="just"/>
            <a:r>
              <a:rPr lang="tr-TR" dirty="0" smtClean="0"/>
              <a:t>İhtiyaçlar </a:t>
            </a:r>
            <a:r>
              <a:rPr lang="tr-TR" dirty="0" err="1" smtClean="0"/>
              <a:t>tekrarlarnırlar</a:t>
            </a:r>
            <a:r>
              <a:rPr lang="tr-TR" dirty="0" smtClean="0"/>
              <a:t>.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266250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İHTİYAÇ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>
              <a:buNone/>
            </a:pPr>
            <a:r>
              <a:rPr lang="tr-TR" u="sng" dirty="0" smtClean="0"/>
              <a:t>Etki eden faktörler;</a:t>
            </a:r>
          </a:p>
          <a:p>
            <a:pPr lvl="1" algn="just"/>
            <a:r>
              <a:rPr lang="tr-TR" dirty="0" smtClean="0"/>
              <a:t>Doğal çevre</a:t>
            </a:r>
          </a:p>
          <a:p>
            <a:pPr lvl="1" algn="just"/>
            <a:r>
              <a:rPr lang="tr-TR" dirty="0" smtClean="0"/>
              <a:t>İş ve meslek</a:t>
            </a:r>
          </a:p>
          <a:p>
            <a:pPr lvl="1" algn="just"/>
            <a:r>
              <a:rPr lang="tr-TR" dirty="0" smtClean="0"/>
              <a:t>Örf ve adetler</a:t>
            </a:r>
          </a:p>
          <a:p>
            <a:pPr lvl="1" algn="just"/>
            <a:r>
              <a:rPr lang="tr-TR" dirty="0" smtClean="0"/>
              <a:t>Gelir seviyesi</a:t>
            </a:r>
          </a:p>
          <a:p>
            <a:pPr lvl="1" algn="just"/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8362594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İHTİYAÇ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İhtiyaçlar çok çeşitlidir. İnsanların ihtiyaçlarının karşılanabilmesi için çaba harcamaları, doğuştan itibaren sahip oldukları içgüdüdür.</a:t>
            </a:r>
          </a:p>
          <a:p>
            <a:r>
              <a:rPr lang="tr-TR" dirty="0" smtClean="0"/>
              <a:t>Tatmin edilmediklerinde insana yalnız elem ve </a:t>
            </a:r>
            <a:r>
              <a:rPr lang="tr-TR" dirty="0" err="1" smtClean="0"/>
              <a:t>ızdırap</a:t>
            </a:r>
            <a:r>
              <a:rPr lang="tr-TR" dirty="0" smtClean="0"/>
              <a:t> vermekle kalmayıp aynı zamanda insan hayatını tehlikeye düşüren ihtiyaçlara </a:t>
            </a:r>
            <a:r>
              <a:rPr lang="tr-TR" b="1" dirty="0" smtClean="0">
                <a:solidFill>
                  <a:srgbClr val="FF0000"/>
                </a:solidFill>
              </a:rPr>
              <a:t>mutlak ihtiyaçlar </a:t>
            </a:r>
            <a:r>
              <a:rPr lang="tr-TR" dirty="0" smtClean="0"/>
              <a:t>adı verilir.</a:t>
            </a:r>
          </a:p>
          <a:p>
            <a:r>
              <a:rPr lang="tr-TR" dirty="0" smtClean="0"/>
              <a:t>Tatmin edildiklerinde insana haz ve zevk veren ancak karşılanmadıklarında insan hayatını </a:t>
            </a:r>
            <a:r>
              <a:rPr lang="tr-TR" dirty="0" err="1" smtClean="0"/>
              <a:t>tehtit</a:t>
            </a:r>
            <a:r>
              <a:rPr lang="tr-TR" dirty="0" smtClean="0"/>
              <a:t> etmeyen ihtiyaçlara ise </a:t>
            </a:r>
            <a:r>
              <a:rPr lang="tr-TR" b="1" dirty="0" smtClean="0">
                <a:solidFill>
                  <a:srgbClr val="FF0000"/>
                </a:solidFill>
              </a:rPr>
              <a:t>zorunlu olmayan </a:t>
            </a:r>
            <a:r>
              <a:rPr lang="tr-TR" dirty="0" smtClean="0"/>
              <a:t>ihtiyaçlar denir.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653683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MALLAR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İnsan ihtiyaçlarını karşılayan her türlü vasıtaya </a:t>
            </a:r>
            <a:r>
              <a:rPr lang="tr-TR" b="1" dirty="0" smtClean="0">
                <a:solidFill>
                  <a:srgbClr val="FF0000"/>
                </a:solidFill>
              </a:rPr>
              <a:t>mal</a:t>
            </a:r>
            <a:r>
              <a:rPr lang="tr-TR" dirty="0" smtClean="0"/>
              <a:t> denir.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46153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MALLAR</a:t>
            </a:r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0569828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322121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MALLAR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Ekonomik anlamda mal özelliğinin olması için o mal veya hizmetin ortaya çıkmasında iki koşul olmalıdır.</a:t>
            </a:r>
          </a:p>
          <a:p>
            <a:r>
              <a:rPr lang="tr-TR" dirty="0" smtClean="0"/>
              <a:t>1) Mal veya hizmetin kıt olması</a:t>
            </a:r>
          </a:p>
          <a:p>
            <a:r>
              <a:rPr lang="tr-TR" dirty="0" smtClean="0"/>
              <a:t>2) Bir üretim faaliyeti sonucunda yani bir çaba harcanarak bu malın veya hizmetin ortaya çıkarılması ve dolayısıyla </a:t>
            </a:r>
            <a:r>
              <a:rPr lang="tr-TR" smtClean="0"/>
              <a:t>fiyatının olması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90883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231</Words>
  <Application>Microsoft Office PowerPoint</Application>
  <PresentationFormat>Geniş ekran</PresentationFormat>
  <Paragraphs>38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İçerik</vt:lpstr>
      <vt:lpstr>İHTİYAÇ</vt:lpstr>
      <vt:lpstr>İHTİYAÇ</vt:lpstr>
      <vt:lpstr>İHTİYAÇ</vt:lpstr>
      <vt:lpstr>İHTİYAÇ</vt:lpstr>
      <vt:lpstr>MALLAR</vt:lpstr>
      <vt:lpstr>MALLAR</vt:lpstr>
      <vt:lpstr>MALLAR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İçerik</dc:title>
  <dc:creator>hsssSSss ..</dc:creator>
  <cp:lastModifiedBy>hsssSSss ..</cp:lastModifiedBy>
  <cp:revision>4</cp:revision>
  <dcterms:created xsi:type="dcterms:W3CDTF">2018-01-02T09:40:21Z</dcterms:created>
  <dcterms:modified xsi:type="dcterms:W3CDTF">2019-11-12T14:29:07Z</dcterms:modified>
</cp:coreProperties>
</file>