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4" r:id="rId3"/>
    <p:sldId id="332" r:id="rId4"/>
    <p:sldId id="389" r:id="rId5"/>
    <p:sldId id="281" r:id="rId6"/>
    <p:sldId id="282" r:id="rId7"/>
    <p:sldId id="390" r:id="rId8"/>
    <p:sldId id="283" r:id="rId9"/>
    <p:sldId id="372" r:id="rId10"/>
    <p:sldId id="391" r:id="rId11"/>
    <p:sldId id="284" r:id="rId12"/>
    <p:sldId id="381" r:id="rId13"/>
    <p:sldId id="392" r:id="rId14"/>
    <p:sldId id="330" r:id="rId15"/>
    <p:sldId id="393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09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097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27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379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62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78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80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4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4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20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30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87962-EB84-4247-9404-7AB9788E020D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78A64FE-1BD1-4131-B68A-C46637E56B24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05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712968" cy="1470025"/>
          </a:xfrm>
        </p:spPr>
        <p:txBody>
          <a:bodyPr/>
          <a:lstStyle/>
          <a:p>
            <a:r>
              <a:rPr lang="tr-TR" sz="6600" dirty="0" smtClean="0"/>
              <a:t>Çocukta Sosyal beceriler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4941168"/>
            <a:ext cx="5222354" cy="1463040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Ege Akgün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8208912" cy="3312368"/>
          </a:xfrm>
        </p:spPr>
        <p:txBody>
          <a:bodyPr>
            <a:normAutofit/>
          </a:bodyPr>
          <a:lstStyle/>
          <a:p>
            <a:r>
              <a:rPr lang="tr-TR" sz="8800" b="1" dirty="0"/>
              <a:t>Model Olmanın Aşamaları</a:t>
            </a:r>
            <a:br>
              <a:rPr lang="tr-TR" sz="8800" b="1" dirty="0"/>
            </a:br>
            <a:endParaRPr lang="tr-TR" sz="8800" dirty="0"/>
          </a:p>
        </p:txBody>
      </p:sp>
    </p:spTree>
    <p:extLst>
      <p:ext uri="{BB962C8B-B14F-4D97-AF65-F5344CB8AC3E}">
        <p14:creationId xmlns:p14="http://schemas.microsoft.com/office/powerpoint/2010/main" val="3692310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76672"/>
            <a:ext cx="8424936" cy="6192688"/>
          </a:xfrm>
        </p:spPr>
        <p:txBody>
          <a:bodyPr>
            <a:normAutofit/>
          </a:bodyPr>
          <a:lstStyle/>
          <a:p>
            <a:r>
              <a:rPr lang="tr-TR" sz="7200" b="1" i="1" dirty="0" smtClean="0"/>
              <a:t>Dikkat</a:t>
            </a:r>
            <a:endParaRPr lang="tr-TR" sz="7200" b="1" i="1" dirty="0"/>
          </a:p>
          <a:p>
            <a:r>
              <a:rPr lang="tr-TR" sz="7200" dirty="0" smtClean="0"/>
              <a:t>Gereksiz detaylardan arındırma</a:t>
            </a:r>
          </a:p>
          <a:p>
            <a:r>
              <a:rPr lang="tr-TR" sz="7200" dirty="0" smtClean="0"/>
              <a:t>Karmaşıklığı azaltma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8721" y="633240"/>
            <a:ext cx="8375904" cy="1499616"/>
          </a:xfrm>
        </p:spPr>
        <p:txBody>
          <a:bodyPr>
            <a:noAutofit/>
          </a:bodyPr>
          <a:lstStyle/>
          <a:p>
            <a:r>
              <a:rPr lang="tr-TR" sz="6600" b="1" dirty="0">
                <a:solidFill>
                  <a:srgbClr val="FF0000"/>
                </a:solidFill>
              </a:rPr>
              <a:t>Sözlü Aracılık ya da “Sesli Düşünme”:</a:t>
            </a:r>
            <a:br>
              <a:rPr lang="tr-TR" sz="6600" b="1" dirty="0">
                <a:solidFill>
                  <a:srgbClr val="FF0000"/>
                </a:solidFill>
              </a:rPr>
            </a:br>
            <a:endParaRPr lang="tr-TR" sz="6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681496"/>
            <a:ext cx="8280920" cy="4176504"/>
          </a:xfrm>
        </p:spPr>
        <p:txBody>
          <a:bodyPr>
            <a:normAutofit/>
          </a:bodyPr>
          <a:lstStyle/>
          <a:p>
            <a:r>
              <a:rPr lang="tr-TR" sz="6000" dirty="0" smtClean="0"/>
              <a:t>Normalde düşünebileceğini </a:t>
            </a:r>
            <a:r>
              <a:rPr lang="tr-TR" sz="6000" dirty="0"/>
              <a:t>yüksek sesle </a:t>
            </a:r>
            <a:r>
              <a:rPr lang="tr-TR" sz="6000" dirty="0" smtClean="0"/>
              <a:t>söyleme</a:t>
            </a:r>
            <a:endParaRPr lang="tr-TR" sz="6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53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836712"/>
            <a:ext cx="7518599" cy="5472648"/>
          </a:xfrm>
        </p:spPr>
        <p:txBody>
          <a:bodyPr>
            <a:noAutofit/>
          </a:bodyPr>
          <a:lstStyle/>
          <a:p>
            <a:r>
              <a:rPr lang="tr-TR" sz="8000" dirty="0"/>
              <a:t>Model sesli olarak “Beklemek zor ama </a:t>
            </a:r>
            <a:r>
              <a:rPr lang="tr-TR" sz="8000" dirty="0" err="1"/>
              <a:t>bekleyebilirim.”diyebilir</a:t>
            </a:r>
            <a:r>
              <a:rPr lang="tr-TR" sz="8000" dirty="0"/>
              <a:t>. </a:t>
            </a:r>
          </a:p>
          <a:p>
            <a:endParaRPr lang="tr-TR" sz="8000" dirty="0"/>
          </a:p>
        </p:txBody>
      </p:sp>
    </p:spTree>
    <p:extLst>
      <p:ext uri="{BB962C8B-B14F-4D97-AF65-F5344CB8AC3E}">
        <p14:creationId xmlns:p14="http://schemas.microsoft.com/office/powerpoint/2010/main" val="2677419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60648"/>
            <a:ext cx="8676456" cy="6480720"/>
          </a:xfrm>
        </p:spPr>
        <p:txBody>
          <a:bodyPr>
            <a:normAutofit/>
          </a:bodyPr>
          <a:lstStyle/>
          <a:p>
            <a:r>
              <a:rPr lang="tr-TR" sz="6600" b="1" i="1" dirty="0" smtClean="0"/>
              <a:t>Akılda tutma : </a:t>
            </a:r>
            <a:r>
              <a:rPr lang="tr-TR" sz="6600" dirty="0" smtClean="0"/>
              <a:t>Bellek</a:t>
            </a:r>
          </a:p>
          <a:p>
            <a:r>
              <a:rPr lang="tr-TR" sz="6600" dirty="0" smtClean="0"/>
              <a:t>Örtülü prova</a:t>
            </a:r>
          </a:p>
          <a:p>
            <a:r>
              <a:rPr lang="tr-TR" sz="6600" dirty="0" smtClean="0"/>
              <a:t>Bireyin model olunan davranışı zihninde gözden geçirmesi/ tekrarlaması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620688"/>
            <a:ext cx="8136904" cy="5688672"/>
          </a:xfrm>
        </p:spPr>
        <p:txBody>
          <a:bodyPr>
            <a:normAutofit/>
          </a:bodyPr>
          <a:lstStyle/>
          <a:p>
            <a:r>
              <a:rPr lang="tr-TR" sz="6600" b="1" i="1" dirty="0"/>
              <a:t>Davranışı yeniden oluşturma</a:t>
            </a:r>
          </a:p>
          <a:p>
            <a:r>
              <a:rPr lang="tr-TR" sz="6600" dirty="0"/>
              <a:t>Öğrenme (bilgi </a:t>
            </a:r>
            <a:r>
              <a:rPr lang="es-ES" sz="6600" dirty="0"/>
              <a:t>edinme ya da kazanma) </a:t>
            </a:r>
            <a:endParaRPr lang="tr-TR" sz="6600" dirty="0"/>
          </a:p>
          <a:p>
            <a:r>
              <a:rPr lang="es-ES" sz="6600" dirty="0"/>
              <a:t>Performan</a:t>
            </a:r>
            <a:r>
              <a:rPr lang="tr-TR" sz="6600" dirty="0"/>
              <a:t>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554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584" y="2204864"/>
            <a:ext cx="7290054" cy="1499616"/>
          </a:xfrm>
        </p:spPr>
        <p:txBody>
          <a:bodyPr/>
          <a:lstStyle/>
          <a:p>
            <a:r>
              <a:rPr lang="tr-TR" dirty="0" smtClean="0"/>
              <a:t>Sosyal beceri eğitiminde kullanılan yöntemler-devam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389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2204864"/>
            <a:ext cx="7290054" cy="1499616"/>
          </a:xfrm>
        </p:spPr>
        <p:txBody>
          <a:bodyPr>
            <a:noAutofit/>
          </a:bodyPr>
          <a:lstStyle/>
          <a:p>
            <a:r>
              <a:rPr lang="tr-TR" sz="8000" b="1" dirty="0" smtClean="0">
                <a:solidFill>
                  <a:srgbClr val="FF0000"/>
                </a:solidFill>
              </a:rPr>
              <a:t>Model olma</a:t>
            </a:r>
            <a:r>
              <a:rPr lang="tr-TR" sz="8000" b="1" dirty="0" smtClean="0"/>
              <a:t/>
            </a:r>
            <a:br>
              <a:rPr lang="tr-TR" sz="8000" b="1" dirty="0" smtClean="0"/>
            </a:br>
            <a:endParaRPr lang="tr-T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620688"/>
            <a:ext cx="7290055" cy="5688672"/>
          </a:xfrm>
        </p:spPr>
        <p:txBody>
          <a:bodyPr/>
          <a:lstStyle/>
          <a:p>
            <a:r>
              <a:rPr lang="tr-TR" sz="4800" dirty="0"/>
              <a:t>Taklit ederek öğrenme</a:t>
            </a:r>
          </a:p>
          <a:p>
            <a:r>
              <a:rPr lang="tr-TR" sz="4800" b="1" i="1" dirty="0"/>
              <a:t>Model olmanın etkisini artıran değişkenler; </a:t>
            </a:r>
          </a:p>
          <a:p>
            <a:r>
              <a:rPr lang="tr-TR" sz="4800" dirty="0"/>
              <a:t>Modelin özellikleri,</a:t>
            </a:r>
          </a:p>
          <a:p>
            <a:r>
              <a:rPr lang="es-ES" sz="4800" dirty="0"/>
              <a:t>Model</a:t>
            </a:r>
            <a:r>
              <a:rPr lang="tr-TR" sz="4800" dirty="0"/>
              <a:t> davranışın</a:t>
            </a:r>
            <a:r>
              <a:rPr lang="es-ES" sz="4800" dirty="0"/>
              <a:t> sunuluşu</a:t>
            </a:r>
            <a:endParaRPr lang="tr-TR" sz="4800" dirty="0"/>
          </a:p>
          <a:p>
            <a:r>
              <a:rPr lang="es-ES" sz="4800" dirty="0"/>
              <a:t>Gözleyenin</a:t>
            </a:r>
            <a:r>
              <a:rPr lang="tr-TR" sz="4800" dirty="0"/>
              <a:t> özellikleri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7498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24608"/>
            <a:ext cx="7290054" cy="1072144"/>
          </a:xfrm>
        </p:spPr>
        <p:txBody>
          <a:bodyPr/>
          <a:lstStyle/>
          <a:p>
            <a:r>
              <a:rPr lang="tr-TR" b="1" dirty="0" smtClean="0"/>
              <a:t>Modelin Özellikleri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052736"/>
            <a:ext cx="8352928" cy="507342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6000" dirty="0" smtClean="0"/>
              <a:t>Yüksek statüde, becerikli ve uzman, </a:t>
            </a:r>
          </a:p>
          <a:p>
            <a:r>
              <a:rPr lang="tr-TR" sz="6000" dirty="0" smtClean="0"/>
              <a:t>Gözleyenle </a:t>
            </a:r>
            <a:r>
              <a:rPr lang="tr-TR" sz="6000" dirty="0"/>
              <a:t>aynı </a:t>
            </a:r>
            <a:r>
              <a:rPr lang="tr-TR" sz="6000" dirty="0" smtClean="0"/>
              <a:t>cinsiyet, yaş vb., Sosyal becerisi yüksek olma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6000" dirty="0" smtClean="0"/>
              <a:t>İstenen </a:t>
            </a:r>
            <a:r>
              <a:rPr lang="tr-TR" sz="6000" dirty="0"/>
              <a:t>ödülleri alma</a:t>
            </a:r>
          </a:p>
          <a:p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188640"/>
            <a:ext cx="7290054" cy="1499616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Model davranışın sunuluşunun özellikleri</a:t>
            </a:r>
            <a:r>
              <a:rPr lang="tr-TR" sz="3600" i="1" dirty="0" smtClean="0"/>
              <a:t/>
            </a:r>
            <a:br>
              <a:rPr lang="tr-TR" sz="3600" i="1" dirty="0" smtClean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tr-TR" sz="6600" dirty="0" smtClean="0"/>
              <a:t>Model </a:t>
            </a:r>
            <a:r>
              <a:rPr lang="es-ES" sz="6600" dirty="0" smtClean="0"/>
              <a:t>davranışlar</a:t>
            </a:r>
            <a:r>
              <a:rPr lang="es-ES" sz="6600" dirty="0"/>
              <a:t>; </a:t>
            </a:r>
            <a:endParaRPr lang="tr-TR" sz="6600" dirty="0" smtClean="0"/>
          </a:p>
          <a:p>
            <a:r>
              <a:rPr lang="es-ES" sz="6600" dirty="0" smtClean="0"/>
              <a:t>açık ve</a:t>
            </a:r>
            <a:r>
              <a:rPr lang="tr-TR" sz="6600" dirty="0" smtClean="0"/>
              <a:t> detaylı </a:t>
            </a:r>
            <a:r>
              <a:rPr lang="tr-TR" sz="6600" dirty="0"/>
              <a:t>bir şekilde, </a:t>
            </a:r>
            <a:endParaRPr lang="tr-TR" sz="6600" dirty="0" smtClean="0"/>
          </a:p>
          <a:p>
            <a:r>
              <a:rPr lang="tr-TR" sz="6600" dirty="0" smtClean="0"/>
              <a:t>Kolaydan zora sırayla</a:t>
            </a:r>
            <a:r>
              <a:rPr lang="tr-TR" sz="6600" dirty="0"/>
              <a:t>, </a:t>
            </a:r>
            <a:endParaRPr lang="tr-TR" sz="6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404664"/>
            <a:ext cx="7290055" cy="5904696"/>
          </a:xfrm>
        </p:spPr>
        <p:txBody>
          <a:bodyPr>
            <a:noAutofit/>
          </a:bodyPr>
          <a:lstStyle/>
          <a:p>
            <a:r>
              <a:rPr lang="tr-TR" sz="6600" dirty="0"/>
              <a:t>yeterli tekrarla, </a:t>
            </a:r>
          </a:p>
          <a:p>
            <a:r>
              <a:rPr lang="tr-TR" sz="6600" dirty="0"/>
              <a:t>birkaç farklı model tarafından sunulduğunda daha etkili olur.</a:t>
            </a:r>
          </a:p>
          <a:p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2533335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882352"/>
          </a:xfrm>
        </p:spPr>
        <p:txBody>
          <a:bodyPr>
            <a:noAutofit/>
          </a:bodyPr>
          <a:lstStyle/>
          <a:p>
            <a:r>
              <a:rPr lang="tr-TR" b="1" i="1" dirty="0" smtClean="0"/>
              <a:t>Gözlemcinin özellikleri</a:t>
            </a:r>
            <a:br>
              <a:rPr lang="tr-TR" b="1" i="1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980728"/>
            <a:ext cx="8532440" cy="5877272"/>
          </a:xfrm>
        </p:spPr>
        <p:txBody>
          <a:bodyPr>
            <a:normAutofit/>
          </a:bodyPr>
          <a:lstStyle/>
          <a:p>
            <a:r>
              <a:rPr lang="tr-TR" sz="4400" dirty="0" smtClean="0"/>
              <a:t>Modeli </a:t>
            </a:r>
            <a:r>
              <a:rPr lang="tr-TR" sz="4400" dirty="0"/>
              <a:t>gözleyen kişinin; </a:t>
            </a:r>
            <a:endParaRPr lang="tr-TR" sz="4400" dirty="0" smtClean="0"/>
          </a:p>
          <a:p>
            <a:r>
              <a:rPr lang="tr-TR" sz="4400" dirty="0" smtClean="0"/>
              <a:t>taklit </a:t>
            </a:r>
            <a:r>
              <a:rPr lang="tr-TR" sz="4400" dirty="0"/>
              <a:t>etmesi </a:t>
            </a:r>
            <a:r>
              <a:rPr lang="tr-TR" sz="4400" dirty="0" smtClean="0"/>
              <a:t>söylendiğinde,</a:t>
            </a:r>
          </a:p>
          <a:p>
            <a:r>
              <a:rPr lang="tr-TR" sz="4400" dirty="0" smtClean="0"/>
              <a:t>beceriye benzer </a:t>
            </a:r>
            <a:r>
              <a:rPr lang="tr-TR" sz="4400" dirty="0"/>
              <a:t>geçmiş ve tutuma sahip olduğunda, </a:t>
            </a:r>
            <a:endParaRPr lang="tr-TR" sz="4400" dirty="0" smtClean="0"/>
          </a:p>
          <a:p>
            <a:r>
              <a:rPr lang="tr-TR" sz="4400" dirty="0" smtClean="0"/>
              <a:t>modelden hoşlandığında </a:t>
            </a:r>
          </a:p>
          <a:p>
            <a:r>
              <a:rPr lang="tr-TR" sz="4400" dirty="0" smtClean="0"/>
              <a:t>taklit ödüllendirildiğinde daha etkili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93507"/>
          </a:xfrm>
        </p:spPr>
        <p:txBody>
          <a:bodyPr>
            <a:normAutofit/>
          </a:bodyPr>
          <a:lstStyle/>
          <a:p>
            <a:r>
              <a:rPr lang="tr-TR" sz="6600" dirty="0">
                <a:ea typeface="Calibri" pitchFamily="34" charset="0"/>
                <a:cs typeface="Times New Roman" pitchFamily="18" charset="0"/>
              </a:rPr>
              <a:t>Sosyal yeterliği yüksek olan </a:t>
            </a:r>
            <a:r>
              <a:rPr lang="tr-TR" sz="6600" dirty="0" smtClean="0">
                <a:ea typeface="Calibri" pitchFamily="34" charset="0"/>
                <a:cs typeface="Times New Roman" pitchFamily="18" charset="0"/>
              </a:rPr>
              <a:t>çocuk ve modele </a:t>
            </a:r>
            <a:r>
              <a:rPr lang="tr-TR" sz="6600" dirty="0">
                <a:ea typeface="Calibri" pitchFamily="34" charset="0"/>
                <a:cs typeface="Times New Roman" pitchFamily="18" charset="0"/>
              </a:rPr>
              <a:t>ve uygulamaya gereksinimi olan çocuğu eşleştirme önemlidir.</a:t>
            </a:r>
            <a:endParaRPr lang="tr-TR" sz="6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05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1120</TotalTime>
  <Words>187</Words>
  <Application>Microsoft Office PowerPoint</Application>
  <PresentationFormat>Ekran Gösterisi (4:3)</PresentationFormat>
  <Paragraphs>39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Calibri</vt:lpstr>
      <vt:lpstr>Times New Roman</vt:lpstr>
      <vt:lpstr>Tw Cen MT</vt:lpstr>
      <vt:lpstr>Tw Cen MT Condensed</vt:lpstr>
      <vt:lpstr>Wingdings</vt:lpstr>
      <vt:lpstr>Wingdings 3</vt:lpstr>
      <vt:lpstr>Entegral</vt:lpstr>
      <vt:lpstr>Çocukta Sosyal beceriler </vt:lpstr>
      <vt:lpstr>Sosyal beceri eğitiminde kullanılan yöntemler-devam</vt:lpstr>
      <vt:lpstr>Model olma </vt:lpstr>
      <vt:lpstr>PowerPoint Sunusu</vt:lpstr>
      <vt:lpstr>Modelin Özellikleri</vt:lpstr>
      <vt:lpstr>Model davranışın sunuluşunun özellikleri </vt:lpstr>
      <vt:lpstr>PowerPoint Sunusu</vt:lpstr>
      <vt:lpstr>Gözlemcinin özellikleri </vt:lpstr>
      <vt:lpstr>PowerPoint Sunusu</vt:lpstr>
      <vt:lpstr>Model Olmanın Aşamaları </vt:lpstr>
      <vt:lpstr>PowerPoint Sunusu</vt:lpstr>
      <vt:lpstr>Sözlü Aracılık ya da “Sesli Düşünme”: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EGE</dc:creator>
  <cp:lastModifiedBy>EGE_AKGUN</cp:lastModifiedBy>
  <cp:revision>119</cp:revision>
  <dcterms:created xsi:type="dcterms:W3CDTF">2020-01-28T08:52:23Z</dcterms:created>
  <dcterms:modified xsi:type="dcterms:W3CDTF">2020-05-06T18:24:14Z</dcterms:modified>
</cp:coreProperties>
</file>