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52EE30-8972-4E26-96B1-750B210ACBA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B9DA89FE-5B92-47C5-AAA8-3CFDC4CB80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a:extLst>
              <a:ext uri="{FF2B5EF4-FFF2-40B4-BE49-F238E27FC236}">
                <a16:creationId xmlns:a16="http://schemas.microsoft.com/office/drawing/2014/main" id="{F245B3B2-384D-42BD-8041-06940C83C986}"/>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5" name="Alt Bilgi Yer Tutucusu 4">
            <a:extLst>
              <a:ext uri="{FF2B5EF4-FFF2-40B4-BE49-F238E27FC236}">
                <a16:creationId xmlns:a16="http://schemas.microsoft.com/office/drawing/2014/main" id="{6304EA11-CC03-4FA4-8E3E-2F0E089093E5}"/>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FE2ACA40-43D4-4519-BD99-8D11FC8149AE}"/>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2070001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E7C4E4-3AC3-4B84-8370-C71F17DB5EE0}"/>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C1B1E044-533E-498D-8FE9-F3CCDCFB3923}"/>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CF43A3EA-9123-4260-96A4-71FE298F4C10}"/>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5" name="Alt Bilgi Yer Tutucusu 4">
            <a:extLst>
              <a:ext uri="{FF2B5EF4-FFF2-40B4-BE49-F238E27FC236}">
                <a16:creationId xmlns:a16="http://schemas.microsoft.com/office/drawing/2014/main" id="{569D337B-224E-4248-8783-9D8B66B56F6E}"/>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6FA18363-F05A-4A89-AD75-48AA6663C45E}"/>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3166642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CFD46F8-FB78-4937-944F-F854A5BDC6D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BB7B8C2E-BA7B-491B-83B5-CB9BA3727BEA}"/>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382592E1-0418-4656-8D66-BFF424634C0F}"/>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5" name="Alt Bilgi Yer Tutucusu 4">
            <a:extLst>
              <a:ext uri="{FF2B5EF4-FFF2-40B4-BE49-F238E27FC236}">
                <a16:creationId xmlns:a16="http://schemas.microsoft.com/office/drawing/2014/main" id="{090F7046-FD20-41AD-AA66-0352861391DD}"/>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90B99FC1-BFB9-4052-BF76-1539836227B7}"/>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301320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71C845-A1E0-4BE1-95D6-C68E157623FA}"/>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93D7F916-846A-4E77-9858-3A1E1E2A8230}"/>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C57C7842-3B50-4321-BB62-5C5F0A6D24DA}"/>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5" name="Alt Bilgi Yer Tutucusu 4">
            <a:extLst>
              <a:ext uri="{FF2B5EF4-FFF2-40B4-BE49-F238E27FC236}">
                <a16:creationId xmlns:a16="http://schemas.microsoft.com/office/drawing/2014/main" id="{81855814-EBC4-4668-9B46-5388CDE28151}"/>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30AA2C9B-A074-49D4-B045-160EC568906D}"/>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4157060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C58FA7-4ACC-4EF1-AF87-20B41D8DCAE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C847DB27-EB3F-4F19-97FB-57E713E7B9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AF0F318A-B319-45BB-926C-62F62B7F6401}"/>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5" name="Alt Bilgi Yer Tutucusu 4">
            <a:extLst>
              <a:ext uri="{FF2B5EF4-FFF2-40B4-BE49-F238E27FC236}">
                <a16:creationId xmlns:a16="http://schemas.microsoft.com/office/drawing/2014/main" id="{66AA1854-03FA-4E28-9FAC-D36A7CE97C00}"/>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2EE916CF-462B-4834-B978-97369D93287D}"/>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634774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06B5B4-51EB-4BBB-8D31-13015CB35FE4}"/>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6EFC5630-B22A-41E8-8CFD-0EEC22A65858}"/>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537F8360-A463-4EA9-A2B8-3D5A7E09CE36}"/>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8F2D3CA7-F424-48C2-8571-C2876577A996}"/>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6" name="Alt Bilgi Yer Tutucusu 5">
            <a:extLst>
              <a:ext uri="{FF2B5EF4-FFF2-40B4-BE49-F238E27FC236}">
                <a16:creationId xmlns:a16="http://schemas.microsoft.com/office/drawing/2014/main" id="{ADEC70B3-8AD0-4573-9FF6-57172C5B6A80}"/>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F90600E3-ACCC-4DCD-801F-3FD283A31261}"/>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375389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A01CAC7-A31E-453A-B426-F532ECCD6D64}"/>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E8E707A4-F646-481F-9F14-6A59976D79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541F2DE7-A183-4CDF-BD79-680B22BAF605}"/>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0E52524D-8FA7-415B-B3CF-CC1F073AFA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C1670E4B-2E03-4C03-BE1C-EDDD8FAD6E81}"/>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D7A4ED72-9F01-49CC-AF83-0AC6BE77DA86}"/>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8" name="Alt Bilgi Yer Tutucusu 7">
            <a:extLst>
              <a:ext uri="{FF2B5EF4-FFF2-40B4-BE49-F238E27FC236}">
                <a16:creationId xmlns:a16="http://schemas.microsoft.com/office/drawing/2014/main" id="{F16D57D9-748C-4F12-9208-6023A56B7237}"/>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31A1B067-7165-4D7C-8F19-A1652E51AD1F}"/>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1857117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95D1C72-59AE-4DB0-9867-BF91B7A6E054}"/>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8962304C-DA67-4198-AB42-CBECF94DD3C1}"/>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4" name="Alt Bilgi Yer Tutucusu 3">
            <a:extLst>
              <a:ext uri="{FF2B5EF4-FFF2-40B4-BE49-F238E27FC236}">
                <a16:creationId xmlns:a16="http://schemas.microsoft.com/office/drawing/2014/main" id="{C3AA44E9-FD3F-47F0-962C-81FE7ED67C2F}"/>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950203D5-57D1-42FF-882C-E854D934B48F}"/>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911460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D6F53FB-112D-497A-A96D-3D59A457A2C7}"/>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3" name="Alt Bilgi Yer Tutucusu 2">
            <a:extLst>
              <a:ext uri="{FF2B5EF4-FFF2-40B4-BE49-F238E27FC236}">
                <a16:creationId xmlns:a16="http://schemas.microsoft.com/office/drawing/2014/main" id="{4B01E268-0634-4A53-82BF-9C122AFA1888}"/>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B5BBBEF0-CE2F-4D78-A8F7-63CB710841EA}"/>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3004257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2730D03-7EE9-4A4D-93B1-688F658E2A8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4EDE5042-F7AC-435A-A115-B7EE6D0A3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9B45F409-5A55-4471-B415-6E24B3DCD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3BFD9B15-CC48-4D67-8396-BC177AD34C90}"/>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6" name="Alt Bilgi Yer Tutucusu 5">
            <a:extLst>
              <a:ext uri="{FF2B5EF4-FFF2-40B4-BE49-F238E27FC236}">
                <a16:creationId xmlns:a16="http://schemas.microsoft.com/office/drawing/2014/main" id="{0B1DDC18-72DE-4F72-BB90-B67B7B12C98E}"/>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E5F04471-5766-4678-B0F6-47690E5CDE16}"/>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4133570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32F528-27DA-4BE1-89DD-44F1B4AF286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8BE387FC-6AEB-4BCB-A207-757FE2DC88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a:extLst>
              <a:ext uri="{FF2B5EF4-FFF2-40B4-BE49-F238E27FC236}">
                <a16:creationId xmlns:a16="http://schemas.microsoft.com/office/drawing/2014/main" id="{38F4C7D1-3C1B-4E5D-A008-FC58EC8C3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457546F-1EC8-4132-9A4B-76BDC7A63342}"/>
              </a:ext>
            </a:extLst>
          </p:cNvPr>
          <p:cNvSpPr>
            <a:spLocks noGrp="1"/>
          </p:cNvSpPr>
          <p:nvPr>
            <p:ph type="dt" sz="half" idx="10"/>
          </p:nvPr>
        </p:nvSpPr>
        <p:spPr/>
        <p:txBody>
          <a:bodyPr/>
          <a:lstStyle/>
          <a:p>
            <a:fld id="{C2BCDEFA-99D5-4DCE-B8D8-318AFAAA2C0C}" type="datetimeFigureOut">
              <a:rPr lang="en-US" smtClean="0"/>
              <a:t>4/6/2018</a:t>
            </a:fld>
            <a:endParaRPr lang="en-US"/>
          </a:p>
        </p:txBody>
      </p:sp>
      <p:sp>
        <p:nvSpPr>
          <p:cNvPr id="6" name="Alt Bilgi Yer Tutucusu 5">
            <a:extLst>
              <a:ext uri="{FF2B5EF4-FFF2-40B4-BE49-F238E27FC236}">
                <a16:creationId xmlns:a16="http://schemas.microsoft.com/office/drawing/2014/main" id="{80268DF9-403E-4DA4-81F4-296B3FB5D30C}"/>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150E0452-B28C-4CB5-97F9-593F0129E3C5}"/>
              </a:ext>
            </a:extLst>
          </p:cNvPr>
          <p:cNvSpPr>
            <a:spLocks noGrp="1"/>
          </p:cNvSpPr>
          <p:nvPr>
            <p:ph type="sldNum" sz="quarter" idx="12"/>
          </p:nvPr>
        </p:nvSpPr>
        <p:spPr/>
        <p:txBody>
          <a:bodyPr/>
          <a:lstStyle/>
          <a:p>
            <a:fld id="{E761D87A-1F52-4BC9-805A-84621EDC8F5E}" type="slidenum">
              <a:rPr lang="en-US" smtClean="0"/>
              <a:t>‹#›</a:t>
            </a:fld>
            <a:endParaRPr lang="en-US"/>
          </a:p>
        </p:txBody>
      </p:sp>
    </p:spTree>
    <p:extLst>
      <p:ext uri="{BB962C8B-B14F-4D97-AF65-F5344CB8AC3E}">
        <p14:creationId xmlns:p14="http://schemas.microsoft.com/office/powerpoint/2010/main" val="152161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42CDE95-0BDB-40AE-A360-6066B4839D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5305806C-8435-43CC-A2BA-20BD75B3B2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56519819-CE98-47D2-83A8-6544D20EA9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BCDEFA-99D5-4DCE-B8D8-318AFAAA2C0C}" type="datetimeFigureOut">
              <a:rPr lang="en-US" smtClean="0"/>
              <a:t>4/6/2018</a:t>
            </a:fld>
            <a:endParaRPr lang="en-US"/>
          </a:p>
        </p:txBody>
      </p:sp>
      <p:sp>
        <p:nvSpPr>
          <p:cNvPr id="5" name="Alt Bilgi Yer Tutucusu 4">
            <a:extLst>
              <a:ext uri="{FF2B5EF4-FFF2-40B4-BE49-F238E27FC236}">
                <a16:creationId xmlns:a16="http://schemas.microsoft.com/office/drawing/2014/main" id="{480FF059-3320-465C-820D-DD7A42F9F6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708EBC56-FEA2-4342-A053-E25D86B432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61D87A-1F52-4BC9-805A-84621EDC8F5E}" type="slidenum">
              <a:rPr lang="en-US" smtClean="0"/>
              <a:t>‹#›</a:t>
            </a:fld>
            <a:endParaRPr lang="en-US"/>
          </a:p>
        </p:txBody>
      </p:sp>
    </p:spTree>
    <p:extLst>
      <p:ext uri="{BB962C8B-B14F-4D97-AF65-F5344CB8AC3E}">
        <p14:creationId xmlns:p14="http://schemas.microsoft.com/office/powerpoint/2010/main" val="3230644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404665"/>
            <a:ext cx="8229600" cy="5721499"/>
          </a:xfrm>
        </p:spPr>
        <p:txBody>
          <a:bodyPr/>
          <a:lstStyle/>
          <a:p>
            <a:pPr marL="0" indent="0">
              <a:lnSpc>
                <a:spcPct val="115000"/>
              </a:lnSpc>
              <a:buNone/>
            </a:pPr>
            <a:endParaRPr lang="tr-TR" b="1" dirty="0">
              <a:latin typeface="Times New Roman"/>
              <a:ea typeface="Calibri"/>
              <a:cs typeface="Times New Roman"/>
            </a:endParaRPr>
          </a:p>
          <a:p>
            <a:pPr marL="0" indent="0">
              <a:lnSpc>
                <a:spcPct val="115000"/>
              </a:lnSpc>
              <a:buNone/>
            </a:pPr>
            <a:endParaRPr lang="tr-TR" b="1" dirty="0">
              <a:latin typeface="Times New Roman"/>
              <a:ea typeface="Calibri"/>
              <a:cs typeface="Times New Roman"/>
            </a:endParaRPr>
          </a:p>
          <a:p>
            <a:pPr marL="0" indent="0">
              <a:lnSpc>
                <a:spcPct val="115000"/>
              </a:lnSpc>
              <a:buNone/>
            </a:pPr>
            <a:r>
              <a:rPr lang="tr-TR" sz="7200" b="1" dirty="0">
                <a:solidFill>
                  <a:srgbClr val="00B0F0"/>
                </a:solidFill>
                <a:latin typeface="Algerian" panose="04020705040A02060702" pitchFamily="82" charset="0"/>
                <a:ea typeface="Calibri"/>
                <a:cs typeface="Times New Roman"/>
              </a:rPr>
              <a:t>İLK YARDIM</a:t>
            </a:r>
            <a:endParaRPr lang="tr-TR" sz="7200" dirty="0">
              <a:solidFill>
                <a:srgbClr val="00B0F0"/>
              </a:solidFill>
              <a:latin typeface="Algerian" panose="04020705040A02060702" pitchFamily="82" charset="0"/>
              <a:ea typeface="Calibri"/>
              <a:cs typeface="Times New Roman"/>
            </a:endParaRPr>
          </a:p>
          <a:p>
            <a:pPr marL="0" indent="0">
              <a:buNone/>
            </a:pPr>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7969" y="3212977"/>
            <a:ext cx="2157413"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222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332657"/>
            <a:ext cx="6912768" cy="5793507"/>
          </a:xfrm>
        </p:spPr>
        <p:txBody>
          <a:bodyPr/>
          <a:lstStyle/>
          <a:p>
            <a:pPr marL="0" indent="0" algn="just">
              <a:lnSpc>
                <a:spcPct val="150000"/>
              </a:lnSpc>
              <a:buNone/>
            </a:pPr>
            <a:endParaRPr lang="tr-TR" sz="1800" b="1" dirty="0">
              <a:solidFill>
                <a:prstClr val="black"/>
              </a:solidFill>
              <a:latin typeface="Times New Roman"/>
              <a:ea typeface="Times New Roman"/>
              <a:cs typeface="Times New Roman"/>
            </a:endParaRPr>
          </a:p>
          <a:p>
            <a:pPr marL="0" indent="0" algn="just">
              <a:lnSpc>
                <a:spcPct val="150000"/>
              </a:lnSpc>
              <a:buNone/>
            </a:pPr>
            <a:r>
              <a:rPr lang="tr-TR" sz="1800" b="1" dirty="0">
                <a:solidFill>
                  <a:prstClr val="black"/>
                </a:solidFill>
                <a:latin typeface="Times New Roman"/>
                <a:ea typeface="Times New Roman"/>
                <a:cs typeface="Times New Roman"/>
              </a:rPr>
              <a:t>d) Alkali ve asitlerin yutulmasında ilk yardım</a:t>
            </a:r>
            <a:endParaRPr lang="tr-TR" sz="1800" dirty="0">
              <a:solidFill>
                <a:prstClr val="black"/>
              </a:solidFill>
              <a:ea typeface="Calibri"/>
              <a:cs typeface="Times New Roman"/>
            </a:endParaRPr>
          </a:p>
          <a:p>
            <a:pPr marL="0" indent="0" algn="just">
              <a:lnSpc>
                <a:spcPct val="150000"/>
              </a:lnSpc>
              <a:buNone/>
            </a:pPr>
            <a:r>
              <a:rPr lang="tr-TR" sz="1800" dirty="0">
                <a:solidFill>
                  <a:prstClr val="black"/>
                </a:solidFill>
                <a:latin typeface="Times New Roman"/>
                <a:ea typeface="Times New Roman"/>
                <a:cs typeface="Times New Roman"/>
              </a:rPr>
              <a:t>       Yemek borusunun daha fazla tahriş olmasını önlemek için asetik asit, hidroklorik asit, fosforik asit ve sülfürik asit yutulduğu zaman kusmaya izin verilmemeli, kişi baygınsa ağızdan hiç bir şey verilmemelidir. Eğer ayıksa ağız bol çeşme suyu ile çalkalanmalı, </a:t>
            </a:r>
            <a:r>
              <a:rPr lang="tr-TR" sz="1800" b="1" i="1" dirty="0">
                <a:solidFill>
                  <a:prstClr val="black"/>
                </a:solidFill>
                <a:latin typeface="Times New Roman"/>
                <a:ea typeface="Times New Roman"/>
                <a:cs typeface="Times New Roman"/>
              </a:rPr>
              <a:t>karbonat bol su ile</a:t>
            </a:r>
            <a:r>
              <a:rPr lang="tr-TR" sz="1800" dirty="0">
                <a:solidFill>
                  <a:prstClr val="black"/>
                </a:solidFill>
                <a:latin typeface="Times New Roman"/>
                <a:ea typeface="Times New Roman"/>
                <a:cs typeface="Times New Roman"/>
              </a:rPr>
              <a:t> </a:t>
            </a:r>
            <a:r>
              <a:rPr lang="tr-TR" sz="1800" b="1" i="1" dirty="0">
                <a:solidFill>
                  <a:prstClr val="black"/>
                </a:solidFill>
                <a:latin typeface="Times New Roman"/>
                <a:ea typeface="Times New Roman"/>
                <a:cs typeface="Times New Roman"/>
              </a:rPr>
              <a:t>içirilmeli </a:t>
            </a:r>
            <a:r>
              <a:rPr lang="tr-TR" sz="1800" dirty="0">
                <a:solidFill>
                  <a:prstClr val="black"/>
                </a:solidFill>
                <a:latin typeface="Times New Roman"/>
                <a:ea typeface="Times New Roman"/>
                <a:cs typeface="Times New Roman"/>
              </a:rPr>
              <a:t>ve sonra </a:t>
            </a:r>
            <a:r>
              <a:rPr lang="tr-TR" sz="1800" b="1" i="1" dirty="0">
                <a:solidFill>
                  <a:prstClr val="black"/>
                </a:solidFill>
                <a:latin typeface="Times New Roman"/>
                <a:ea typeface="Times New Roman"/>
                <a:cs typeface="Times New Roman"/>
              </a:rPr>
              <a:t>yumurta akı ile karıştırılmış süt  </a:t>
            </a:r>
            <a:r>
              <a:rPr lang="tr-TR" sz="1800" dirty="0">
                <a:solidFill>
                  <a:prstClr val="black"/>
                </a:solidFill>
                <a:latin typeface="Times New Roman"/>
                <a:ea typeface="Times New Roman"/>
                <a:cs typeface="Times New Roman"/>
              </a:rPr>
              <a:t>verilmelidir. Eğer bu mümkün değilse olabildiğince fazla su verilmeli ve bir sağlık kuruluşuna haber verilmelidir. Yaralı, yüzü koyun olarak uzatılmalı, hareket ettirilmemelidir. Alkalilerin yutulması durumunda ise </a:t>
            </a:r>
            <a:r>
              <a:rPr lang="tr-TR" sz="1800" b="1" i="1" dirty="0">
                <a:solidFill>
                  <a:prstClr val="black"/>
                </a:solidFill>
                <a:latin typeface="Times New Roman"/>
                <a:ea typeface="Times New Roman"/>
                <a:cs typeface="Times New Roman"/>
              </a:rPr>
              <a:t>limon suyu </a:t>
            </a:r>
            <a:r>
              <a:rPr lang="tr-TR" sz="1800" dirty="0">
                <a:solidFill>
                  <a:prstClr val="black"/>
                </a:solidFill>
                <a:latin typeface="Times New Roman"/>
                <a:ea typeface="Times New Roman"/>
                <a:cs typeface="Times New Roman"/>
              </a:rPr>
              <a:t>veya</a:t>
            </a:r>
            <a:r>
              <a:rPr lang="tr-TR" sz="1800" i="1" dirty="0">
                <a:solidFill>
                  <a:prstClr val="black"/>
                </a:solidFill>
                <a:latin typeface="Times New Roman"/>
                <a:ea typeface="Times New Roman"/>
                <a:cs typeface="Times New Roman"/>
              </a:rPr>
              <a:t> </a:t>
            </a:r>
            <a:r>
              <a:rPr lang="tr-TR" sz="1800" b="1" i="1" dirty="0">
                <a:solidFill>
                  <a:prstClr val="black"/>
                </a:solidFill>
                <a:latin typeface="Times New Roman"/>
                <a:ea typeface="Times New Roman"/>
                <a:cs typeface="Times New Roman"/>
              </a:rPr>
              <a:t>sirke karıştırılmış bolca su </a:t>
            </a:r>
            <a:r>
              <a:rPr lang="tr-TR" sz="1800" dirty="0">
                <a:solidFill>
                  <a:prstClr val="black"/>
                </a:solidFill>
                <a:latin typeface="Times New Roman"/>
                <a:ea typeface="Times New Roman"/>
                <a:cs typeface="Times New Roman"/>
              </a:rPr>
              <a:t>verilmeli ve hemen bir sağlık kuruluşuna gidilmelidir.</a:t>
            </a:r>
            <a:endParaRPr lang="tr-TR" sz="1800" dirty="0">
              <a:solidFill>
                <a:prstClr val="black"/>
              </a:solidFill>
              <a:ea typeface="Calibri"/>
              <a:cs typeface="Times New Roman"/>
            </a:endParaRPr>
          </a:p>
          <a:p>
            <a:pPr marL="0" indent="0">
              <a:buNone/>
            </a:pPr>
            <a:endParaRPr lang="tr-TR" dirty="0"/>
          </a:p>
        </p:txBody>
      </p:sp>
    </p:spTree>
    <p:extLst>
      <p:ext uri="{BB962C8B-B14F-4D97-AF65-F5344CB8AC3E}">
        <p14:creationId xmlns:p14="http://schemas.microsoft.com/office/powerpoint/2010/main" val="4249021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188641"/>
            <a:ext cx="6840760" cy="5937523"/>
          </a:xfrm>
        </p:spPr>
        <p:txBody>
          <a:bodyPr>
            <a:noAutofit/>
          </a:bodyPr>
          <a:lstStyle/>
          <a:p>
            <a:pPr marL="0" indent="0" algn="just">
              <a:lnSpc>
                <a:spcPct val="150000"/>
              </a:lnSpc>
              <a:buNone/>
            </a:pPr>
            <a:r>
              <a:rPr lang="tr-TR" sz="1800" b="1" dirty="0">
                <a:latin typeface="Times New Roman"/>
                <a:ea typeface="Times New Roman"/>
                <a:cs typeface="Times New Roman"/>
              </a:rPr>
              <a:t>  e) Ağız yoluyla olan zehirlenmelerde ilk yardım</a:t>
            </a:r>
            <a:endParaRPr lang="tr-TR" sz="1800" dirty="0">
              <a:ea typeface="Calibri"/>
              <a:cs typeface="Times New Roman"/>
            </a:endParaRPr>
          </a:p>
          <a:p>
            <a:pPr marL="0" indent="0" algn="just">
              <a:lnSpc>
                <a:spcPct val="150000"/>
              </a:lnSpc>
              <a:buNone/>
            </a:pPr>
            <a:r>
              <a:rPr lang="tr-TR" sz="1800" b="1" dirty="0">
                <a:latin typeface="Times New Roman"/>
                <a:ea typeface="Times New Roman"/>
                <a:cs typeface="Times New Roman"/>
              </a:rPr>
              <a:t>      </a:t>
            </a:r>
            <a:r>
              <a:rPr lang="tr-TR" sz="1800" dirty="0">
                <a:latin typeface="Times New Roman"/>
                <a:ea typeface="Times New Roman"/>
                <a:cs typeface="Times New Roman"/>
              </a:rPr>
              <a:t>Katı veya sıvı kimyasal maddeler ağıza alınmış ve henüz yutulmamışsa</a:t>
            </a:r>
            <a:r>
              <a:rPr lang="tr-TR" sz="1800" dirty="0">
                <a:ea typeface="Times New Roman"/>
                <a:cs typeface="Times New Roman"/>
              </a:rPr>
              <a:t> </a:t>
            </a:r>
            <a:r>
              <a:rPr lang="tr-TR" sz="1800" dirty="0">
                <a:latin typeface="Times New Roman"/>
                <a:ea typeface="Times New Roman"/>
                <a:cs typeface="Times New Roman"/>
              </a:rPr>
              <a:t>hemen tükürülerek bol su ile defalarca çalkalanarak yıkanır. Zehirli bir madde yutulmuş ise en yakın hekime ulaşılmalı, zehir biliniyorsa </a:t>
            </a:r>
            <a:r>
              <a:rPr lang="tr-TR" sz="1800" b="1" i="1" dirty="0">
                <a:latin typeface="Times New Roman"/>
                <a:ea typeface="Times New Roman"/>
                <a:cs typeface="Times New Roman"/>
              </a:rPr>
              <a:t>antidotu verilerek  </a:t>
            </a:r>
            <a:r>
              <a:rPr lang="tr-TR" sz="1800" dirty="0">
                <a:latin typeface="Times New Roman"/>
                <a:ea typeface="Times New Roman"/>
                <a:cs typeface="Times New Roman"/>
              </a:rPr>
              <a:t>ilk yardım yapılmalıdır.</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a:t>
            </a:r>
            <a:r>
              <a:rPr lang="tr-TR" sz="1800" b="1" i="1" dirty="0">
                <a:latin typeface="Times New Roman"/>
                <a:ea typeface="Times New Roman"/>
                <a:cs typeface="Times New Roman"/>
              </a:rPr>
              <a:t>% 5 '</a:t>
            </a:r>
            <a:r>
              <a:rPr lang="tr-TR" sz="1800" b="1" i="1" dirty="0" err="1">
                <a:latin typeface="Times New Roman"/>
                <a:ea typeface="Times New Roman"/>
                <a:cs typeface="Times New Roman"/>
              </a:rPr>
              <a:t>lik</a:t>
            </a:r>
            <a:r>
              <a:rPr lang="tr-TR" sz="1800" b="1" i="1" dirty="0">
                <a:latin typeface="Times New Roman"/>
                <a:ea typeface="Times New Roman"/>
                <a:cs typeface="Times New Roman"/>
              </a:rPr>
              <a:t> bakır sülfat </a:t>
            </a:r>
            <a:r>
              <a:rPr lang="tr-TR" sz="1800" dirty="0">
                <a:latin typeface="Times New Roman"/>
                <a:ea typeface="Times New Roman"/>
                <a:cs typeface="Times New Roman"/>
              </a:rPr>
              <a:t>çözeltisi kusturucu olarak kullanılmalıdır. Böylece bakır sülfatın kusturucu gücü fazla olduğundan, zehir mideden uzaklaştırılmış olur. Ağız yoluyla metal zehirlenmelerinde </a:t>
            </a:r>
            <a:r>
              <a:rPr lang="tr-TR" sz="1800" b="1" i="1" dirty="0">
                <a:latin typeface="Times New Roman"/>
                <a:ea typeface="Times New Roman"/>
                <a:cs typeface="Times New Roman"/>
              </a:rPr>
              <a:t>EDTA çözeltisi </a:t>
            </a:r>
            <a:r>
              <a:rPr lang="tr-TR" sz="1800" dirty="0">
                <a:latin typeface="Times New Roman"/>
                <a:ea typeface="Times New Roman"/>
                <a:cs typeface="Times New Roman"/>
              </a:rPr>
              <a:t>içirilmelidir. EDTA, metal iyonları ile kompleks meydana getirerek onları tutar ve kana karışarak zehirleme yapmasının önüne geçer. </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Arsenik ve </a:t>
            </a:r>
            <a:r>
              <a:rPr lang="tr-TR" sz="1800" dirty="0" err="1">
                <a:latin typeface="Times New Roman"/>
                <a:ea typeface="Times New Roman"/>
                <a:cs typeface="Times New Roman"/>
              </a:rPr>
              <a:t>civa</a:t>
            </a:r>
            <a:r>
              <a:rPr lang="tr-TR" sz="1800" dirty="0">
                <a:latin typeface="Times New Roman"/>
                <a:ea typeface="Times New Roman"/>
                <a:cs typeface="Times New Roman"/>
              </a:rPr>
              <a:t> bileşikleri ile zehirlenmede; hemen </a:t>
            </a:r>
            <a:r>
              <a:rPr lang="tr-TR" sz="1800" b="1" i="1" dirty="0">
                <a:latin typeface="Times New Roman"/>
                <a:ea typeface="Times New Roman"/>
                <a:cs typeface="Times New Roman"/>
              </a:rPr>
              <a:t>kusturucu </a:t>
            </a:r>
            <a:r>
              <a:rPr lang="tr-TR" sz="1800" dirty="0">
                <a:latin typeface="Times New Roman"/>
                <a:ea typeface="Times New Roman"/>
                <a:cs typeface="Times New Roman"/>
              </a:rPr>
              <a:t>verilerek</a:t>
            </a:r>
            <a:r>
              <a:rPr lang="tr-TR" sz="1800" dirty="0">
                <a:ea typeface="Times New Roman"/>
                <a:cs typeface="Times New Roman"/>
              </a:rPr>
              <a:t> </a:t>
            </a:r>
            <a:r>
              <a:rPr lang="tr-TR" sz="1800" dirty="0">
                <a:latin typeface="Times New Roman"/>
                <a:ea typeface="Times New Roman"/>
                <a:cs typeface="Times New Roman"/>
              </a:rPr>
              <a:t>mideden atılımı sağlanır. Daha sonra bir miktar süt içirilir.</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a:t>
            </a:r>
            <a:endParaRPr lang="tr-TR" sz="1800" dirty="0">
              <a:ea typeface="Calibri"/>
              <a:cs typeface="Times New Roman"/>
            </a:endParaRPr>
          </a:p>
        </p:txBody>
      </p:sp>
    </p:spTree>
    <p:extLst>
      <p:ext uri="{BB962C8B-B14F-4D97-AF65-F5344CB8AC3E}">
        <p14:creationId xmlns:p14="http://schemas.microsoft.com/office/powerpoint/2010/main" val="2779804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1584" y="404665"/>
            <a:ext cx="7416824" cy="5721499"/>
          </a:xfrm>
        </p:spPr>
        <p:txBody>
          <a:bodyPr>
            <a:normAutofit fontScale="92500" lnSpcReduction="10000"/>
          </a:bodyPr>
          <a:lstStyle/>
          <a:p>
            <a:pPr marL="0" indent="0" algn="just">
              <a:lnSpc>
                <a:spcPct val="150000"/>
              </a:lnSpc>
              <a:buNone/>
            </a:pPr>
            <a:r>
              <a:rPr lang="tr-TR" sz="1800" dirty="0">
                <a:solidFill>
                  <a:prstClr val="black"/>
                </a:solidFill>
                <a:latin typeface="Times New Roman"/>
                <a:ea typeface="Times New Roman"/>
                <a:cs typeface="Times New Roman"/>
              </a:rPr>
              <a:t>      Siyanür ile zehirlenmelerde derhal doktora başvurulur. Bu süre içerisinde zehir ağızdan alınmış ise </a:t>
            </a:r>
            <a:r>
              <a:rPr lang="tr-TR" sz="1800" b="1" i="1" dirty="0">
                <a:solidFill>
                  <a:prstClr val="black"/>
                </a:solidFill>
                <a:latin typeface="Times New Roman"/>
                <a:ea typeface="Times New Roman"/>
                <a:cs typeface="Times New Roman"/>
              </a:rPr>
              <a:t>% 1 </a:t>
            </a:r>
            <a:r>
              <a:rPr lang="tr-TR" sz="1800" b="1" i="1" dirty="0" err="1">
                <a:solidFill>
                  <a:prstClr val="black"/>
                </a:solidFill>
                <a:latin typeface="Times New Roman"/>
                <a:ea typeface="Times New Roman"/>
                <a:cs typeface="Times New Roman"/>
              </a:rPr>
              <a:t>lik</a:t>
            </a:r>
            <a:r>
              <a:rPr lang="tr-TR" sz="1800" b="1" i="1" dirty="0">
                <a:solidFill>
                  <a:prstClr val="black"/>
                </a:solidFill>
                <a:latin typeface="Times New Roman"/>
                <a:ea typeface="Times New Roman"/>
                <a:cs typeface="Times New Roman"/>
              </a:rPr>
              <a:t> Na</a:t>
            </a:r>
            <a:r>
              <a:rPr lang="tr-TR" sz="1800" b="1" i="1" baseline="-25000" dirty="0">
                <a:solidFill>
                  <a:prstClr val="black"/>
                </a:solidFill>
                <a:latin typeface="Times New Roman"/>
                <a:ea typeface="Times New Roman"/>
                <a:cs typeface="Times New Roman"/>
              </a:rPr>
              <a:t>2</a:t>
            </a:r>
            <a:r>
              <a:rPr lang="tr-TR" sz="1800" b="1" i="1" dirty="0">
                <a:solidFill>
                  <a:prstClr val="black"/>
                </a:solidFill>
                <a:latin typeface="Times New Roman"/>
                <a:ea typeface="Times New Roman"/>
                <a:cs typeface="Times New Roman"/>
              </a:rPr>
              <a:t>S</a:t>
            </a:r>
            <a:r>
              <a:rPr lang="tr-TR" sz="1800" b="1" i="1" baseline="-25000" dirty="0">
                <a:solidFill>
                  <a:prstClr val="black"/>
                </a:solidFill>
                <a:latin typeface="Times New Roman"/>
                <a:ea typeface="Times New Roman"/>
                <a:cs typeface="Times New Roman"/>
              </a:rPr>
              <a:t>2</a:t>
            </a:r>
            <a:r>
              <a:rPr lang="tr-TR" sz="1800" b="1" i="1" dirty="0">
                <a:solidFill>
                  <a:prstClr val="black"/>
                </a:solidFill>
                <a:latin typeface="Times New Roman"/>
                <a:ea typeface="Times New Roman"/>
                <a:cs typeface="Times New Roman"/>
              </a:rPr>
              <a:t>O</a:t>
            </a:r>
            <a:r>
              <a:rPr lang="tr-TR" sz="1800" b="1" i="1" baseline="-25000" dirty="0">
                <a:solidFill>
                  <a:prstClr val="black"/>
                </a:solidFill>
                <a:latin typeface="Times New Roman"/>
                <a:ea typeface="Times New Roman"/>
                <a:cs typeface="Times New Roman"/>
              </a:rPr>
              <a:t>3</a:t>
            </a:r>
            <a:r>
              <a:rPr lang="tr-TR" sz="1800" dirty="0">
                <a:solidFill>
                  <a:prstClr val="black"/>
                </a:solidFill>
                <a:latin typeface="Times New Roman"/>
                <a:ea typeface="Times New Roman"/>
                <a:cs typeface="Times New Roman"/>
              </a:rPr>
              <a:t> (sodyum </a:t>
            </a:r>
            <a:r>
              <a:rPr lang="tr-TR" sz="1800" dirty="0" err="1">
                <a:solidFill>
                  <a:prstClr val="black"/>
                </a:solidFill>
                <a:latin typeface="Times New Roman"/>
                <a:ea typeface="Times New Roman"/>
                <a:cs typeface="Times New Roman"/>
              </a:rPr>
              <a:t>tiyosulfat</a:t>
            </a:r>
            <a:r>
              <a:rPr lang="tr-TR" sz="1800" dirty="0">
                <a:solidFill>
                  <a:prstClr val="black"/>
                </a:solidFill>
                <a:latin typeface="Times New Roman"/>
                <a:ea typeface="Times New Roman"/>
                <a:cs typeface="Times New Roman"/>
              </a:rPr>
              <a:t>) veya </a:t>
            </a:r>
            <a:r>
              <a:rPr lang="tr-TR" sz="1800" b="1" i="1" dirty="0">
                <a:solidFill>
                  <a:prstClr val="black"/>
                </a:solidFill>
                <a:latin typeface="Times New Roman"/>
                <a:ea typeface="Times New Roman"/>
                <a:cs typeface="Times New Roman"/>
              </a:rPr>
              <a:t>NaHCO</a:t>
            </a:r>
            <a:r>
              <a:rPr lang="tr-TR" sz="1800" b="1" i="1" baseline="-25000" dirty="0">
                <a:solidFill>
                  <a:prstClr val="black"/>
                </a:solidFill>
                <a:latin typeface="Times New Roman"/>
                <a:ea typeface="Times New Roman"/>
                <a:cs typeface="Times New Roman"/>
              </a:rPr>
              <a:t>3</a:t>
            </a:r>
            <a:r>
              <a:rPr lang="tr-TR" sz="1800" b="1" i="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(sodyum bikarbonat) ile </a:t>
            </a:r>
            <a:r>
              <a:rPr lang="tr-TR" sz="1800" dirty="0" err="1">
                <a:solidFill>
                  <a:prstClr val="black"/>
                </a:solidFill>
                <a:latin typeface="Times New Roman"/>
                <a:ea typeface="Times New Roman"/>
                <a:cs typeface="Times New Roman"/>
              </a:rPr>
              <a:t>bazikleştirilmiş</a:t>
            </a:r>
            <a:r>
              <a:rPr lang="tr-TR" sz="1800" dirty="0">
                <a:solidFill>
                  <a:prstClr val="black"/>
                </a:solidFill>
                <a:latin typeface="Times New Roman"/>
                <a:ea typeface="Times New Roman"/>
                <a:cs typeface="Times New Roman"/>
              </a:rPr>
              <a:t> </a:t>
            </a:r>
            <a:r>
              <a:rPr lang="tr-TR" sz="1800" b="1" i="1" dirty="0">
                <a:solidFill>
                  <a:prstClr val="black"/>
                </a:solidFill>
                <a:latin typeface="Times New Roman"/>
                <a:ea typeface="Times New Roman"/>
                <a:cs typeface="Times New Roman"/>
              </a:rPr>
              <a:t>% 0.025 </a:t>
            </a:r>
            <a:r>
              <a:rPr lang="tr-TR" sz="1800" b="1" i="1" dirty="0" err="1">
                <a:solidFill>
                  <a:prstClr val="black"/>
                </a:solidFill>
                <a:latin typeface="Times New Roman"/>
                <a:ea typeface="Times New Roman"/>
                <a:cs typeface="Times New Roman"/>
              </a:rPr>
              <a:t>lik</a:t>
            </a:r>
            <a:r>
              <a:rPr lang="tr-TR" sz="1800" b="1" i="1" dirty="0">
                <a:solidFill>
                  <a:prstClr val="black"/>
                </a:solidFill>
                <a:latin typeface="Times New Roman"/>
                <a:ea typeface="Times New Roman"/>
                <a:cs typeface="Times New Roman"/>
              </a:rPr>
              <a:t> KMnO</a:t>
            </a:r>
            <a:r>
              <a:rPr lang="tr-TR" sz="1800" b="1" i="1" baseline="-25000" dirty="0">
                <a:solidFill>
                  <a:prstClr val="black"/>
                </a:solidFill>
                <a:latin typeface="Times New Roman"/>
                <a:ea typeface="Times New Roman"/>
                <a:cs typeface="Times New Roman"/>
              </a:rPr>
              <a:t>4</a:t>
            </a:r>
            <a:r>
              <a:rPr lang="tr-TR" sz="1800" b="1" i="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(potasyum permanganat) verilebilir. </a:t>
            </a:r>
          </a:p>
          <a:p>
            <a:pPr marL="0" indent="0" algn="just">
              <a:lnSpc>
                <a:spcPct val="150000"/>
              </a:lnSpc>
              <a:buNone/>
            </a:pPr>
            <a:r>
              <a:rPr lang="tr-TR" sz="1800" dirty="0">
                <a:solidFill>
                  <a:prstClr val="black"/>
                </a:solidFill>
                <a:latin typeface="Times New Roman"/>
                <a:ea typeface="Times New Roman"/>
                <a:cs typeface="Times New Roman"/>
              </a:rPr>
              <a:t>      Siyanür zehirlenmelerinde </a:t>
            </a:r>
            <a:r>
              <a:rPr lang="tr-TR" sz="1800" dirty="0" err="1">
                <a:solidFill>
                  <a:prstClr val="black"/>
                </a:solidFill>
                <a:latin typeface="Times New Roman"/>
                <a:ea typeface="Times New Roman"/>
                <a:cs typeface="Times New Roman"/>
              </a:rPr>
              <a:t>intravenöz</a:t>
            </a:r>
            <a:r>
              <a:rPr lang="tr-TR" sz="1800" dirty="0">
                <a:solidFill>
                  <a:prstClr val="black"/>
                </a:solidFill>
                <a:latin typeface="Times New Roman"/>
                <a:ea typeface="Times New Roman"/>
                <a:cs typeface="Times New Roman"/>
              </a:rPr>
              <a:t> olarak; sodyum </a:t>
            </a:r>
            <a:r>
              <a:rPr lang="tr-TR" sz="1800" dirty="0" err="1">
                <a:solidFill>
                  <a:prstClr val="black"/>
                </a:solidFill>
                <a:latin typeface="Times New Roman"/>
                <a:ea typeface="Times New Roman"/>
                <a:cs typeface="Times New Roman"/>
              </a:rPr>
              <a:t>nitrit</a:t>
            </a:r>
            <a:r>
              <a:rPr lang="tr-TR" sz="1800" dirty="0">
                <a:solidFill>
                  <a:prstClr val="black"/>
                </a:solidFill>
                <a:latin typeface="Times New Roman"/>
                <a:ea typeface="Times New Roman"/>
                <a:cs typeface="Times New Roman"/>
              </a:rPr>
              <a:t> + sodyum </a:t>
            </a:r>
            <a:r>
              <a:rPr lang="tr-TR" sz="1800" dirty="0" err="1">
                <a:solidFill>
                  <a:prstClr val="black"/>
                </a:solidFill>
                <a:latin typeface="Times New Roman"/>
                <a:ea typeface="Times New Roman"/>
                <a:cs typeface="Times New Roman"/>
              </a:rPr>
              <a:t>tiyosulfat</a:t>
            </a:r>
            <a:r>
              <a:rPr lang="tr-TR" sz="1800" dirty="0">
                <a:solidFill>
                  <a:prstClr val="black"/>
                </a:solidFill>
                <a:latin typeface="Times New Roman"/>
                <a:ea typeface="Times New Roman"/>
                <a:cs typeface="Times New Roman"/>
              </a:rPr>
              <a:t> kombinasyonu kullanılır. Siyanür, kanda bulunan  </a:t>
            </a:r>
            <a:r>
              <a:rPr lang="tr-TR" sz="1800" dirty="0" err="1">
                <a:solidFill>
                  <a:prstClr val="black"/>
                </a:solidFill>
                <a:latin typeface="Times New Roman"/>
                <a:ea typeface="Times New Roman"/>
                <a:cs typeface="Times New Roman"/>
              </a:rPr>
              <a:t>methemoglobin’e</a:t>
            </a:r>
            <a:r>
              <a:rPr lang="tr-TR" sz="1800" dirty="0">
                <a:solidFill>
                  <a:prstClr val="black"/>
                </a:solidFill>
                <a:latin typeface="Times New Roman"/>
                <a:ea typeface="Times New Roman"/>
                <a:cs typeface="Times New Roman"/>
              </a:rPr>
              <a:t> geri dönüşümsüz olarak bağlanarak kanın dokulara oksijen taşımasını engellemek suretiyle etki eder. </a:t>
            </a:r>
            <a:r>
              <a:rPr lang="tr-TR" sz="1800" dirty="0" err="1">
                <a:solidFill>
                  <a:prstClr val="black"/>
                </a:solidFill>
                <a:latin typeface="Times New Roman"/>
                <a:ea typeface="Times New Roman"/>
                <a:cs typeface="Times New Roman"/>
              </a:rPr>
              <a:t>Nitrit</a:t>
            </a:r>
            <a:r>
              <a:rPr lang="tr-TR" sz="1800" dirty="0">
                <a:solidFill>
                  <a:prstClr val="black"/>
                </a:solidFill>
                <a:latin typeface="Times New Roman"/>
                <a:ea typeface="Times New Roman"/>
                <a:cs typeface="Times New Roman"/>
              </a:rPr>
              <a:t>, </a:t>
            </a:r>
            <a:r>
              <a:rPr lang="tr-TR" sz="1800" dirty="0" err="1">
                <a:solidFill>
                  <a:prstClr val="black"/>
                </a:solidFill>
                <a:latin typeface="Times New Roman"/>
                <a:ea typeface="Times New Roman"/>
                <a:cs typeface="Times New Roman"/>
              </a:rPr>
              <a:t>methemoglobin’e</a:t>
            </a:r>
            <a:r>
              <a:rPr lang="tr-TR" sz="1800" dirty="0">
                <a:solidFill>
                  <a:prstClr val="black"/>
                </a:solidFill>
                <a:latin typeface="Times New Roman"/>
                <a:ea typeface="Times New Roman"/>
                <a:cs typeface="Times New Roman"/>
              </a:rPr>
              <a:t> siyanür ile yarışmalı olarak bağlanır ve siyanürün </a:t>
            </a:r>
            <a:r>
              <a:rPr lang="tr-TR" sz="1800" dirty="0" err="1">
                <a:solidFill>
                  <a:prstClr val="black"/>
                </a:solidFill>
                <a:latin typeface="Times New Roman"/>
                <a:ea typeface="Times New Roman"/>
                <a:cs typeface="Times New Roman"/>
              </a:rPr>
              <a:t>methemoglobin’e</a:t>
            </a:r>
            <a:r>
              <a:rPr lang="tr-TR" sz="1800" dirty="0">
                <a:solidFill>
                  <a:prstClr val="black"/>
                </a:solidFill>
                <a:ea typeface="Times New Roman"/>
                <a:cs typeface="Times New Roman"/>
              </a:rPr>
              <a:t> </a:t>
            </a:r>
            <a:r>
              <a:rPr lang="tr-TR" sz="1800" dirty="0">
                <a:solidFill>
                  <a:prstClr val="black"/>
                </a:solidFill>
                <a:latin typeface="Times New Roman"/>
                <a:ea typeface="Times New Roman"/>
                <a:cs typeface="Times New Roman"/>
              </a:rPr>
              <a:t>bağlanmasını engeller. Sodyum </a:t>
            </a:r>
            <a:r>
              <a:rPr lang="tr-TR" sz="1800" dirty="0" err="1">
                <a:solidFill>
                  <a:prstClr val="black"/>
                </a:solidFill>
                <a:latin typeface="Times New Roman"/>
                <a:ea typeface="Times New Roman"/>
                <a:cs typeface="Times New Roman"/>
              </a:rPr>
              <a:t>tiyosulfat</a:t>
            </a:r>
            <a:r>
              <a:rPr lang="tr-TR" sz="1800" dirty="0">
                <a:solidFill>
                  <a:prstClr val="black"/>
                </a:solidFill>
                <a:latin typeface="Times New Roman"/>
                <a:ea typeface="Times New Roman"/>
                <a:cs typeface="Times New Roman"/>
              </a:rPr>
              <a:t> ise siyanür ile reaksiyona girerek </a:t>
            </a:r>
            <a:r>
              <a:rPr lang="tr-TR" sz="1800" dirty="0" err="1">
                <a:solidFill>
                  <a:prstClr val="black"/>
                </a:solidFill>
                <a:latin typeface="Times New Roman"/>
                <a:ea typeface="Times New Roman"/>
                <a:cs typeface="Times New Roman"/>
              </a:rPr>
              <a:t>tiyosiyanat</a:t>
            </a:r>
            <a:r>
              <a:rPr lang="tr-TR" sz="1800" dirty="0">
                <a:solidFill>
                  <a:prstClr val="black"/>
                </a:solidFill>
                <a:latin typeface="Times New Roman"/>
                <a:ea typeface="Times New Roman"/>
                <a:cs typeface="Times New Roman"/>
              </a:rPr>
              <a:t> oluşturur ki bu madde vücut için </a:t>
            </a:r>
            <a:r>
              <a:rPr lang="tr-TR" sz="1800" dirty="0" err="1">
                <a:solidFill>
                  <a:prstClr val="black"/>
                </a:solidFill>
                <a:latin typeface="Times New Roman"/>
                <a:ea typeface="Times New Roman"/>
                <a:cs typeface="Times New Roman"/>
              </a:rPr>
              <a:t>toksik</a:t>
            </a:r>
            <a:r>
              <a:rPr lang="tr-TR" sz="1800" dirty="0">
                <a:solidFill>
                  <a:prstClr val="black"/>
                </a:solidFill>
                <a:latin typeface="Times New Roman"/>
                <a:ea typeface="Times New Roman"/>
                <a:cs typeface="Times New Roman"/>
              </a:rPr>
              <a:t> değildir. Ayrıca, </a:t>
            </a:r>
            <a:r>
              <a:rPr lang="tr-TR" sz="1800" dirty="0" err="1">
                <a:solidFill>
                  <a:prstClr val="black"/>
                </a:solidFill>
                <a:latin typeface="Times New Roman"/>
                <a:ea typeface="Times New Roman"/>
                <a:cs typeface="Times New Roman"/>
              </a:rPr>
              <a:t>asidoz</a:t>
            </a:r>
            <a:r>
              <a:rPr lang="tr-TR" sz="1800" dirty="0">
                <a:solidFill>
                  <a:prstClr val="black"/>
                </a:solidFill>
                <a:latin typeface="Times New Roman"/>
                <a:ea typeface="Times New Roman"/>
                <a:cs typeface="Times New Roman"/>
              </a:rPr>
              <a:t> kontrolü için sodyum </a:t>
            </a:r>
            <a:r>
              <a:rPr lang="tr-TR" sz="1800" dirty="0" err="1">
                <a:solidFill>
                  <a:prstClr val="black"/>
                </a:solidFill>
                <a:latin typeface="Times New Roman"/>
                <a:ea typeface="Times New Roman"/>
                <a:cs typeface="Times New Roman"/>
              </a:rPr>
              <a:t>bikarbonat’ın</a:t>
            </a:r>
            <a:r>
              <a:rPr lang="tr-TR" sz="1800" dirty="0">
                <a:solidFill>
                  <a:prstClr val="black"/>
                </a:solidFill>
                <a:latin typeface="Times New Roman"/>
                <a:ea typeface="Times New Roman"/>
                <a:cs typeface="Times New Roman"/>
              </a:rPr>
              <a:t> da verilmesi gerekmektedir. İlaveten, </a:t>
            </a:r>
            <a:r>
              <a:rPr lang="tr-TR" sz="1800" dirty="0" err="1">
                <a:solidFill>
                  <a:prstClr val="black"/>
                </a:solidFill>
                <a:latin typeface="Times New Roman"/>
                <a:ea typeface="Times New Roman"/>
                <a:cs typeface="Times New Roman"/>
              </a:rPr>
              <a:t>pulmoner</a:t>
            </a:r>
            <a:r>
              <a:rPr lang="tr-TR" sz="1800" dirty="0">
                <a:solidFill>
                  <a:prstClr val="black"/>
                </a:solidFill>
                <a:latin typeface="Times New Roman"/>
                <a:ea typeface="Times New Roman"/>
                <a:cs typeface="Times New Roman"/>
              </a:rPr>
              <a:t> ödemi çözmek için de yeterli </a:t>
            </a:r>
            <a:r>
              <a:rPr lang="tr-TR" sz="1800" dirty="0" err="1">
                <a:solidFill>
                  <a:prstClr val="black"/>
                </a:solidFill>
                <a:latin typeface="Times New Roman"/>
                <a:ea typeface="Times New Roman"/>
                <a:cs typeface="Times New Roman"/>
              </a:rPr>
              <a:t>vantilasyon</a:t>
            </a:r>
            <a:r>
              <a:rPr lang="tr-TR" sz="1800" dirty="0">
                <a:solidFill>
                  <a:prstClr val="black"/>
                </a:solidFill>
                <a:latin typeface="Times New Roman"/>
                <a:ea typeface="Times New Roman"/>
                <a:cs typeface="Times New Roman"/>
              </a:rPr>
              <a:t> ve </a:t>
            </a:r>
            <a:r>
              <a:rPr lang="tr-TR" sz="1800" dirty="0" err="1">
                <a:solidFill>
                  <a:prstClr val="black"/>
                </a:solidFill>
                <a:latin typeface="Times New Roman"/>
                <a:ea typeface="Times New Roman"/>
                <a:cs typeface="Times New Roman"/>
              </a:rPr>
              <a:t>oksijenasyon</a:t>
            </a:r>
            <a:r>
              <a:rPr lang="tr-TR" sz="1800" dirty="0">
                <a:solidFill>
                  <a:prstClr val="black"/>
                </a:solidFill>
                <a:latin typeface="Times New Roman"/>
                <a:ea typeface="Times New Roman"/>
                <a:cs typeface="Times New Roman"/>
              </a:rPr>
              <a:t> gerekli olabilmektedir. </a:t>
            </a:r>
            <a:r>
              <a:rPr lang="tr-TR" sz="1800" dirty="0" err="1">
                <a:solidFill>
                  <a:prstClr val="black"/>
                </a:solidFill>
                <a:latin typeface="Times New Roman"/>
                <a:ea typeface="Times New Roman"/>
                <a:cs typeface="Times New Roman"/>
              </a:rPr>
              <a:t>Avrupada</a:t>
            </a:r>
            <a:r>
              <a:rPr lang="tr-TR" sz="1800" dirty="0">
                <a:solidFill>
                  <a:prstClr val="black"/>
                </a:solidFill>
                <a:latin typeface="Times New Roman"/>
                <a:ea typeface="Times New Roman"/>
                <a:cs typeface="Times New Roman"/>
              </a:rPr>
              <a:t>, </a:t>
            </a:r>
            <a:r>
              <a:rPr lang="tr-TR" sz="1800" dirty="0" err="1">
                <a:solidFill>
                  <a:prstClr val="black"/>
                </a:solidFill>
                <a:latin typeface="Times New Roman"/>
                <a:ea typeface="Times New Roman"/>
                <a:cs typeface="Times New Roman"/>
              </a:rPr>
              <a:t>nitrit-tiyosulfat</a:t>
            </a:r>
            <a:r>
              <a:rPr lang="tr-TR" sz="1800" dirty="0">
                <a:solidFill>
                  <a:prstClr val="black"/>
                </a:solidFill>
                <a:latin typeface="Times New Roman"/>
                <a:ea typeface="Times New Roman"/>
                <a:cs typeface="Times New Roman"/>
              </a:rPr>
              <a:t> kombinasyonu yerine </a:t>
            </a:r>
            <a:r>
              <a:rPr lang="tr-TR" sz="1800" dirty="0" err="1">
                <a:solidFill>
                  <a:prstClr val="black"/>
                </a:solidFill>
                <a:latin typeface="Times New Roman"/>
                <a:ea typeface="Times New Roman"/>
                <a:cs typeface="Times New Roman"/>
              </a:rPr>
              <a:t>dikobalt</a:t>
            </a:r>
            <a:r>
              <a:rPr lang="tr-TR" sz="1800" dirty="0">
                <a:solidFill>
                  <a:prstClr val="black"/>
                </a:solidFill>
                <a:latin typeface="Times New Roman"/>
                <a:ea typeface="Times New Roman"/>
                <a:cs typeface="Times New Roman"/>
              </a:rPr>
              <a:t> </a:t>
            </a:r>
            <a:r>
              <a:rPr lang="tr-TR" sz="1800" dirty="0" err="1">
                <a:solidFill>
                  <a:prstClr val="black"/>
                </a:solidFill>
                <a:latin typeface="Times New Roman"/>
                <a:ea typeface="Times New Roman"/>
                <a:cs typeface="Times New Roman"/>
              </a:rPr>
              <a:t>tetracemat</a:t>
            </a:r>
            <a:r>
              <a:rPr lang="tr-TR" sz="1800" dirty="0">
                <a:solidFill>
                  <a:prstClr val="black"/>
                </a:solidFill>
                <a:latin typeface="Times New Roman"/>
                <a:ea typeface="Times New Roman"/>
                <a:cs typeface="Times New Roman"/>
              </a:rPr>
              <a:t> (</a:t>
            </a:r>
            <a:r>
              <a:rPr lang="tr-TR" sz="1800" dirty="0" err="1">
                <a:solidFill>
                  <a:prstClr val="black"/>
                </a:solidFill>
                <a:latin typeface="Times New Roman"/>
                <a:ea typeface="Times New Roman"/>
                <a:cs typeface="Times New Roman"/>
              </a:rPr>
              <a:t>ketosiyanür</a:t>
            </a:r>
            <a:r>
              <a:rPr lang="tr-TR" sz="1800" dirty="0">
                <a:solidFill>
                  <a:prstClr val="black"/>
                </a:solidFill>
                <a:latin typeface="Times New Roman"/>
                <a:ea typeface="Times New Roman"/>
                <a:cs typeface="Times New Roman"/>
              </a:rPr>
              <a:t>) metal iyonlarının siyanürü bağlayıcılık özelliğinden yararlanarak kullanılmaktadır. </a:t>
            </a:r>
            <a:endParaRPr lang="tr-TR" sz="1800" dirty="0">
              <a:solidFill>
                <a:prstClr val="black"/>
              </a:solidFill>
              <a:ea typeface="Times New Roman"/>
              <a:cs typeface="Times New Roman"/>
            </a:endParaRPr>
          </a:p>
          <a:p>
            <a:pPr marL="0" indent="0" algn="just">
              <a:lnSpc>
                <a:spcPct val="150000"/>
              </a:lnSpc>
              <a:buNone/>
            </a:pPr>
            <a:endParaRPr lang="tr-TR" sz="1800" dirty="0">
              <a:solidFill>
                <a:prstClr val="black"/>
              </a:solidFill>
              <a:ea typeface="Calibri"/>
              <a:cs typeface="Times New Roman"/>
            </a:endParaRPr>
          </a:p>
          <a:p>
            <a:pPr marL="0" indent="0">
              <a:buNone/>
            </a:pPr>
            <a:endParaRPr lang="tr-TR" dirty="0"/>
          </a:p>
        </p:txBody>
      </p:sp>
    </p:spTree>
    <p:extLst>
      <p:ext uri="{BB962C8B-B14F-4D97-AF65-F5344CB8AC3E}">
        <p14:creationId xmlns:p14="http://schemas.microsoft.com/office/powerpoint/2010/main" val="1627748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116632"/>
            <a:ext cx="6984776" cy="6480720"/>
          </a:xfrm>
        </p:spPr>
        <p:txBody>
          <a:bodyPr>
            <a:noAutofit/>
          </a:bodyPr>
          <a:lstStyle/>
          <a:p>
            <a:pPr marL="0" indent="0" algn="just">
              <a:lnSpc>
                <a:spcPct val="150000"/>
              </a:lnSpc>
              <a:buNone/>
            </a:pPr>
            <a:r>
              <a:rPr lang="tr-TR" sz="1700" dirty="0">
                <a:solidFill>
                  <a:prstClr val="black"/>
                </a:solidFill>
                <a:latin typeface="Times New Roman"/>
                <a:ea typeface="Times New Roman"/>
                <a:cs typeface="Times New Roman"/>
              </a:rPr>
              <a:t>Hastanelerde; siyanür antidot kiti olarak aşağıdaki set hazır bulundurulmaktadır:</a:t>
            </a:r>
            <a:endParaRPr lang="tr-TR" sz="1700" dirty="0">
              <a:solidFill>
                <a:prstClr val="black"/>
              </a:solidFill>
              <a:ea typeface="Times New Roman"/>
              <a:cs typeface="Times New Roman"/>
            </a:endParaRPr>
          </a:p>
          <a:p>
            <a:pPr marL="0" indent="0" algn="just">
              <a:lnSpc>
                <a:spcPct val="150000"/>
              </a:lnSpc>
              <a:buNone/>
            </a:pPr>
            <a:r>
              <a:rPr lang="tr-TR" sz="1700" dirty="0">
                <a:solidFill>
                  <a:prstClr val="black"/>
                </a:solidFill>
                <a:latin typeface="Times New Roman"/>
                <a:ea typeface="Times New Roman"/>
                <a:cs typeface="Times New Roman"/>
              </a:rPr>
              <a:t>İki ampul steril (%25-25 </a:t>
            </a:r>
            <a:r>
              <a:rPr lang="tr-TR" sz="1700" dirty="0" err="1">
                <a:solidFill>
                  <a:prstClr val="black"/>
                </a:solidFill>
                <a:latin typeface="Times New Roman"/>
                <a:ea typeface="Times New Roman"/>
                <a:cs typeface="Times New Roman"/>
              </a:rPr>
              <a:t>mL</a:t>
            </a:r>
            <a:r>
              <a:rPr lang="tr-TR" sz="1700" dirty="0">
                <a:solidFill>
                  <a:prstClr val="black"/>
                </a:solidFill>
                <a:latin typeface="Times New Roman"/>
                <a:ea typeface="Times New Roman"/>
                <a:cs typeface="Times New Roman"/>
              </a:rPr>
              <a:t>) sodyum </a:t>
            </a:r>
            <a:r>
              <a:rPr lang="tr-TR" sz="1700" dirty="0" err="1">
                <a:solidFill>
                  <a:prstClr val="black"/>
                </a:solidFill>
                <a:latin typeface="Times New Roman"/>
                <a:ea typeface="Times New Roman"/>
                <a:cs typeface="Times New Roman"/>
              </a:rPr>
              <a:t>tiyosulfat</a:t>
            </a:r>
            <a:r>
              <a:rPr lang="tr-TR" sz="1700" dirty="0">
                <a:solidFill>
                  <a:prstClr val="black"/>
                </a:solidFill>
                <a:latin typeface="Times New Roman"/>
                <a:ea typeface="Times New Roman"/>
                <a:cs typeface="Times New Roman"/>
              </a:rPr>
              <a:t> +  İki ampul steril (% 3-10 </a:t>
            </a:r>
            <a:r>
              <a:rPr lang="tr-TR" sz="1700" dirty="0" err="1">
                <a:solidFill>
                  <a:prstClr val="black"/>
                </a:solidFill>
                <a:latin typeface="Times New Roman"/>
                <a:ea typeface="Times New Roman"/>
                <a:cs typeface="Times New Roman"/>
              </a:rPr>
              <a:t>mL</a:t>
            </a:r>
            <a:r>
              <a:rPr lang="tr-TR" sz="1700" dirty="0">
                <a:solidFill>
                  <a:prstClr val="black"/>
                </a:solidFill>
                <a:latin typeface="Times New Roman"/>
                <a:ea typeface="Times New Roman"/>
                <a:cs typeface="Times New Roman"/>
              </a:rPr>
              <a:t>) sodyum </a:t>
            </a:r>
            <a:r>
              <a:rPr lang="tr-TR" sz="1700" dirty="0" err="1">
                <a:solidFill>
                  <a:prstClr val="black"/>
                </a:solidFill>
                <a:latin typeface="Times New Roman"/>
                <a:ea typeface="Times New Roman"/>
                <a:cs typeface="Times New Roman"/>
              </a:rPr>
              <a:t>nitrit</a:t>
            </a:r>
            <a:r>
              <a:rPr lang="tr-TR" sz="1700" dirty="0">
                <a:solidFill>
                  <a:prstClr val="black"/>
                </a:solidFill>
                <a:latin typeface="Times New Roman"/>
                <a:ea typeface="Times New Roman"/>
                <a:cs typeface="Times New Roman"/>
              </a:rPr>
              <a:t> + 2 kutu 0.3 </a:t>
            </a:r>
            <a:r>
              <a:rPr lang="tr-TR" sz="1700" dirty="0" err="1">
                <a:solidFill>
                  <a:prstClr val="black"/>
                </a:solidFill>
                <a:latin typeface="Times New Roman"/>
                <a:ea typeface="Times New Roman"/>
                <a:cs typeface="Times New Roman"/>
              </a:rPr>
              <a:t>mL</a:t>
            </a:r>
            <a:r>
              <a:rPr lang="tr-TR" sz="1700" dirty="0">
                <a:solidFill>
                  <a:prstClr val="black"/>
                </a:solidFill>
                <a:latin typeface="Times New Roman"/>
                <a:ea typeface="Times New Roman"/>
                <a:cs typeface="Times New Roman"/>
              </a:rPr>
              <a:t> amil </a:t>
            </a:r>
            <a:r>
              <a:rPr lang="tr-TR" sz="1700" dirty="0" err="1">
                <a:solidFill>
                  <a:prstClr val="black"/>
                </a:solidFill>
                <a:latin typeface="Times New Roman"/>
                <a:ea typeface="Times New Roman"/>
                <a:cs typeface="Times New Roman"/>
              </a:rPr>
              <a:t>nitrit</a:t>
            </a:r>
            <a:endParaRPr lang="tr-TR" sz="1700" dirty="0">
              <a:solidFill>
                <a:prstClr val="black"/>
              </a:solidFill>
              <a:ea typeface="Calibri"/>
              <a:cs typeface="Times New Roman"/>
            </a:endParaRPr>
          </a:p>
          <a:p>
            <a:pPr marL="0" indent="0" algn="just">
              <a:lnSpc>
                <a:spcPct val="150000"/>
              </a:lnSpc>
              <a:buNone/>
            </a:pPr>
            <a:r>
              <a:rPr lang="tr-TR" sz="1700" dirty="0">
                <a:solidFill>
                  <a:prstClr val="black"/>
                </a:solidFill>
                <a:latin typeface="Times New Roman"/>
                <a:ea typeface="Times New Roman"/>
                <a:cs typeface="Times New Roman"/>
              </a:rPr>
              <a:t>      Keza, siyanür zehirlenmelerinde,  Vitamin B12 (</a:t>
            </a:r>
            <a:r>
              <a:rPr lang="tr-TR" sz="1700" dirty="0" err="1">
                <a:solidFill>
                  <a:prstClr val="black"/>
                </a:solidFill>
                <a:latin typeface="Times New Roman"/>
                <a:ea typeface="Times New Roman"/>
                <a:cs typeface="Times New Roman"/>
              </a:rPr>
              <a:t>siyanokobalamin</a:t>
            </a:r>
            <a:r>
              <a:rPr lang="tr-TR" sz="1700" dirty="0">
                <a:solidFill>
                  <a:prstClr val="black"/>
                </a:solidFill>
                <a:latin typeface="Times New Roman"/>
                <a:ea typeface="Times New Roman"/>
                <a:cs typeface="Times New Roman"/>
              </a:rPr>
              <a:t>) de siyanürü bağlayarak </a:t>
            </a:r>
            <a:r>
              <a:rPr lang="tr-TR" sz="1700" dirty="0" err="1">
                <a:solidFill>
                  <a:prstClr val="black"/>
                </a:solidFill>
                <a:latin typeface="Times New Roman"/>
                <a:ea typeface="Times New Roman"/>
                <a:cs typeface="Times New Roman"/>
              </a:rPr>
              <a:t>toksisiteyi</a:t>
            </a:r>
            <a:r>
              <a:rPr lang="tr-TR" sz="1700" dirty="0">
                <a:solidFill>
                  <a:prstClr val="black"/>
                </a:solidFill>
                <a:latin typeface="Times New Roman"/>
                <a:ea typeface="Times New Roman"/>
                <a:cs typeface="Times New Roman"/>
              </a:rPr>
              <a:t> önlemesi özelliği nedeniyle </a:t>
            </a:r>
            <a:r>
              <a:rPr lang="tr-TR" sz="1700" dirty="0" err="1">
                <a:solidFill>
                  <a:prstClr val="black"/>
                </a:solidFill>
                <a:latin typeface="Times New Roman"/>
                <a:ea typeface="Times New Roman"/>
                <a:cs typeface="Times New Roman"/>
              </a:rPr>
              <a:t>Avrupada</a:t>
            </a:r>
            <a:r>
              <a:rPr lang="tr-TR" sz="1700" dirty="0">
                <a:solidFill>
                  <a:prstClr val="black"/>
                </a:solidFill>
                <a:latin typeface="Times New Roman"/>
                <a:ea typeface="Times New Roman"/>
                <a:cs typeface="Times New Roman"/>
              </a:rPr>
              <a:t> sıkça kullanılmaktadır.   </a:t>
            </a:r>
          </a:p>
          <a:p>
            <a:pPr marL="0" indent="0" algn="just">
              <a:lnSpc>
                <a:spcPct val="150000"/>
              </a:lnSpc>
              <a:buNone/>
            </a:pPr>
            <a:r>
              <a:rPr lang="tr-TR" sz="1700" dirty="0">
                <a:solidFill>
                  <a:prstClr val="black"/>
                </a:solidFill>
                <a:latin typeface="Times New Roman"/>
                <a:ea typeface="Times New Roman"/>
                <a:cs typeface="Times New Roman"/>
              </a:rPr>
              <a:t>       </a:t>
            </a:r>
            <a:endParaRPr lang="tr-TR" sz="1800" dirty="0">
              <a:solidFill>
                <a:prstClr val="black"/>
              </a:solidFill>
              <a:latin typeface="Times New Roman"/>
              <a:ea typeface="Times New Roman"/>
              <a:cs typeface="Times New Roman"/>
            </a:endParaRPr>
          </a:p>
          <a:p>
            <a:pPr marL="0" indent="0" algn="just">
              <a:lnSpc>
                <a:spcPct val="150000"/>
              </a:lnSpc>
              <a:buNone/>
            </a:pPr>
            <a:r>
              <a:rPr lang="tr-TR" sz="1500" dirty="0">
                <a:solidFill>
                  <a:prstClr val="black"/>
                </a:solidFill>
                <a:latin typeface="Times New Roman"/>
                <a:ea typeface="Times New Roman"/>
                <a:cs typeface="Times New Roman"/>
              </a:rPr>
              <a:t> </a:t>
            </a:r>
            <a:endParaRPr lang="tr-TR" sz="1500" dirty="0">
              <a:solidFill>
                <a:prstClr val="black"/>
              </a:solidFill>
              <a:ea typeface="Calibri"/>
              <a:cs typeface="Times New Roman"/>
            </a:endParaRPr>
          </a:p>
          <a:p>
            <a:pPr marL="0" indent="0" algn="just">
              <a:lnSpc>
                <a:spcPct val="150000"/>
              </a:lnSpc>
              <a:buNone/>
            </a:pPr>
            <a:r>
              <a:rPr lang="tr-TR" sz="1500" b="1" dirty="0">
                <a:solidFill>
                  <a:prstClr val="black"/>
                </a:solidFill>
                <a:latin typeface="Times New Roman"/>
                <a:ea typeface="Times New Roman"/>
                <a:cs typeface="Times New Roman"/>
              </a:rPr>
              <a:t> </a:t>
            </a:r>
            <a:endParaRPr lang="tr-TR" sz="1500" dirty="0">
              <a:solidFill>
                <a:prstClr val="black"/>
              </a:solidFill>
              <a:ea typeface="Calibri"/>
              <a:cs typeface="Times New Roman"/>
            </a:endParaRPr>
          </a:p>
          <a:p>
            <a:pPr marL="0" indent="0">
              <a:lnSpc>
                <a:spcPct val="150000"/>
              </a:lnSpc>
              <a:buNone/>
            </a:pPr>
            <a:r>
              <a:rPr lang="tr-TR" sz="1500" dirty="0">
                <a:solidFill>
                  <a:prstClr val="black"/>
                </a:solidFill>
                <a:latin typeface="Times New Roman"/>
                <a:ea typeface="Times New Roman"/>
                <a:cs typeface="Times New Roman"/>
              </a:rPr>
              <a:t> </a:t>
            </a:r>
          </a:p>
        </p:txBody>
      </p:sp>
    </p:spTree>
    <p:extLst>
      <p:ext uri="{BB962C8B-B14F-4D97-AF65-F5344CB8AC3E}">
        <p14:creationId xmlns:p14="http://schemas.microsoft.com/office/powerpoint/2010/main" val="2503267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476673"/>
            <a:ext cx="6840760" cy="5649491"/>
          </a:xfrm>
        </p:spPr>
        <p:txBody>
          <a:bodyPr/>
          <a:lstStyle/>
          <a:p>
            <a:pPr marL="0" indent="0" algn="just">
              <a:lnSpc>
                <a:spcPct val="150000"/>
              </a:lnSpc>
              <a:buNone/>
            </a:pPr>
            <a:r>
              <a:rPr lang="tr-TR" sz="1800" dirty="0">
                <a:solidFill>
                  <a:prstClr val="black"/>
                </a:solidFill>
                <a:latin typeface="Times New Roman"/>
                <a:ea typeface="Times New Roman"/>
                <a:cs typeface="Times New Roman"/>
              </a:rPr>
              <a:t>      </a:t>
            </a:r>
            <a:r>
              <a:rPr lang="tr-TR" sz="1800" b="1" dirty="0">
                <a:solidFill>
                  <a:prstClr val="black"/>
                </a:solidFill>
                <a:latin typeface="Times New Roman"/>
                <a:ea typeface="Times New Roman"/>
                <a:cs typeface="Times New Roman"/>
              </a:rPr>
              <a:t>Alkoller ile zehirlenmede; </a:t>
            </a:r>
            <a:r>
              <a:rPr lang="tr-TR" sz="1800" dirty="0">
                <a:solidFill>
                  <a:prstClr val="black"/>
                </a:solidFill>
                <a:latin typeface="Times New Roman"/>
                <a:ea typeface="Times New Roman"/>
                <a:cs typeface="Times New Roman"/>
              </a:rPr>
              <a:t>önce kusturucu verilerek emilmeyen miktarın mideden atılımı sağlanır. Daha sonra her </a:t>
            </a:r>
            <a:r>
              <a:rPr lang="tr-TR" sz="1800" b="1" i="1" dirty="0">
                <a:solidFill>
                  <a:prstClr val="black"/>
                </a:solidFill>
                <a:latin typeface="Times New Roman"/>
                <a:ea typeface="Times New Roman"/>
                <a:cs typeface="Times New Roman"/>
              </a:rPr>
              <a:t>15 dakikada bir kahve içirilir</a:t>
            </a:r>
            <a:r>
              <a:rPr lang="tr-TR" sz="1800" dirty="0">
                <a:solidFill>
                  <a:prstClr val="black"/>
                </a:solidFill>
                <a:latin typeface="Times New Roman"/>
                <a:ea typeface="Times New Roman"/>
                <a:cs typeface="Times New Roman"/>
              </a:rPr>
              <a:t>. Alınan miktar fazlaysa ve solunum güçleşmişse yapay solunum yapılır, varsa oksijen verilerek en yakın tıbbi kuruluşa götürülür.</a:t>
            </a:r>
          </a:p>
          <a:p>
            <a:pPr marL="0" indent="0" algn="just">
              <a:lnSpc>
                <a:spcPct val="150000"/>
              </a:lnSpc>
              <a:buNone/>
            </a:pPr>
            <a:r>
              <a:rPr lang="tr-TR" sz="1800" dirty="0">
                <a:solidFill>
                  <a:prstClr val="black"/>
                </a:solidFill>
                <a:latin typeface="Times New Roman"/>
                <a:ea typeface="Times New Roman"/>
                <a:cs typeface="Times New Roman"/>
              </a:rPr>
              <a:t>       </a:t>
            </a:r>
          </a:p>
          <a:p>
            <a:pPr marL="0" indent="0" algn="just">
              <a:lnSpc>
                <a:spcPct val="150000"/>
              </a:lnSpc>
              <a:buNone/>
            </a:pPr>
            <a:r>
              <a:rPr lang="tr-TR" sz="1800" dirty="0">
                <a:solidFill>
                  <a:prstClr val="black"/>
                </a:solidFill>
                <a:latin typeface="Times New Roman"/>
                <a:ea typeface="Times New Roman"/>
                <a:cs typeface="Times New Roman"/>
              </a:rPr>
              <a:t>      Keza, </a:t>
            </a:r>
            <a:r>
              <a:rPr lang="tr-TR" sz="1800" b="1" dirty="0">
                <a:solidFill>
                  <a:prstClr val="black"/>
                </a:solidFill>
                <a:latin typeface="Times New Roman"/>
                <a:ea typeface="Times New Roman"/>
                <a:cs typeface="Times New Roman"/>
              </a:rPr>
              <a:t>zehirli ve </a:t>
            </a:r>
            <a:r>
              <a:rPr lang="tr-TR" sz="1800" b="1" dirty="0" err="1">
                <a:solidFill>
                  <a:prstClr val="black"/>
                </a:solidFill>
                <a:latin typeface="Times New Roman"/>
                <a:ea typeface="Times New Roman"/>
                <a:cs typeface="Times New Roman"/>
              </a:rPr>
              <a:t>toksik</a:t>
            </a:r>
            <a:r>
              <a:rPr lang="tr-TR" sz="1800" b="1" dirty="0">
                <a:solidFill>
                  <a:prstClr val="black"/>
                </a:solidFill>
                <a:latin typeface="Times New Roman"/>
                <a:ea typeface="Times New Roman"/>
                <a:cs typeface="Times New Roman"/>
              </a:rPr>
              <a:t> maddeler yutulması </a:t>
            </a:r>
            <a:r>
              <a:rPr lang="tr-TR" sz="1800" dirty="0">
                <a:solidFill>
                  <a:prstClr val="black"/>
                </a:solidFill>
                <a:latin typeface="Times New Roman"/>
                <a:ea typeface="Times New Roman"/>
                <a:cs typeface="Times New Roman"/>
              </a:rPr>
              <a:t>durumunda </a:t>
            </a:r>
            <a:r>
              <a:rPr lang="tr-TR" sz="1800" b="1" i="1" dirty="0">
                <a:solidFill>
                  <a:prstClr val="black"/>
                </a:solidFill>
                <a:latin typeface="Times New Roman"/>
                <a:ea typeface="Times New Roman"/>
                <a:cs typeface="Times New Roman"/>
              </a:rPr>
              <a:t>aktif kömür </a:t>
            </a:r>
            <a:r>
              <a:rPr lang="tr-TR" sz="1800" dirty="0">
                <a:solidFill>
                  <a:prstClr val="black"/>
                </a:solidFill>
                <a:latin typeface="Times New Roman"/>
                <a:ea typeface="Times New Roman"/>
                <a:cs typeface="Times New Roman"/>
              </a:rPr>
              <a:t>de sulu süspansiyonu halinde ağızdan verilebilir. Aktif kömürün yüksek </a:t>
            </a:r>
            <a:r>
              <a:rPr lang="tr-TR" sz="1800" dirty="0" err="1">
                <a:solidFill>
                  <a:prstClr val="black"/>
                </a:solidFill>
                <a:latin typeface="Times New Roman"/>
                <a:ea typeface="Times New Roman"/>
                <a:cs typeface="Times New Roman"/>
              </a:rPr>
              <a:t>adsorpsiyon</a:t>
            </a:r>
            <a:r>
              <a:rPr lang="tr-TR" sz="1800" dirty="0">
                <a:solidFill>
                  <a:prstClr val="black"/>
                </a:solidFill>
                <a:latin typeface="Times New Roman"/>
                <a:ea typeface="Times New Roman"/>
                <a:cs typeface="Times New Roman"/>
              </a:rPr>
              <a:t> özelliği ile bu maddelerin kana karışmadan tutulmaları sağlanabilir. </a:t>
            </a:r>
            <a:r>
              <a:rPr lang="tr-TR" sz="1800" b="1" dirty="0">
                <a:solidFill>
                  <a:prstClr val="black"/>
                </a:solidFill>
                <a:latin typeface="Times New Roman"/>
                <a:ea typeface="Times New Roman"/>
                <a:cs typeface="Times New Roman"/>
              </a:rPr>
              <a:t> </a:t>
            </a:r>
          </a:p>
          <a:p>
            <a:endParaRPr lang="tr-TR" dirty="0"/>
          </a:p>
        </p:txBody>
      </p:sp>
    </p:spTree>
    <p:extLst>
      <p:ext uri="{BB962C8B-B14F-4D97-AF65-F5344CB8AC3E}">
        <p14:creationId xmlns:p14="http://schemas.microsoft.com/office/powerpoint/2010/main" val="3065897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332656"/>
            <a:ext cx="6912768" cy="6048672"/>
          </a:xfrm>
        </p:spPr>
        <p:txBody>
          <a:bodyPr>
            <a:noAutofit/>
          </a:bodyPr>
          <a:lstStyle/>
          <a:p>
            <a:pPr marL="0" indent="0" algn="just">
              <a:lnSpc>
                <a:spcPct val="150000"/>
              </a:lnSpc>
              <a:buNone/>
            </a:pPr>
            <a:r>
              <a:rPr lang="tr-TR" sz="1800" b="1" dirty="0">
                <a:solidFill>
                  <a:prstClr val="black"/>
                </a:solidFill>
                <a:latin typeface="Times New Roman"/>
                <a:ea typeface="Times New Roman"/>
                <a:cs typeface="Times New Roman"/>
              </a:rPr>
              <a:t>f) Elektrik çarpmaları durumunda ilk yardım:</a:t>
            </a:r>
            <a:endParaRPr lang="tr-TR" sz="1800" dirty="0">
              <a:solidFill>
                <a:prstClr val="black"/>
              </a:solidFill>
              <a:ea typeface="Calibri"/>
              <a:cs typeface="Times New Roman"/>
            </a:endParaRPr>
          </a:p>
          <a:p>
            <a:pPr marL="0" indent="0" algn="just">
              <a:lnSpc>
                <a:spcPct val="150000"/>
              </a:lnSpc>
              <a:buNone/>
            </a:pP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Elektrik çarpması durumunda</a:t>
            </a: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hasta elektrikle yüklü olduğundan yaklaşmadan önce ana kaynaktan akım kesilmeli veya fiş prizden çıkarılmalıdır. Bu yapılamıyorsa lastik çizme ya da eldivenle veya kuru bir önlük üzerine basarak hastaya yaklaşılmalıdır. elektrik akımına kapılan kişi kuru bir odun parçası gibi iletken olmayan bir malzemeyle gerilimden kurtarılmalıdır. Gerilime maruz kalan kişi kuru elbise parçaları, kalın bir kağıt veya kitap demeti, kuru bir tahta parçası üzerine basmaya çalışmalı; duvara, sehpa-raf gibi cisimlere ve kendisine yardım etmeye çalışan kişilere dokunmamalıdır. Elektrik cereyanı ile temas kesildikten sonra temiz havada suni teneffüs yaptırılmalı ve en yakın hastaneye götürülmelidir.</a:t>
            </a:r>
            <a:endParaRPr lang="tr-TR" sz="1800" dirty="0"/>
          </a:p>
        </p:txBody>
      </p:sp>
    </p:spTree>
    <p:extLst>
      <p:ext uri="{BB962C8B-B14F-4D97-AF65-F5344CB8AC3E}">
        <p14:creationId xmlns:p14="http://schemas.microsoft.com/office/powerpoint/2010/main" val="1596642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116633"/>
            <a:ext cx="6984776" cy="6048671"/>
          </a:xfrm>
        </p:spPr>
        <p:txBody>
          <a:bodyPr>
            <a:noAutofit/>
          </a:bodyPr>
          <a:lstStyle/>
          <a:p>
            <a:pPr marL="0" indent="0" algn="just">
              <a:lnSpc>
                <a:spcPct val="150000"/>
              </a:lnSpc>
              <a:buNone/>
            </a:pPr>
            <a:r>
              <a:rPr lang="tr-TR" sz="1800" b="1" dirty="0">
                <a:latin typeface="Times New Roman"/>
                <a:ea typeface="Times New Roman"/>
                <a:cs typeface="Times New Roman"/>
              </a:rPr>
              <a:t>g) Kesiklerde ilk yardım</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Basit kesiklerde; kesik yer su ve bir dezenfektan ile temizlenir ve üzerine basınç uygulanarak kanın durması sağlanır. Sonra üzerine bir bant yapıştırılır.</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Cam kesiklerinde; kesik küçük ise birkaç dakika kanatılır ve içinde cam kalmadığından emin olunur. Sonra </a:t>
            </a:r>
            <a:r>
              <a:rPr lang="tr-TR" sz="1800" b="1" i="1" dirty="0">
                <a:latin typeface="Times New Roman"/>
                <a:ea typeface="Times New Roman"/>
                <a:cs typeface="Times New Roman"/>
              </a:rPr>
              <a:t>alkol gibi</a:t>
            </a:r>
            <a:r>
              <a:rPr lang="tr-TR" sz="1800" i="1" dirty="0">
                <a:latin typeface="Times New Roman"/>
                <a:ea typeface="Times New Roman"/>
                <a:cs typeface="Times New Roman"/>
              </a:rPr>
              <a:t> </a:t>
            </a:r>
            <a:r>
              <a:rPr lang="tr-TR" sz="1800" dirty="0">
                <a:latin typeface="Times New Roman"/>
                <a:ea typeface="Times New Roman"/>
                <a:cs typeface="Times New Roman"/>
              </a:rPr>
              <a:t>bir dezenfektan uygulanır. Eğer kesik ciddi ise hekime müracaat edilir ancak ilk yardım olarak önce bir </a:t>
            </a:r>
            <a:r>
              <a:rPr lang="tr-TR" sz="1800" b="1" i="1" dirty="0">
                <a:latin typeface="Times New Roman"/>
                <a:ea typeface="Times New Roman"/>
                <a:cs typeface="Times New Roman"/>
              </a:rPr>
              <a:t>dezenfektan ile </a:t>
            </a:r>
            <a:r>
              <a:rPr lang="tr-TR" sz="1800" i="1" dirty="0">
                <a:latin typeface="Times New Roman"/>
                <a:ea typeface="Times New Roman"/>
                <a:cs typeface="Times New Roman"/>
              </a:rPr>
              <a:t>(örneğin oksijenli su) </a:t>
            </a:r>
            <a:r>
              <a:rPr lang="tr-TR" sz="1800" dirty="0">
                <a:latin typeface="Times New Roman"/>
                <a:ea typeface="Times New Roman"/>
                <a:cs typeface="Times New Roman"/>
              </a:rPr>
              <a:t>yıkanır, sonra kesilen yerin hemen üstünden basınç uygulayarak kanamanın durması sağlanır. Ancak bu işlem 5 dakikadan fazla</a:t>
            </a:r>
            <a:r>
              <a:rPr lang="tr-TR" sz="1800" dirty="0">
                <a:ea typeface="Times New Roman"/>
                <a:cs typeface="Times New Roman"/>
              </a:rPr>
              <a:t> </a:t>
            </a:r>
            <a:r>
              <a:rPr lang="tr-TR" sz="1800" dirty="0">
                <a:latin typeface="Times New Roman"/>
                <a:ea typeface="Times New Roman"/>
                <a:cs typeface="Times New Roman"/>
              </a:rPr>
              <a:t>olmamalıdır.</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Paslı laboratuvar malzemesi ile oluşan kesiklerde kesik bölge </a:t>
            </a:r>
            <a:r>
              <a:rPr lang="tr-TR" sz="1800" b="1" i="1" dirty="0">
                <a:latin typeface="Times New Roman"/>
                <a:ea typeface="Times New Roman"/>
                <a:cs typeface="Times New Roman"/>
              </a:rPr>
              <a:t>serum fizyolojik </a:t>
            </a:r>
            <a:r>
              <a:rPr lang="tr-TR" sz="1800" dirty="0">
                <a:latin typeface="Times New Roman"/>
                <a:ea typeface="Times New Roman"/>
                <a:cs typeface="Times New Roman"/>
              </a:rPr>
              <a:t>ile (yoksa su ile) iyice temizlenmeli ve hekime baş vurularak</a:t>
            </a:r>
            <a:r>
              <a:rPr lang="tr-TR" sz="1800" dirty="0">
                <a:ea typeface="Times New Roman"/>
                <a:cs typeface="Times New Roman"/>
              </a:rPr>
              <a:t> </a:t>
            </a:r>
            <a:r>
              <a:rPr lang="tr-TR" sz="1800" dirty="0" err="1">
                <a:latin typeface="Times New Roman"/>
                <a:ea typeface="Times New Roman"/>
                <a:cs typeface="Times New Roman"/>
              </a:rPr>
              <a:t>tetanoz</a:t>
            </a:r>
            <a:r>
              <a:rPr lang="tr-TR" sz="1800" dirty="0">
                <a:latin typeface="Times New Roman"/>
                <a:ea typeface="Times New Roman"/>
                <a:cs typeface="Times New Roman"/>
              </a:rPr>
              <a:t> aşısının gerekliliği sorulmalıdır.</a:t>
            </a:r>
          </a:p>
          <a:p>
            <a:pPr marL="0" indent="0">
              <a:lnSpc>
                <a:spcPct val="150000"/>
              </a:lnSpc>
              <a:buNone/>
            </a:pPr>
            <a:r>
              <a:rPr lang="tr-TR" sz="1500" b="1" dirty="0">
                <a:solidFill>
                  <a:prstClr val="black"/>
                </a:solidFill>
                <a:latin typeface="Times New Roman"/>
                <a:ea typeface="Times New Roman"/>
                <a:cs typeface="Times New Roman"/>
              </a:rPr>
              <a:t>       </a:t>
            </a:r>
            <a:endParaRPr lang="tr-TR" sz="1500" dirty="0"/>
          </a:p>
        </p:txBody>
      </p:sp>
    </p:spTree>
    <p:extLst>
      <p:ext uri="{BB962C8B-B14F-4D97-AF65-F5344CB8AC3E}">
        <p14:creationId xmlns:p14="http://schemas.microsoft.com/office/powerpoint/2010/main" val="1456510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1584" y="836713"/>
            <a:ext cx="7056784" cy="5721499"/>
          </a:xfrm>
        </p:spPr>
        <p:txBody>
          <a:bodyPr>
            <a:normAutofit fontScale="62500" lnSpcReduction="20000"/>
          </a:bodyPr>
          <a:lstStyle/>
          <a:p>
            <a:pPr marL="0" indent="0" algn="just">
              <a:lnSpc>
                <a:spcPct val="107000"/>
              </a:lnSpc>
              <a:spcAft>
                <a:spcPts val="600"/>
              </a:spcAft>
              <a:buNone/>
            </a:pPr>
            <a:r>
              <a:rPr lang="tr-TR" b="1" i="1" dirty="0">
                <a:latin typeface="Times New Roman"/>
                <a:ea typeface="Calibri"/>
                <a:cs typeface="Times New Roman"/>
              </a:rPr>
              <a:t>   Yaralara müdahale edilirken aşağıdakilere dikkat edilmesi gerekir:   </a:t>
            </a:r>
            <a:endParaRPr lang="tr-TR" dirty="0">
              <a:ea typeface="Calibri"/>
              <a:cs typeface="Times New Roman"/>
            </a:endParaRPr>
          </a:p>
          <a:p>
            <a:pPr indent="0" algn="just">
              <a:lnSpc>
                <a:spcPct val="115000"/>
              </a:lnSpc>
              <a:buNone/>
            </a:pPr>
            <a:r>
              <a:rPr lang="tr-TR" dirty="0">
                <a:latin typeface="Times New Roman"/>
                <a:ea typeface="Calibri"/>
                <a:cs typeface="Times New Roman"/>
              </a:rPr>
              <a:t>      Pamuk, kağıt mendil ya da peçete gibi malzemeler, lif bırakıp kolayca dağıldıkları için yaraların etrafına yapışarak enfeksiyon tehlikesi doğurabilirler dolayısıyla kullanılmasından sakınılmalıdır.</a:t>
            </a:r>
            <a:endParaRPr lang="tr-TR" dirty="0">
              <a:ea typeface="Calibri"/>
              <a:cs typeface="Times New Roman"/>
            </a:endParaRPr>
          </a:p>
          <a:p>
            <a:pPr indent="0" algn="just">
              <a:lnSpc>
                <a:spcPct val="115000"/>
              </a:lnSpc>
              <a:buNone/>
            </a:pPr>
            <a:r>
              <a:rPr lang="tr-TR" dirty="0">
                <a:latin typeface="Times New Roman"/>
                <a:ea typeface="Calibri"/>
                <a:cs typeface="Times New Roman"/>
              </a:rPr>
              <a:t>      Alkol, iyot vb. güçlü dezenfektanlar kullanılmamalıdır çünkü yarayı yakarlar.</a:t>
            </a:r>
            <a:endParaRPr lang="tr-TR" dirty="0">
              <a:ea typeface="Calibri"/>
              <a:cs typeface="Times New Roman"/>
            </a:endParaRPr>
          </a:p>
          <a:p>
            <a:pPr indent="0" algn="just">
              <a:lnSpc>
                <a:spcPct val="115000"/>
              </a:lnSpc>
              <a:buNone/>
            </a:pPr>
            <a:r>
              <a:rPr lang="tr-TR" dirty="0">
                <a:latin typeface="Times New Roman"/>
                <a:ea typeface="Calibri"/>
                <a:cs typeface="Times New Roman"/>
              </a:rPr>
              <a:t>      Antibiyotik içeren merhemler ya da tozlar, pudralar da yaranın üzerine konulmamalıdır çünkü yaralının bunlara karsı alerjisi olabilir ve yaranın iyileşmesini geciktirebilirler.   </a:t>
            </a:r>
            <a:endParaRPr lang="tr-TR" dirty="0">
              <a:ea typeface="Calibri"/>
              <a:cs typeface="Times New Roman"/>
            </a:endParaRPr>
          </a:p>
          <a:p>
            <a:pPr indent="0" algn="just">
              <a:lnSpc>
                <a:spcPct val="115000"/>
              </a:lnSpc>
              <a:buNone/>
            </a:pPr>
            <a:r>
              <a:rPr lang="tr-TR" dirty="0">
                <a:latin typeface="Times New Roman"/>
                <a:ea typeface="Calibri"/>
                <a:cs typeface="Times New Roman"/>
              </a:rPr>
              <a:t>      Yaranın havayla teması kesilmemelidir. Eğer yara kapatılırsa, enfeksiyonu (yaranın kızarması, şişmesi, ağrı ve iltihap) önlemek için pansuman 24 veya 48 saatte bir yenilenmelidir.</a:t>
            </a:r>
            <a:endParaRPr lang="tr-TR" dirty="0">
              <a:ea typeface="Calibri"/>
              <a:cs typeface="Times New Roman"/>
            </a:endParaRPr>
          </a:p>
          <a:p>
            <a:pPr indent="0" algn="just">
              <a:lnSpc>
                <a:spcPct val="115000"/>
              </a:lnSpc>
              <a:spcAft>
                <a:spcPts val="600"/>
              </a:spcAft>
              <a:buNone/>
            </a:pPr>
            <a:r>
              <a:rPr lang="tr-TR" dirty="0">
                <a:latin typeface="Times New Roman"/>
                <a:ea typeface="Calibri"/>
                <a:cs typeface="Times New Roman"/>
              </a:rPr>
              <a:t>      Bir yaraya dikiş atılması gerekiyorsa, ya da çok kirli, kötü yada düzensiz bir görüntüsü varsa, çok fazla dokunmadan temiz pansuman malzemeleri ile kapatılır ve tespit edilir, uygun koşullarda bakım yapılması için bir sağlık kuruluşuna başvurulmalıdır.</a:t>
            </a:r>
            <a:endParaRPr lang="tr-TR"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648353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79576" y="476673"/>
            <a:ext cx="7200800" cy="5649491"/>
          </a:xfrm>
        </p:spPr>
        <p:txBody>
          <a:bodyPr/>
          <a:lstStyle/>
          <a:p>
            <a:pPr indent="0" algn="just">
              <a:lnSpc>
                <a:spcPct val="107000"/>
              </a:lnSpc>
              <a:spcAft>
                <a:spcPts val="600"/>
              </a:spcAft>
              <a:buNone/>
            </a:pPr>
            <a:r>
              <a:rPr lang="tr-TR" sz="1800" b="1" dirty="0">
                <a:solidFill>
                  <a:srgbClr val="000000"/>
                </a:solidFill>
                <a:latin typeface="Times New Roman"/>
                <a:ea typeface="Times New Roman"/>
                <a:cs typeface="Times New Roman"/>
              </a:rPr>
              <a:t>h) Yaralardan kan kaybı oluyorsa: </a:t>
            </a:r>
            <a:endParaRPr lang="tr-TR" sz="1800" dirty="0">
              <a:solidFill>
                <a:prstClr val="black"/>
              </a:solidFill>
              <a:ea typeface="Calibri"/>
              <a:cs typeface="Times New Roman"/>
            </a:endParaRPr>
          </a:p>
          <a:p>
            <a:pPr indent="0" algn="just">
              <a:lnSpc>
                <a:spcPct val="115000"/>
              </a:lnSpc>
              <a:buNone/>
            </a:pPr>
            <a:r>
              <a:rPr lang="tr-TR" sz="1800" dirty="0">
                <a:solidFill>
                  <a:srgbClr val="000000"/>
                </a:solidFill>
                <a:latin typeface="Times New Roman"/>
                <a:ea typeface="Times New Roman"/>
                <a:cs typeface="Times New Roman"/>
              </a:rPr>
              <a:t>      Yaralar steril halde sarılmalıdır. Çoğu kanamalar bağlanarak durdurulabilir.</a:t>
            </a:r>
            <a:r>
              <a:rPr lang="tr-TR" sz="1800" dirty="0">
                <a:solidFill>
                  <a:prstClr val="black"/>
                </a:solidFill>
                <a:latin typeface="Times New Roman"/>
                <a:ea typeface="Times New Roman"/>
                <a:cs typeface="Times New Roman"/>
              </a:rPr>
              <a:t> Ama ö</a:t>
            </a:r>
            <a:r>
              <a:rPr lang="tr-TR" sz="1800" dirty="0">
                <a:solidFill>
                  <a:prstClr val="black"/>
                </a:solidFill>
                <a:latin typeface="Times New Roman"/>
                <a:ea typeface="Calibri"/>
                <a:cs typeface="Times New Roman"/>
              </a:rPr>
              <a:t>nemli kanamalarla karşılaşılırsa şunları yapmak gerekir:</a:t>
            </a:r>
            <a:endParaRPr lang="tr-TR" sz="1800" dirty="0">
              <a:solidFill>
                <a:prstClr val="black"/>
              </a:solidFill>
              <a:ea typeface="Calibri"/>
              <a:cs typeface="Times New Roman"/>
            </a:endParaRPr>
          </a:p>
          <a:p>
            <a:pPr marL="269875" indent="0" algn="just">
              <a:lnSpc>
                <a:spcPct val="115000"/>
              </a:lnSpc>
              <a:buNone/>
            </a:pPr>
            <a:r>
              <a:rPr lang="tr-TR" sz="1800" dirty="0">
                <a:solidFill>
                  <a:prstClr val="black"/>
                </a:solidFill>
                <a:latin typeface="Times New Roman"/>
                <a:ea typeface="Calibri"/>
                <a:cs typeface="Times New Roman"/>
              </a:rPr>
              <a:t>      </a:t>
            </a:r>
            <a:r>
              <a:rPr lang="tr-TR" sz="1800" b="1" dirty="0">
                <a:solidFill>
                  <a:prstClr val="black"/>
                </a:solidFill>
                <a:latin typeface="Times New Roman"/>
                <a:ea typeface="Calibri"/>
                <a:cs typeface="Times New Roman"/>
              </a:rPr>
              <a:t>i)</a:t>
            </a:r>
            <a:r>
              <a:rPr lang="tr-TR" sz="1800" dirty="0">
                <a:solidFill>
                  <a:prstClr val="black"/>
                </a:solidFill>
                <a:latin typeface="Times New Roman"/>
                <a:ea typeface="Calibri"/>
                <a:cs typeface="Times New Roman"/>
              </a:rPr>
              <a:t> Öncelikle kanamalı hastanın endişelenmemesine, rahatlamasına yardımcı olunmalıdır. Bu arada 112 aranarak bilgi verilmelidir. </a:t>
            </a:r>
            <a:endParaRPr lang="tr-TR" sz="1800" dirty="0">
              <a:solidFill>
                <a:prstClr val="black"/>
              </a:solidFill>
              <a:ea typeface="Calibri"/>
              <a:cs typeface="Times New Roman"/>
            </a:endParaRPr>
          </a:p>
          <a:p>
            <a:pPr marL="269875" indent="0" algn="just">
              <a:lnSpc>
                <a:spcPct val="115000"/>
              </a:lnSpc>
              <a:spcAft>
                <a:spcPts val="200"/>
              </a:spcAft>
              <a:buNone/>
            </a:pPr>
            <a:r>
              <a:rPr lang="tr-TR" sz="1800" dirty="0">
                <a:solidFill>
                  <a:prstClr val="black"/>
                </a:solidFill>
                <a:latin typeface="Times New Roman"/>
                <a:ea typeface="Calibri"/>
                <a:cs typeface="Times New Roman"/>
              </a:rPr>
              <a:t>     </a:t>
            </a:r>
            <a:r>
              <a:rPr lang="tr-TR" sz="1800" b="1" dirty="0">
                <a:solidFill>
                  <a:prstClr val="black"/>
                </a:solidFill>
                <a:latin typeface="Times New Roman"/>
                <a:ea typeface="Calibri"/>
                <a:cs typeface="Times New Roman"/>
              </a:rPr>
              <a:t>ii)</a:t>
            </a:r>
            <a:r>
              <a:rPr lang="tr-TR" sz="1800" dirty="0">
                <a:solidFill>
                  <a:prstClr val="black"/>
                </a:solidFill>
                <a:latin typeface="Times New Roman"/>
                <a:ea typeface="Calibri"/>
                <a:cs typeface="Times New Roman"/>
              </a:rPr>
              <a:t> Hasta yatırılmalı, üzerindeki giysi vb. objeler çıkarılmaya çalışılmamalıdır. Yaranın üzerine steril bir bandajla (bulunamıyorsa temiz bir bezle) basınç uygulanmalıdır.</a:t>
            </a:r>
            <a:endParaRPr lang="tr-TR" sz="1800" dirty="0">
              <a:solidFill>
                <a:prstClr val="black"/>
              </a:solidFill>
              <a:ea typeface="Calibri"/>
              <a:cs typeface="Times New Roman"/>
            </a:endParaRPr>
          </a:p>
          <a:p>
            <a:pPr marL="269875" indent="0" algn="just">
              <a:lnSpc>
                <a:spcPct val="115000"/>
              </a:lnSpc>
              <a:spcAft>
                <a:spcPts val="200"/>
              </a:spcAft>
              <a:buNone/>
            </a:pPr>
            <a:r>
              <a:rPr lang="tr-TR" sz="1800" dirty="0">
                <a:solidFill>
                  <a:prstClr val="black"/>
                </a:solidFill>
                <a:latin typeface="Times New Roman"/>
                <a:ea typeface="Calibri"/>
                <a:cs typeface="Times New Roman"/>
              </a:rPr>
              <a:t>    </a:t>
            </a:r>
            <a:r>
              <a:rPr lang="tr-TR" sz="1800" b="1" dirty="0">
                <a:solidFill>
                  <a:prstClr val="black"/>
                </a:solidFill>
                <a:latin typeface="Times New Roman"/>
                <a:ea typeface="Calibri"/>
                <a:cs typeface="Times New Roman"/>
              </a:rPr>
              <a:t>iii)</a:t>
            </a:r>
            <a:r>
              <a:rPr lang="tr-TR" sz="1800" dirty="0">
                <a:solidFill>
                  <a:prstClr val="black"/>
                </a:solidFill>
                <a:latin typeface="Times New Roman"/>
                <a:ea typeface="Calibri"/>
                <a:cs typeface="Times New Roman"/>
              </a:rPr>
              <a:t> Direkt basınç uygulaması yeterli olmuyorsa yaralı kısmı kalp hizasının üzerinde tutmaya çalışılmalıdır.</a:t>
            </a:r>
            <a:endParaRPr lang="tr-TR" sz="1800" dirty="0">
              <a:solidFill>
                <a:prstClr val="black"/>
              </a:solidFill>
              <a:ea typeface="Calibri"/>
              <a:cs typeface="Times New Roman"/>
            </a:endParaRPr>
          </a:p>
          <a:p>
            <a:pPr marL="269875" indent="0" algn="just">
              <a:lnSpc>
                <a:spcPct val="115000"/>
              </a:lnSpc>
              <a:spcAft>
                <a:spcPts val="600"/>
              </a:spcAft>
              <a:buNone/>
            </a:pPr>
            <a:r>
              <a:rPr lang="tr-TR" sz="1800" b="1" dirty="0">
                <a:solidFill>
                  <a:prstClr val="black"/>
                </a:solidFill>
                <a:latin typeface="Times New Roman"/>
                <a:ea typeface="Calibri"/>
                <a:cs typeface="Times New Roman"/>
              </a:rPr>
              <a:t>    iv) </a:t>
            </a:r>
            <a:r>
              <a:rPr lang="tr-TR" sz="1800" dirty="0">
                <a:solidFill>
                  <a:prstClr val="black"/>
                </a:solidFill>
                <a:latin typeface="Times New Roman"/>
                <a:ea typeface="Calibri"/>
                <a:cs typeface="Times New Roman"/>
              </a:rPr>
              <a:t>Kanama çok şiddetli ise yaralının bacaklarını yaklaşık 30 cm kadar yukarı kaldırılmalı ve üzerine bir battaniye örtülmelidir.</a:t>
            </a:r>
            <a:endParaRPr lang="tr-TR" sz="1800" dirty="0">
              <a:solidFill>
                <a:prstClr val="black"/>
              </a:solidFill>
              <a:ea typeface="Calibri"/>
              <a:cs typeface="Times New Roman"/>
            </a:endParaRPr>
          </a:p>
          <a:p>
            <a:endParaRPr lang="tr-TR" dirty="0"/>
          </a:p>
        </p:txBody>
      </p:sp>
    </p:spTree>
    <p:extLst>
      <p:ext uri="{BB962C8B-B14F-4D97-AF65-F5344CB8AC3E}">
        <p14:creationId xmlns:p14="http://schemas.microsoft.com/office/powerpoint/2010/main" val="746986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908721"/>
            <a:ext cx="7344816" cy="5721499"/>
          </a:xfrm>
        </p:spPr>
        <p:txBody>
          <a:bodyPr/>
          <a:lstStyle/>
          <a:p>
            <a:pPr marL="0" indent="0" algn="just">
              <a:lnSpc>
                <a:spcPct val="150000"/>
              </a:lnSpc>
              <a:buNone/>
            </a:pPr>
            <a:r>
              <a:rPr lang="tr-TR" sz="1800" b="1" dirty="0">
                <a:solidFill>
                  <a:prstClr val="black"/>
                </a:solidFill>
                <a:latin typeface="Times New Roman"/>
                <a:ea typeface="Times New Roman"/>
                <a:cs typeface="Times New Roman"/>
              </a:rPr>
              <a:t>ı) Ciğerleri yakan gazlarla zehirlenmede ilk yardım </a:t>
            </a:r>
            <a:endParaRPr lang="tr-TR" sz="1800" dirty="0">
              <a:solidFill>
                <a:prstClr val="black"/>
              </a:solidFill>
              <a:ea typeface="Calibri"/>
              <a:cs typeface="Times New Roman"/>
            </a:endParaRPr>
          </a:p>
          <a:p>
            <a:pPr marL="0" indent="0" algn="just">
              <a:lnSpc>
                <a:spcPct val="150000"/>
              </a:lnSpc>
              <a:buNone/>
            </a:pPr>
            <a:r>
              <a:rPr lang="tr-TR" sz="1800" dirty="0">
                <a:solidFill>
                  <a:prstClr val="black"/>
                </a:solidFill>
                <a:latin typeface="Times New Roman"/>
                <a:ea typeface="Times New Roman"/>
                <a:cs typeface="Times New Roman"/>
              </a:rPr>
              <a:t>      Klor, brom, </a:t>
            </a:r>
            <a:r>
              <a:rPr lang="tr-TR" sz="1800" dirty="0" err="1">
                <a:solidFill>
                  <a:prstClr val="black"/>
                </a:solidFill>
                <a:latin typeface="Times New Roman"/>
                <a:ea typeface="Times New Roman"/>
                <a:cs typeface="Times New Roman"/>
              </a:rPr>
              <a:t>HCl</a:t>
            </a:r>
            <a:r>
              <a:rPr lang="tr-TR" sz="1800" dirty="0">
                <a:solidFill>
                  <a:prstClr val="black"/>
                </a:solidFill>
                <a:latin typeface="Times New Roman"/>
                <a:ea typeface="Times New Roman"/>
                <a:cs typeface="Times New Roman"/>
              </a:rPr>
              <a:t> vb.</a:t>
            </a: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gibi  kimyasalların buharları doğrudan </a:t>
            </a:r>
          </a:p>
          <a:p>
            <a:pPr marL="0" indent="0" algn="just">
              <a:lnSpc>
                <a:spcPct val="150000"/>
              </a:lnSpc>
              <a:buNone/>
            </a:pPr>
            <a:r>
              <a:rPr lang="tr-TR" sz="1800" dirty="0">
                <a:solidFill>
                  <a:prstClr val="black"/>
                </a:solidFill>
                <a:latin typeface="Times New Roman"/>
                <a:ea typeface="Times New Roman"/>
                <a:cs typeface="Times New Roman"/>
              </a:rPr>
              <a:t>solunduğunda zehirlenmelere yol açar. Bu durumda </a:t>
            </a:r>
          </a:p>
          <a:p>
            <a:pPr marL="0" indent="0" algn="just">
              <a:lnSpc>
                <a:spcPct val="150000"/>
              </a:lnSpc>
              <a:buNone/>
            </a:pPr>
            <a:r>
              <a:rPr lang="tr-TR" sz="1800" dirty="0">
                <a:solidFill>
                  <a:prstClr val="black"/>
                </a:solidFill>
                <a:latin typeface="Times New Roman"/>
                <a:ea typeface="Times New Roman"/>
                <a:cs typeface="Times New Roman"/>
              </a:rPr>
              <a:t>hemen sağlık kuruluşuna haber verilmeli ve hekim </a:t>
            </a:r>
          </a:p>
          <a:p>
            <a:pPr marL="0" indent="0" algn="just">
              <a:lnSpc>
                <a:spcPct val="150000"/>
              </a:lnSpc>
              <a:buNone/>
            </a:pPr>
            <a:r>
              <a:rPr lang="tr-TR" sz="1800" dirty="0">
                <a:solidFill>
                  <a:prstClr val="black"/>
                </a:solidFill>
                <a:latin typeface="Times New Roman"/>
                <a:ea typeface="Times New Roman"/>
                <a:cs typeface="Times New Roman"/>
              </a:rPr>
              <a:t>gelinceye kadar tam bir dinlenme ve açık hava </a:t>
            </a:r>
          </a:p>
          <a:p>
            <a:pPr marL="0" indent="0" algn="just">
              <a:lnSpc>
                <a:spcPct val="150000"/>
              </a:lnSpc>
              <a:buNone/>
            </a:pPr>
            <a:r>
              <a:rPr lang="tr-TR" sz="1800" dirty="0">
                <a:solidFill>
                  <a:prstClr val="black"/>
                </a:solidFill>
                <a:latin typeface="Times New Roman"/>
                <a:ea typeface="Times New Roman"/>
                <a:cs typeface="Times New Roman"/>
              </a:rPr>
              <a:t>sağlanmalıdır. </a:t>
            </a:r>
          </a:p>
          <a:p>
            <a:pPr marL="0" indent="0">
              <a:lnSpc>
                <a:spcPct val="150000"/>
              </a:lnSpc>
              <a:buNone/>
            </a:pPr>
            <a:endParaRPr lang="tr-TR" sz="1600" b="1" dirty="0">
              <a:solidFill>
                <a:prstClr val="black"/>
              </a:solidFill>
              <a:latin typeface="Times New Roman"/>
              <a:ea typeface="Times New Roman"/>
              <a:cs typeface="Times New Roman"/>
            </a:endParaRPr>
          </a:p>
          <a:p>
            <a:pPr marL="0" indent="0">
              <a:lnSpc>
                <a:spcPct val="150000"/>
              </a:lnSpc>
              <a:buNone/>
            </a:pPr>
            <a:r>
              <a:rPr lang="tr-TR" sz="1600" b="1" dirty="0">
                <a:solidFill>
                  <a:prstClr val="black"/>
                </a:solidFill>
                <a:latin typeface="Times New Roman"/>
                <a:ea typeface="Times New Roman"/>
                <a:cs typeface="Times New Roman"/>
              </a:rPr>
              <a:t>j)</a:t>
            </a:r>
            <a:r>
              <a:rPr lang="tr-TR" sz="1600" dirty="0">
                <a:solidFill>
                  <a:prstClr val="black"/>
                </a:solidFill>
                <a:latin typeface="Times New Roman"/>
                <a:ea typeface="Times New Roman"/>
                <a:cs typeface="Times New Roman"/>
              </a:rPr>
              <a:t> </a:t>
            </a:r>
            <a:r>
              <a:rPr lang="tr-TR" sz="1600" b="1" dirty="0">
                <a:solidFill>
                  <a:prstClr val="black"/>
                </a:solidFill>
                <a:latin typeface="Times New Roman"/>
                <a:ea typeface="Times New Roman"/>
                <a:cs typeface="Times New Roman"/>
              </a:rPr>
              <a:t>Organik madde yanığında ilk yardım</a:t>
            </a:r>
            <a:r>
              <a:rPr lang="tr-TR" sz="1600" dirty="0">
                <a:solidFill>
                  <a:prstClr val="black"/>
                </a:solidFill>
                <a:latin typeface="Times New Roman"/>
                <a:ea typeface="Times New Roman"/>
                <a:cs typeface="Times New Roman"/>
              </a:rPr>
              <a:t>: </a:t>
            </a:r>
            <a:endParaRPr lang="tr-TR" sz="1600" dirty="0">
              <a:solidFill>
                <a:prstClr val="black"/>
              </a:solidFill>
              <a:ea typeface="Calibri"/>
              <a:cs typeface="Times New Roman"/>
            </a:endParaRPr>
          </a:p>
          <a:p>
            <a:pPr marL="0" indent="0" algn="just">
              <a:lnSpc>
                <a:spcPct val="150000"/>
              </a:lnSpc>
              <a:buNone/>
            </a:pPr>
            <a:r>
              <a:rPr lang="tr-TR" sz="1600" dirty="0">
                <a:solidFill>
                  <a:prstClr val="black"/>
                </a:solidFill>
                <a:latin typeface="Times New Roman"/>
                <a:ea typeface="Times New Roman"/>
                <a:cs typeface="Times New Roman"/>
              </a:rPr>
              <a:t>      Yanık yeri önce </a:t>
            </a:r>
            <a:r>
              <a:rPr lang="tr-TR" sz="1600" b="1" i="1" dirty="0">
                <a:solidFill>
                  <a:prstClr val="black"/>
                </a:solidFill>
                <a:latin typeface="Times New Roman"/>
                <a:ea typeface="Times New Roman"/>
                <a:cs typeface="Times New Roman"/>
              </a:rPr>
              <a:t>alkolle, sonra ılık suyla </a:t>
            </a:r>
            <a:r>
              <a:rPr lang="tr-TR" sz="1600" dirty="0">
                <a:solidFill>
                  <a:prstClr val="black"/>
                </a:solidFill>
                <a:latin typeface="Times New Roman"/>
                <a:ea typeface="Times New Roman"/>
                <a:cs typeface="Times New Roman"/>
              </a:rPr>
              <a:t>yıkanmalıdır.</a:t>
            </a:r>
          </a:p>
          <a:p>
            <a:pPr marL="0" indent="0" algn="just">
              <a:lnSpc>
                <a:spcPct val="150000"/>
              </a:lnSpc>
              <a:buNone/>
            </a:pPr>
            <a:r>
              <a:rPr lang="tr-TR" sz="1600" b="1" dirty="0">
                <a:solidFill>
                  <a:prstClr val="black"/>
                </a:solidFill>
                <a:latin typeface="Times New Roman"/>
                <a:ea typeface="Times New Roman"/>
                <a:cs typeface="Times New Roman"/>
              </a:rPr>
              <a:t>       </a:t>
            </a:r>
          </a:p>
          <a:p>
            <a:pPr marL="0" indent="0" algn="just">
              <a:lnSpc>
                <a:spcPct val="150000"/>
              </a:lnSpc>
              <a:buNone/>
            </a:pPr>
            <a:r>
              <a:rPr lang="tr-TR" sz="1600" b="1" dirty="0">
                <a:solidFill>
                  <a:prstClr val="black"/>
                </a:solidFill>
                <a:latin typeface="Times New Roman"/>
                <a:ea typeface="Times New Roman"/>
                <a:cs typeface="Times New Roman"/>
              </a:rPr>
              <a:t> </a:t>
            </a:r>
            <a:endParaRPr lang="tr-TR" sz="1800" dirty="0">
              <a:solidFill>
                <a:prstClr val="black"/>
              </a:solidFill>
              <a:latin typeface="Times New Roman"/>
              <a:ea typeface="Times New Roman"/>
              <a:cs typeface="Times New Roman"/>
            </a:endParaRPr>
          </a:p>
          <a:p>
            <a:pPr marL="0" indent="0" algn="just">
              <a:lnSpc>
                <a:spcPct val="150000"/>
              </a:lnSpc>
              <a:buNone/>
            </a:pPr>
            <a:endParaRPr lang="tr-TR" sz="1800" dirty="0">
              <a:solidFill>
                <a:prstClr val="black"/>
              </a:solidFill>
              <a:latin typeface="Times New Roman"/>
              <a:ea typeface="Times New Roman"/>
              <a:cs typeface="Times New Roman"/>
            </a:endParaRPr>
          </a:p>
          <a:p>
            <a:pPr marL="0" indent="0">
              <a:buNone/>
            </a:pPr>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1993" y="1484785"/>
            <a:ext cx="1944687" cy="201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4856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836712"/>
            <a:ext cx="7056784" cy="5256584"/>
          </a:xfrm>
        </p:spPr>
        <p:txBody>
          <a:bodyPr>
            <a:normAutofit/>
          </a:bodyPr>
          <a:lstStyle/>
          <a:p>
            <a:pPr marL="0" indent="0" algn="just">
              <a:lnSpc>
                <a:spcPct val="115000"/>
              </a:lnSpc>
              <a:spcAft>
                <a:spcPts val="600"/>
              </a:spcAft>
              <a:buNone/>
            </a:pPr>
            <a:r>
              <a:rPr lang="tr-TR" sz="3600" b="1" dirty="0">
                <a:latin typeface="Times New Roman"/>
                <a:ea typeface="Calibri"/>
                <a:cs typeface="Times New Roman"/>
              </a:rPr>
              <a:t>   </a:t>
            </a:r>
            <a:r>
              <a:rPr lang="tr-TR" sz="3600" b="1" dirty="0">
                <a:solidFill>
                  <a:srgbClr val="00B050"/>
                </a:solidFill>
                <a:latin typeface="Times New Roman"/>
                <a:ea typeface="Calibri"/>
                <a:cs typeface="Times New Roman"/>
              </a:rPr>
              <a:t>HAYAT KURTARMA ZİNCİRİ</a:t>
            </a:r>
            <a:endParaRPr lang="tr-TR" dirty="0">
              <a:solidFill>
                <a:srgbClr val="00B050"/>
              </a:solidFill>
              <a:ea typeface="Calibri"/>
              <a:cs typeface="Times New Roman"/>
            </a:endParaRPr>
          </a:p>
          <a:p>
            <a:pPr indent="0" algn="just">
              <a:lnSpc>
                <a:spcPct val="115000"/>
              </a:lnSpc>
              <a:spcAft>
                <a:spcPts val="600"/>
              </a:spcAft>
              <a:buNone/>
            </a:pPr>
            <a:r>
              <a:rPr lang="tr-TR" sz="2200" b="1" dirty="0">
                <a:solidFill>
                  <a:srgbClr val="000000"/>
                </a:solidFill>
                <a:latin typeface="Times New Roman"/>
                <a:ea typeface="Times New Roman"/>
                <a:cs typeface="Times New Roman"/>
              </a:rPr>
              <a:t>Hayat kurtarma zinciri 4 halkadan oluşur:</a:t>
            </a:r>
            <a:endParaRPr lang="tr-TR" sz="2200" dirty="0">
              <a:ea typeface="Calibri"/>
              <a:cs typeface="Times New Roman"/>
            </a:endParaRPr>
          </a:p>
          <a:p>
            <a:pPr indent="0" algn="just">
              <a:lnSpc>
                <a:spcPct val="115000"/>
              </a:lnSpc>
              <a:spcAft>
                <a:spcPts val="200"/>
              </a:spcAft>
              <a:buNone/>
            </a:pPr>
            <a:r>
              <a:rPr lang="tr-TR" sz="2200" b="1" dirty="0">
                <a:solidFill>
                  <a:srgbClr val="FF0000"/>
                </a:solidFill>
                <a:latin typeface="Times New Roman"/>
                <a:ea typeface="Times New Roman"/>
                <a:cs typeface="Times New Roman"/>
              </a:rPr>
              <a:t>1. Halka</a:t>
            </a:r>
            <a:r>
              <a:rPr lang="tr-TR" sz="2200" b="1" dirty="0">
                <a:solidFill>
                  <a:srgbClr val="000000"/>
                </a:solidFill>
                <a:latin typeface="Times New Roman"/>
                <a:ea typeface="Times New Roman"/>
                <a:cs typeface="Times New Roman"/>
              </a:rPr>
              <a:t> - </a:t>
            </a:r>
            <a:r>
              <a:rPr lang="tr-TR" sz="2200" dirty="0">
                <a:solidFill>
                  <a:srgbClr val="000000"/>
                </a:solidFill>
                <a:latin typeface="Times New Roman"/>
                <a:ea typeface="Times New Roman"/>
                <a:cs typeface="Times New Roman"/>
              </a:rPr>
              <a:t>Sağlık kuruluşuna haber verme </a:t>
            </a:r>
            <a:r>
              <a:rPr lang="tr-TR" sz="2200" b="1" dirty="0">
                <a:solidFill>
                  <a:srgbClr val="000000"/>
                </a:solidFill>
                <a:latin typeface="Times New Roman"/>
                <a:ea typeface="Times New Roman"/>
                <a:cs typeface="Times New Roman"/>
              </a:rPr>
              <a:t>(112 HIZIR ACİL SERVİS)</a:t>
            </a:r>
            <a:endParaRPr lang="tr-TR" sz="2200" dirty="0">
              <a:ea typeface="Calibri"/>
              <a:cs typeface="Times New Roman"/>
            </a:endParaRPr>
          </a:p>
          <a:p>
            <a:pPr indent="0" algn="just">
              <a:lnSpc>
                <a:spcPct val="115000"/>
              </a:lnSpc>
              <a:spcAft>
                <a:spcPts val="200"/>
              </a:spcAft>
              <a:buNone/>
            </a:pPr>
            <a:r>
              <a:rPr lang="tr-TR" sz="2200" b="1" dirty="0">
                <a:solidFill>
                  <a:srgbClr val="FF0000"/>
                </a:solidFill>
                <a:latin typeface="Times New Roman"/>
                <a:ea typeface="Times New Roman"/>
                <a:cs typeface="Times New Roman"/>
              </a:rPr>
              <a:t>2. Halka</a:t>
            </a:r>
            <a:r>
              <a:rPr lang="tr-TR" sz="2200" b="1" dirty="0">
                <a:solidFill>
                  <a:srgbClr val="000000"/>
                </a:solidFill>
                <a:latin typeface="Times New Roman"/>
                <a:ea typeface="Times New Roman"/>
                <a:cs typeface="Times New Roman"/>
              </a:rPr>
              <a:t> - </a:t>
            </a:r>
            <a:r>
              <a:rPr lang="tr-TR" sz="2200" dirty="0">
                <a:solidFill>
                  <a:srgbClr val="000000"/>
                </a:solidFill>
                <a:latin typeface="Times New Roman"/>
                <a:ea typeface="Times New Roman"/>
                <a:cs typeface="Times New Roman"/>
              </a:rPr>
              <a:t>Olay yerinde yapılan Temel Yaşam Desteği</a:t>
            </a:r>
            <a:endParaRPr lang="tr-TR" sz="2200" dirty="0">
              <a:ea typeface="Calibri"/>
              <a:cs typeface="Times New Roman"/>
            </a:endParaRPr>
          </a:p>
          <a:p>
            <a:pPr indent="0" algn="just">
              <a:lnSpc>
                <a:spcPct val="115000"/>
              </a:lnSpc>
              <a:spcAft>
                <a:spcPts val="200"/>
              </a:spcAft>
              <a:buNone/>
            </a:pPr>
            <a:r>
              <a:rPr lang="tr-TR" sz="2200" b="1" dirty="0">
                <a:solidFill>
                  <a:srgbClr val="FF0000"/>
                </a:solidFill>
                <a:latin typeface="Times New Roman"/>
                <a:ea typeface="Times New Roman"/>
                <a:cs typeface="Times New Roman"/>
              </a:rPr>
              <a:t>3. Halka</a:t>
            </a:r>
            <a:r>
              <a:rPr lang="tr-TR" sz="2200" b="1" dirty="0">
                <a:solidFill>
                  <a:srgbClr val="000000"/>
                </a:solidFill>
                <a:latin typeface="Times New Roman"/>
                <a:ea typeface="Times New Roman"/>
                <a:cs typeface="Times New Roman"/>
              </a:rPr>
              <a:t> - </a:t>
            </a:r>
            <a:r>
              <a:rPr lang="tr-TR" sz="2200" dirty="0">
                <a:solidFill>
                  <a:srgbClr val="000000"/>
                </a:solidFill>
                <a:latin typeface="Times New Roman"/>
                <a:ea typeface="Times New Roman"/>
                <a:cs typeface="Times New Roman"/>
              </a:rPr>
              <a:t>Ambulans ekiplerince yapılan müdahaleler</a:t>
            </a:r>
            <a:endParaRPr lang="tr-TR" sz="2200" dirty="0">
              <a:ea typeface="Calibri"/>
              <a:cs typeface="Times New Roman"/>
            </a:endParaRPr>
          </a:p>
          <a:p>
            <a:pPr indent="0" algn="just">
              <a:lnSpc>
                <a:spcPct val="115000"/>
              </a:lnSpc>
              <a:spcAft>
                <a:spcPts val="1200"/>
              </a:spcAft>
              <a:buNone/>
            </a:pPr>
            <a:r>
              <a:rPr lang="tr-TR" sz="2200" b="1" dirty="0">
                <a:solidFill>
                  <a:srgbClr val="FF0000"/>
                </a:solidFill>
                <a:latin typeface="Times New Roman"/>
                <a:ea typeface="Times New Roman"/>
                <a:cs typeface="Times New Roman"/>
              </a:rPr>
              <a:t>4. Halka </a:t>
            </a:r>
            <a:r>
              <a:rPr lang="tr-TR" sz="2200" b="1" dirty="0">
                <a:solidFill>
                  <a:srgbClr val="000000"/>
                </a:solidFill>
                <a:latin typeface="Times New Roman"/>
                <a:ea typeface="Times New Roman"/>
                <a:cs typeface="Times New Roman"/>
              </a:rPr>
              <a:t>- </a:t>
            </a:r>
            <a:r>
              <a:rPr lang="tr-TR" sz="2200" dirty="0">
                <a:solidFill>
                  <a:srgbClr val="000000"/>
                </a:solidFill>
                <a:latin typeface="Times New Roman"/>
                <a:ea typeface="Times New Roman"/>
                <a:cs typeface="Times New Roman"/>
              </a:rPr>
              <a:t>Hastane acil servisleridir</a:t>
            </a:r>
            <a:endParaRPr lang="tr-TR" sz="2200" dirty="0">
              <a:ea typeface="Calibri"/>
              <a:cs typeface="Times New Roman"/>
            </a:endParaRPr>
          </a:p>
          <a:p>
            <a:pPr indent="0" algn="just">
              <a:lnSpc>
                <a:spcPct val="115000"/>
              </a:lnSpc>
              <a:spcAft>
                <a:spcPts val="1200"/>
              </a:spcAft>
              <a:buNone/>
            </a:pPr>
            <a:r>
              <a:rPr lang="tr-TR" sz="2200" b="1" dirty="0">
                <a:solidFill>
                  <a:srgbClr val="00B0F0"/>
                </a:solidFill>
                <a:latin typeface="Times New Roman"/>
                <a:ea typeface="Calibri"/>
                <a:cs typeface="Times New Roman"/>
              </a:rPr>
              <a:t>        İlk yardım; </a:t>
            </a:r>
            <a:r>
              <a:rPr lang="tr-TR" sz="2200" dirty="0">
                <a:solidFill>
                  <a:srgbClr val="000000"/>
                </a:solidFill>
                <a:latin typeface="Times New Roman"/>
                <a:ea typeface="Times New Roman"/>
                <a:cs typeface="Times New Roman"/>
              </a:rPr>
              <a:t>olay yerinde yapılan </a:t>
            </a:r>
            <a:r>
              <a:rPr lang="tr-TR" sz="2200" b="1" dirty="0">
                <a:solidFill>
                  <a:srgbClr val="000000"/>
                </a:solidFill>
                <a:latin typeface="Times New Roman"/>
                <a:ea typeface="Times New Roman"/>
                <a:cs typeface="Times New Roman"/>
              </a:rPr>
              <a:t>İLAÇSIZ</a:t>
            </a:r>
            <a:r>
              <a:rPr lang="tr-TR" sz="2200" dirty="0">
                <a:solidFill>
                  <a:srgbClr val="000000"/>
                </a:solidFill>
                <a:latin typeface="Times New Roman"/>
                <a:ea typeface="Times New Roman"/>
                <a:cs typeface="Times New Roman"/>
              </a:rPr>
              <a:t> </a:t>
            </a:r>
            <a:r>
              <a:rPr lang="tr-TR" sz="2200" b="1" dirty="0">
                <a:solidFill>
                  <a:srgbClr val="000000"/>
                </a:solidFill>
                <a:latin typeface="Times New Roman"/>
                <a:ea typeface="Times New Roman"/>
                <a:cs typeface="Times New Roman"/>
              </a:rPr>
              <a:t>Temel Yaşam Desteğidir.</a:t>
            </a:r>
            <a:r>
              <a:rPr lang="tr-TR" sz="2200" dirty="0">
                <a:solidFill>
                  <a:srgbClr val="000000"/>
                </a:solidFill>
                <a:latin typeface="Times New Roman"/>
                <a:ea typeface="Times New Roman"/>
                <a:cs typeface="Times New Roman"/>
              </a:rPr>
              <a:t> </a:t>
            </a:r>
            <a:endParaRPr lang="tr-TR" sz="2200" dirty="0">
              <a:ea typeface="Calibri"/>
              <a:cs typeface="Times New Roman"/>
            </a:endParaRPr>
          </a:p>
          <a:p>
            <a:endParaRPr lang="tr-TR" dirty="0"/>
          </a:p>
        </p:txBody>
      </p:sp>
    </p:spTree>
    <p:extLst>
      <p:ext uri="{BB962C8B-B14F-4D97-AF65-F5344CB8AC3E}">
        <p14:creationId xmlns:p14="http://schemas.microsoft.com/office/powerpoint/2010/main" val="1559750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1584" y="260648"/>
            <a:ext cx="7128792" cy="6336704"/>
          </a:xfrm>
        </p:spPr>
        <p:txBody>
          <a:bodyPr>
            <a:normAutofit fontScale="25000" lnSpcReduction="20000"/>
          </a:bodyPr>
          <a:lstStyle/>
          <a:p>
            <a:pPr marL="0" indent="0">
              <a:lnSpc>
                <a:spcPct val="150000"/>
              </a:lnSpc>
              <a:buNone/>
            </a:pPr>
            <a:r>
              <a:rPr lang="tr-TR" b="1" dirty="0">
                <a:latin typeface="Times New Roman"/>
                <a:ea typeface="Times New Roman"/>
                <a:cs typeface="Times New Roman"/>
              </a:rPr>
              <a:t> </a:t>
            </a:r>
            <a:r>
              <a:rPr lang="tr-TR" sz="5200" b="1" dirty="0">
                <a:latin typeface="Times New Roman"/>
                <a:ea typeface="Times New Roman"/>
              </a:rPr>
              <a:t>k) Nefes alınmıyorsa:</a:t>
            </a:r>
            <a:endParaRPr lang="tr-TR" sz="5200" dirty="0"/>
          </a:p>
          <a:p>
            <a:pPr marL="0" indent="0" algn="just">
              <a:lnSpc>
                <a:spcPct val="150000"/>
              </a:lnSpc>
              <a:buNone/>
            </a:pPr>
            <a:r>
              <a:rPr lang="tr-TR" sz="5200" b="1" dirty="0">
                <a:latin typeface="Times New Roman"/>
                <a:ea typeface="Times New Roman"/>
              </a:rPr>
              <a:t>       </a:t>
            </a:r>
            <a:r>
              <a:rPr lang="tr-TR" sz="5200" dirty="0">
                <a:latin typeface="Times New Roman"/>
                <a:ea typeface="Times New Roman"/>
              </a:rPr>
              <a:t>Nefes gürültüsü duyulmaması, göğüste hareket görülmemesi ve değişen cilt rengi halinde kendini belli eder. Boğazı nefes alabilecek hale getirmek, ağızdaki yabancı maddeleri uzaklaştırmak, </a:t>
            </a:r>
            <a:r>
              <a:rPr lang="tr-TR" sz="5200" b="1" i="1" dirty="0">
                <a:latin typeface="Times New Roman"/>
                <a:ea typeface="Times New Roman"/>
              </a:rPr>
              <a:t>ağızdan ağza </a:t>
            </a:r>
            <a:r>
              <a:rPr lang="tr-TR" sz="5200" dirty="0">
                <a:latin typeface="Times New Roman"/>
                <a:ea typeface="Times New Roman"/>
              </a:rPr>
              <a:t>veya </a:t>
            </a:r>
            <a:r>
              <a:rPr lang="tr-TR" sz="5200" b="1" i="1" dirty="0">
                <a:latin typeface="Times New Roman"/>
                <a:ea typeface="Times New Roman"/>
              </a:rPr>
              <a:t>ağızdan buruna </a:t>
            </a:r>
            <a:r>
              <a:rPr lang="tr-TR" sz="5200" dirty="0">
                <a:latin typeface="Times New Roman"/>
                <a:ea typeface="Times New Roman"/>
              </a:rPr>
              <a:t>suni teneffüs yaptırmak gerekir. Nefes alma durduğu anda hemen suni teneffüs yapılmalıdır.</a:t>
            </a:r>
            <a:endParaRPr lang="tr-TR" sz="5200" dirty="0"/>
          </a:p>
          <a:p>
            <a:pPr marL="0" indent="0" algn="just">
              <a:lnSpc>
                <a:spcPct val="150000"/>
              </a:lnSpc>
              <a:buNone/>
            </a:pPr>
            <a:r>
              <a:rPr lang="tr-TR" sz="5200" b="1" dirty="0">
                <a:latin typeface="Times New Roman"/>
                <a:ea typeface="Times New Roman"/>
              </a:rPr>
              <a:t>       </a:t>
            </a:r>
          </a:p>
          <a:p>
            <a:pPr marL="0" indent="0" algn="just">
              <a:lnSpc>
                <a:spcPct val="150000"/>
              </a:lnSpc>
              <a:buNone/>
            </a:pPr>
            <a:r>
              <a:rPr lang="tr-TR" sz="5200" b="1" dirty="0">
                <a:latin typeface="Times New Roman"/>
                <a:ea typeface="Times New Roman"/>
              </a:rPr>
              <a:t>  l) Şuur kaybı:</a:t>
            </a:r>
            <a:endParaRPr lang="tr-TR" sz="5200" dirty="0"/>
          </a:p>
          <a:p>
            <a:pPr marL="0" indent="0" algn="just">
              <a:lnSpc>
                <a:spcPct val="150000"/>
              </a:lnSpc>
              <a:buNone/>
            </a:pPr>
            <a:r>
              <a:rPr lang="tr-TR" sz="5200" b="1" dirty="0">
                <a:latin typeface="Times New Roman"/>
                <a:ea typeface="Times New Roman"/>
              </a:rPr>
              <a:t>       </a:t>
            </a:r>
            <a:r>
              <a:rPr lang="tr-TR" sz="5200" dirty="0">
                <a:latin typeface="Times New Roman"/>
                <a:ea typeface="Times New Roman"/>
              </a:rPr>
              <a:t>Şuurunu kaybeden kişi konuşamaz. Böyle bir durumda kişinin nefes alıp almadığı kontrol edilir. Almıyorsa yukarıdaki şekilde davranılır. Şuur kaybında hasta yan döndürülmeli, yanıklar mikrop kapmayacak şekilde kapatılmalıdır.</a:t>
            </a:r>
          </a:p>
          <a:p>
            <a:pPr marL="0" indent="0" algn="just">
              <a:lnSpc>
                <a:spcPct val="150000"/>
              </a:lnSpc>
              <a:buNone/>
            </a:pPr>
            <a:endParaRPr lang="tr-TR" sz="5200" b="1" dirty="0">
              <a:solidFill>
                <a:prstClr val="black"/>
              </a:solidFill>
              <a:latin typeface="Times New Roman"/>
              <a:ea typeface="Times New Roman"/>
              <a:cs typeface="Times New Roman"/>
            </a:endParaRPr>
          </a:p>
          <a:p>
            <a:pPr marL="0" indent="0" algn="just">
              <a:lnSpc>
                <a:spcPct val="150000"/>
              </a:lnSpc>
              <a:buNone/>
            </a:pPr>
            <a:r>
              <a:rPr lang="tr-TR" sz="5200" b="1" dirty="0">
                <a:solidFill>
                  <a:prstClr val="black"/>
                </a:solidFill>
                <a:latin typeface="Times New Roman"/>
                <a:ea typeface="Times New Roman"/>
                <a:cs typeface="Times New Roman"/>
              </a:rPr>
              <a:t>m) Ağız, yemek borusu ve midenin tahrişinde</a:t>
            </a:r>
            <a:r>
              <a:rPr lang="tr-TR" sz="5200" dirty="0">
                <a:solidFill>
                  <a:prstClr val="black"/>
                </a:solidFill>
                <a:latin typeface="Times New Roman"/>
                <a:ea typeface="Times New Roman"/>
                <a:cs typeface="Times New Roman"/>
              </a:rPr>
              <a:t> : </a:t>
            </a:r>
            <a:endParaRPr lang="tr-TR" sz="5200" dirty="0">
              <a:solidFill>
                <a:prstClr val="black"/>
              </a:solidFill>
              <a:ea typeface="Calibri"/>
              <a:cs typeface="Times New Roman"/>
            </a:endParaRPr>
          </a:p>
          <a:p>
            <a:pPr marL="0" indent="0" algn="just">
              <a:lnSpc>
                <a:spcPct val="150000"/>
              </a:lnSpc>
              <a:buNone/>
            </a:pPr>
            <a:r>
              <a:rPr lang="tr-TR" sz="5200" dirty="0">
                <a:solidFill>
                  <a:prstClr val="black"/>
                </a:solidFill>
                <a:latin typeface="Times New Roman"/>
                <a:ea typeface="Times New Roman"/>
                <a:cs typeface="Times New Roman"/>
              </a:rPr>
              <a:t>      Küçük yudumlar  halinde yeterince su içilmelidir. Hiç bir şekilde kusmaya çalışılmamalıdır. </a:t>
            </a:r>
            <a:endParaRPr lang="tr-TR" sz="5200" dirty="0">
              <a:solidFill>
                <a:prstClr val="black"/>
              </a:solidFill>
              <a:ea typeface="Calibri"/>
              <a:cs typeface="Times New Roman"/>
            </a:endParaRPr>
          </a:p>
          <a:p>
            <a:pPr marL="0" indent="0" algn="just">
              <a:lnSpc>
                <a:spcPct val="150000"/>
              </a:lnSpc>
              <a:buNone/>
            </a:pPr>
            <a:endParaRPr lang="tr-TR" sz="4500" dirty="0"/>
          </a:p>
          <a:p>
            <a:pPr marL="0" indent="0" algn="just">
              <a:lnSpc>
                <a:spcPct val="150000"/>
              </a:lnSpc>
              <a:buNone/>
            </a:pPr>
            <a:r>
              <a:rPr lang="tr-TR" sz="3800" dirty="0">
                <a:latin typeface="Times New Roman"/>
                <a:ea typeface="Times New Roman"/>
              </a:rPr>
              <a:t> </a:t>
            </a:r>
            <a:r>
              <a:rPr lang="tr-TR" sz="3800" b="1" dirty="0">
                <a:latin typeface="Times New Roman"/>
                <a:ea typeface="Times New Roman"/>
                <a:cs typeface="Times New Roman"/>
              </a:rPr>
              <a:t>       </a:t>
            </a:r>
            <a:endParaRPr lang="tr-TR" sz="3800" dirty="0"/>
          </a:p>
        </p:txBody>
      </p:sp>
    </p:spTree>
    <p:extLst>
      <p:ext uri="{BB962C8B-B14F-4D97-AF65-F5344CB8AC3E}">
        <p14:creationId xmlns:p14="http://schemas.microsoft.com/office/powerpoint/2010/main" val="4082644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116632"/>
            <a:ext cx="6768752" cy="6336704"/>
          </a:xfrm>
        </p:spPr>
        <p:txBody>
          <a:bodyPr>
            <a:normAutofit/>
          </a:bodyPr>
          <a:lstStyle/>
          <a:p>
            <a:pPr marL="0" indent="0" algn="just">
              <a:lnSpc>
                <a:spcPct val="150000"/>
              </a:lnSpc>
              <a:buNone/>
            </a:pPr>
            <a:r>
              <a:rPr lang="tr-TR" sz="1600" b="1" dirty="0">
                <a:solidFill>
                  <a:prstClr val="black"/>
                </a:solidFill>
                <a:latin typeface="Times New Roman"/>
                <a:ea typeface="Times New Roman"/>
                <a:cs typeface="Times New Roman"/>
              </a:rPr>
              <a:t> </a:t>
            </a:r>
          </a:p>
          <a:p>
            <a:pPr marL="0" indent="0" algn="just">
              <a:lnSpc>
                <a:spcPct val="150000"/>
              </a:lnSpc>
              <a:buNone/>
            </a:pPr>
            <a:r>
              <a:rPr lang="tr-TR" sz="1800" b="1" dirty="0">
                <a:solidFill>
                  <a:prstClr val="black"/>
                </a:solidFill>
                <a:latin typeface="Times New Roman"/>
                <a:ea typeface="Times New Roman"/>
                <a:cs typeface="Times New Roman"/>
              </a:rPr>
              <a:t>n) Kan dolaşımının durması</a:t>
            </a:r>
            <a:r>
              <a:rPr lang="tr-TR" sz="1800" dirty="0">
                <a:solidFill>
                  <a:prstClr val="black"/>
                </a:solidFill>
                <a:latin typeface="Times New Roman"/>
                <a:ea typeface="Times New Roman"/>
                <a:cs typeface="Times New Roman"/>
              </a:rPr>
              <a:t> :</a:t>
            </a:r>
            <a:endParaRPr lang="tr-TR" sz="1800" dirty="0">
              <a:solidFill>
                <a:prstClr val="black"/>
              </a:solidFill>
              <a:ea typeface="Calibri"/>
              <a:cs typeface="Times New Roman"/>
            </a:endParaRPr>
          </a:p>
          <a:p>
            <a:pPr marL="0" indent="0" algn="just">
              <a:lnSpc>
                <a:spcPct val="150000"/>
              </a:lnSpc>
              <a:buNone/>
            </a:pP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Nefes alamama ve kalbin çalışmaması durumu meydana gelir. Bu durumda </a:t>
            </a:r>
            <a:r>
              <a:rPr lang="tr-TR" sz="1800" b="1" i="1" dirty="0">
                <a:solidFill>
                  <a:prstClr val="black"/>
                </a:solidFill>
                <a:latin typeface="Times New Roman"/>
                <a:ea typeface="Times New Roman"/>
                <a:cs typeface="Times New Roman"/>
              </a:rPr>
              <a:t>Kalp ve Akciğer masajı </a:t>
            </a:r>
            <a:r>
              <a:rPr lang="tr-TR" sz="1800" dirty="0">
                <a:solidFill>
                  <a:prstClr val="black"/>
                </a:solidFill>
                <a:latin typeface="Times New Roman"/>
                <a:ea typeface="Times New Roman"/>
                <a:cs typeface="Times New Roman"/>
              </a:rPr>
              <a:t>yapılmalıdır. </a:t>
            </a:r>
            <a:r>
              <a:rPr lang="tr-TR" sz="1800" b="1" i="1" dirty="0">
                <a:solidFill>
                  <a:srgbClr val="FF0000"/>
                </a:solidFill>
                <a:latin typeface="Times New Roman"/>
                <a:ea typeface="Times New Roman"/>
                <a:cs typeface="Times New Roman"/>
              </a:rPr>
              <a:t>Fakat bu ancak yalnız deneyimli kişiler tarafından yapılmalıdır.</a:t>
            </a:r>
            <a:endParaRPr lang="tr-TR" sz="1800" b="1" i="1" dirty="0">
              <a:solidFill>
                <a:srgbClr val="FF0000"/>
              </a:solidFill>
            </a:endParaRPr>
          </a:p>
          <a:p>
            <a:pPr marL="0" indent="0" algn="just">
              <a:lnSpc>
                <a:spcPct val="150000"/>
              </a:lnSpc>
              <a:buNone/>
            </a:pPr>
            <a:endParaRPr lang="tr-TR" sz="1800" b="1" dirty="0">
              <a:latin typeface="Times New Roman"/>
              <a:ea typeface="Times New Roman"/>
              <a:cs typeface="Times New Roman"/>
            </a:endParaRPr>
          </a:p>
          <a:p>
            <a:pPr marL="0" indent="0" algn="just">
              <a:lnSpc>
                <a:spcPct val="150000"/>
              </a:lnSpc>
              <a:buNone/>
            </a:pPr>
            <a:r>
              <a:rPr lang="tr-TR" sz="1800" b="1" dirty="0">
                <a:latin typeface="Times New Roman"/>
                <a:ea typeface="Times New Roman"/>
                <a:cs typeface="Times New Roman"/>
              </a:rPr>
              <a:t>o) Kemiklerde kırılma:</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Kırılan uzuv hareket ettirilmemelidir. Omurilik kemiğinin kırılmasından şüphe duyulduğunda yaralı kıpırdatılmamalıdır, yaralanan kısım kapatılmalı ve sıkı şekilde sarılmalıdır. Açık yaralı kırılmalarda yaranın mikrop kapması önlenmelidir.</a:t>
            </a:r>
            <a:endParaRPr lang="tr-TR" sz="1800" dirty="0">
              <a:ea typeface="Calibri"/>
              <a:cs typeface="Times New Roman"/>
            </a:endParaRPr>
          </a:p>
          <a:p>
            <a:pPr marL="0" indent="0" algn="just">
              <a:lnSpc>
                <a:spcPct val="150000"/>
              </a:lnSpc>
              <a:buNone/>
            </a:pPr>
            <a:r>
              <a:rPr lang="tr-TR" sz="1600" b="1" dirty="0">
                <a:latin typeface="Times New Roman"/>
                <a:ea typeface="Times New Roman"/>
                <a:cs typeface="Times New Roman"/>
              </a:rPr>
              <a:t>    </a:t>
            </a:r>
          </a:p>
          <a:p>
            <a:pPr marL="0" indent="0" algn="just">
              <a:lnSpc>
                <a:spcPct val="150000"/>
              </a:lnSpc>
              <a:buNone/>
            </a:pPr>
            <a:r>
              <a:rPr lang="tr-TR" sz="1500" b="1" dirty="0">
                <a:latin typeface="Times New Roman"/>
                <a:ea typeface="Times New Roman"/>
                <a:cs typeface="Times New Roman"/>
              </a:rPr>
              <a:t>    </a:t>
            </a:r>
            <a:endParaRPr lang="tr-TR" sz="1500" dirty="0"/>
          </a:p>
        </p:txBody>
      </p:sp>
    </p:spTree>
    <p:extLst>
      <p:ext uri="{BB962C8B-B14F-4D97-AF65-F5344CB8AC3E}">
        <p14:creationId xmlns:p14="http://schemas.microsoft.com/office/powerpoint/2010/main" val="1520380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404665"/>
            <a:ext cx="6984776" cy="5721499"/>
          </a:xfrm>
        </p:spPr>
        <p:txBody>
          <a:bodyPr/>
          <a:lstStyle/>
          <a:p>
            <a:pPr marL="0" indent="0" algn="just">
              <a:lnSpc>
                <a:spcPct val="150000"/>
              </a:lnSpc>
              <a:buNone/>
            </a:pPr>
            <a:r>
              <a:rPr lang="tr-TR" sz="1800" b="1" dirty="0">
                <a:solidFill>
                  <a:prstClr val="black"/>
                </a:solidFill>
                <a:latin typeface="Times New Roman"/>
                <a:ea typeface="Times New Roman"/>
                <a:cs typeface="Times New Roman"/>
              </a:rPr>
              <a:t>p) Şok geçirme</a:t>
            </a:r>
            <a:r>
              <a:rPr lang="tr-TR" sz="1800" dirty="0">
                <a:solidFill>
                  <a:prstClr val="black"/>
                </a:solidFill>
                <a:latin typeface="Times New Roman"/>
                <a:ea typeface="Times New Roman"/>
                <a:cs typeface="Times New Roman"/>
              </a:rPr>
              <a:t> :</a:t>
            </a:r>
            <a:endParaRPr lang="tr-TR" sz="1800" dirty="0">
              <a:solidFill>
                <a:prstClr val="black"/>
              </a:solidFill>
              <a:ea typeface="Calibri"/>
              <a:cs typeface="Times New Roman"/>
            </a:endParaRPr>
          </a:p>
          <a:p>
            <a:pPr marL="0" indent="0" algn="just">
              <a:lnSpc>
                <a:spcPct val="150000"/>
              </a:lnSpc>
              <a:buNone/>
            </a:pP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Hızlanan-zayıflayan ve sonunda hissedilemeyen nabız, solgun ve sarı bir renk alma, cildin soğuması, üşüme hissi, alın kısmında terleme ve dikkat çekici huzursuzluk şok geçirmenin belirtileridir. Bu belirtilerin hepsi aynı anda gözlenmeyebilir. Bu durumda; sırt üstü yatırılan hastanın ayakları yukarı kaldırılmalıdır. Fakat bacakların, leğen kemiğinin, omurilik kemiğinin kırılmasında veya iç organların yaralandığı durumlarda ayakların yukarı kaldırılma işlemi yapılmamalıdır. Hastanın ısı kaybı önlenmeli, vücut rahat ettirilmeli, hastaya bazı sorular yöneltilmeli, nabız ve nefes alması kontrol edilmelidir.</a:t>
            </a:r>
            <a:endParaRPr lang="tr-TR" sz="1800" dirty="0">
              <a:solidFill>
                <a:prstClr val="black"/>
              </a:solidFill>
            </a:endParaRPr>
          </a:p>
          <a:p>
            <a:pPr marL="0" indent="0">
              <a:buNone/>
            </a:pPr>
            <a:endParaRPr lang="tr-TR" dirty="0"/>
          </a:p>
        </p:txBody>
      </p:sp>
    </p:spTree>
    <p:extLst>
      <p:ext uri="{BB962C8B-B14F-4D97-AF65-F5344CB8AC3E}">
        <p14:creationId xmlns:p14="http://schemas.microsoft.com/office/powerpoint/2010/main" val="333295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R="858520">
              <a:lnSpc>
                <a:spcPct val="115000"/>
              </a:lnSpc>
            </a:pPr>
            <a:r>
              <a:rPr lang="tr-TR" b="1" dirty="0">
                <a:solidFill>
                  <a:srgbClr val="00B0F0"/>
                </a:solidFill>
                <a:latin typeface="Times New Roman"/>
                <a:ea typeface="Times New Roman"/>
                <a:cs typeface="Times New Roman"/>
              </a:rPr>
              <a:t>     </a:t>
            </a:r>
            <a:r>
              <a:rPr lang="tr-TR" b="1" u="sng" dirty="0">
                <a:solidFill>
                  <a:srgbClr val="00B0F0"/>
                </a:solidFill>
                <a:latin typeface="Times New Roman"/>
                <a:ea typeface="Times New Roman"/>
                <a:cs typeface="Times New Roman"/>
              </a:rPr>
              <a:t>İLK YARDIMIN TEMEL       </a:t>
            </a:r>
            <a:br>
              <a:rPr lang="tr-TR" sz="2000" dirty="0">
                <a:ea typeface="Calibri"/>
                <a:cs typeface="Times New Roman"/>
              </a:rPr>
            </a:br>
            <a:r>
              <a:rPr lang="tr-TR" b="1" dirty="0">
                <a:solidFill>
                  <a:srgbClr val="00B0F0"/>
                </a:solidFill>
                <a:latin typeface="Times New Roman"/>
                <a:ea typeface="Times New Roman"/>
                <a:cs typeface="Times New Roman"/>
              </a:rPr>
              <a:t>       </a:t>
            </a:r>
            <a:r>
              <a:rPr lang="tr-TR" b="1" u="sng" dirty="0">
                <a:solidFill>
                  <a:srgbClr val="00B0F0"/>
                </a:solidFill>
                <a:latin typeface="Times New Roman"/>
                <a:ea typeface="Times New Roman"/>
                <a:cs typeface="Times New Roman"/>
              </a:rPr>
              <a:t>UYGULAMALARI</a:t>
            </a:r>
            <a:endParaRPr lang="tr-TR" dirty="0"/>
          </a:p>
        </p:txBody>
      </p:sp>
      <p:sp>
        <p:nvSpPr>
          <p:cNvPr id="3" name="İçerik Yer Tutucusu 2"/>
          <p:cNvSpPr>
            <a:spLocks noGrp="1"/>
          </p:cNvSpPr>
          <p:nvPr>
            <p:ph idx="1"/>
          </p:nvPr>
        </p:nvSpPr>
        <p:spPr>
          <a:xfrm>
            <a:off x="2423592" y="1628800"/>
            <a:ext cx="6984776" cy="4248472"/>
          </a:xfrm>
        </p:spPr>
        <p:txBody>
          <a:bodyPr>
            <a:normAutofit fontScale="55000" lnSpcReduction="20000"/>
          </a:bodyPr>
          <a:lstStyle/>
          <a:p>
            <a:pPr marL="0" indent="0">
              <a:lnSpc>
                <a:spcPct val="115000"/>
              </a:lnSpc>
              <a:buNone/>
            </a:pPr>
            <a:r>
              <a:rPr lang="tr-TR" b="1" dirty="0">
                <a:solidFill>
                  <a:srgbClr val="FF0000"/>
                </a:solidFill>
                <a:latin typeface="Times New Roman"/>
                <a:ea typeface="Times New Roman"/>
                <a:cs typeface="Times New Roman"/>
              </a:rPr>
              <a:t>Koruma:</a:t>
            </a:r>
            <a:endParaRPr lang="tr-TR" sz="2400" dirty="0">
              <a:ea typeface="Calibri"/>
              <a:cs typeface="Times New Roman"/>
            </a:endParaRPr>
          </a:p>
          <a:p>
            <a:pPr marL="0" indent="0" algn="just">
              <a:lnSpc>
                <a:spcPct val="150000"/>
              </a:lnSpc>
              <a:spcAft>
                <a:spcPts val="1000"/>
              </a:spcAft>
              <a:buNone/>
            </a:pPr>
            <a:r>
              <a:rPr lang="tr-TR" dirty="0">
                <a:latin typeface="Times New Roman"/>
                <a:ea typeface="Times New Roman"/>
                <a:cs typeface="Times New Roman"/>
              </a:rPr>
              <a:t>      Kaza sonuçlarının ağırlaşmasını önlemek için olay yerinin değerlendirilmesidir. En önemli işlem olay yerinde oluşabilecek tehlikeleri belirleyerek güvenli bir çevre oluşturmaktır.</a:t>
            </a:r>
            <a:endParaRPr lang="tr-TR" sz="2400" dirty="0">
              <a:ea typeface="Calibri"/>
              <a:cs typeface="Times New Roman"/>
            </a:endParaRPr>
          </a:p>
          <a:p>
            <a:pPr marL="0" indent="0">
              <a:lnSpc>
                <a:spcPct val="115000"/>
              </a:lnSpc>
              <a:buNone/>
            </a:pPr>
            <a:r>
              <a:rPr lang="tr-TR" dirty="0">
                <a:latin typeface="Arial"/>
                <a:ea typeface="Times New Roman"/>
                <a:cs typeface="Times New Roman"/>
              </a:rPr>
              <a:t> </a:t>
            </a:r>
            <a:r>
              <a:rPr lang="tr-TR" b="1" dirty="0">
                <a:solidFill>
                  <a:srgbClr val="FF0000"/>
                </a:solidFill>
                <a:latin typeface="Times New Roman"/>
                <a:ea typeface="Times New Roman"/>
                <a:cs typeface="Times New Roman"/>
              </a:rPr>
              <a:t>Bildirme:</a:t>
            </a:r>
            <a:endParaRPr lang="tr-TR" sz="2400" dirty="0">
              <a:ea typeface="Calibri"/>
              <a:cs typeface="Times New Roman"/>
            </a:endParaRPr>
          </a:p>
          <a:p>
            <a:pPr marL="0" indent="0" algn="just">
              <a:lnSpc>
                <a:spcPct val="150000"/>
              </a:lnSpc>
              <a:spcAft>
                <a:spcPts val="1000"/>
              </a:spcAft>
              <a:buNone/>
            </a:pPr>
            <a:r>
              <a:rPr lang="tr-TR" dirty="0">
                <a:latin typeface="Times New Roman"/>
                <a:ea typeface="Times New Roman"/>
                <a:cs typeface="Times New Roman"/>
              </a:rPr>
              <a:t>      Olay/kaza mümkün olduğu kadar hızlı bir şekilde gerekli yardım kuruluşlarına bildirilmelidir. Türkiye'de ilk yardım gerektiren her durumda iletişim </a:t>
            </a:r>
            <a:r>
              <a:rPr lang="tr-TR" b="1" dirty="0">
                <a:latin typeface="Times New Roman"/>
                <a:ea typeface="Times New Roman"/>
                <a:cs typeface="Times New Roman"/>
              </a:rPr>
              <a:t>112 </a:t>
            </a:r>
            <a:r>
              <a:rPr lang="tr-TR" dirty="0">
                <a:latin typeface="Times New Roman"/>
                <a:ea typeface="Times New Roman"/>
                <a:cs typeface="Times New Roman"/>
              </a:rPr>
              <a:t>acil telefon numarası üzerinden gerçekleştirilir.</a:t>
            </a:r>
            <a:endParaRPr lang="tr-TR" sz="2400" dirty="0">
              <a:ea typeface="Calibri"/>
              <a:cs typeface="Times New Roman"/>
            </a:endParaRPr>
          </a:p>
          <a:p>
            <a:pPr marL="0" indent="0">
              <a:lnSpc>
                <a:spcPct val="115000"/>
              </a:lnSpc>
              <a:buNone/>
            </a:pPr>
            <a:r>
              <a:rPr lang="tr-TR" dirty="0">
                <a:latin typeface="Arial"/>
                <a:ea typeface="Times New Roman"/>
                <a:cs typeface="Times New Roman"/>
              </a:rPr>
              <a:t> </a:t>
            </a:r>
            <a:r>
              <a:rPr lang="tr-TR" b="1" dirty="0">
                <a:solidFill>
                  <a:srgbClr val="FF0000"/>
                </a:solidFill>
                <a:latin typeface="Times New Roman"/>
                <a:ea typeface="Times New Roman"/>
                <a:cs typeface="Times New Roman"/>
              </a:rPr>
              <a:t>Kurtarma (Müdahale):</a:t>
            </a:r>
            <a:endParaRPr lang="tr-TR" sz="2400" dirty="0">
              <a:ea typeface="Calibri"/>
              <a:cs typeface="Times New Roman"/>
            </a:endParaRPr>
          </a:p>
          <a:p>
            <a:pPr marL="0" marR="179705" indent="0" algn="just">
              <a:lnSpc>
                <a:spcPct val="115000"/>
              </a:lnSpc>
              <a:spcBef>
                <a:spcPts val="15"/>
              </a:spcBef>
              <a:buNone/>
            </a:pPr>
            <a:r>
              <a:rPr lang="tr-TR" dirty="0">
                <a:latin typeface="Times New Roman"/>
                <a:ea typeface="Times New Roman"/>
                <a:cs typeface="Times New Roman"/>
              </a:rPr>
              <a:t>      Olay yerinde hasta/yaralılara müdahale hızlı ancak sakin bir şekilde yapılmalıdır.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56776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marR="179705">
              <a:lnSpc>
                <a:spcPct val="150000"/>
              </a:lnSpc>
            </a:pPr>
            <a:br>
              <a:rPr lang="tr-TR" sz="2400" b="1" u="sng" dirty="0">
                <a:solidFill>
                  <a:srgbClr val="00B0F0"/>
                </a:solidFill>
                <a:latin typeface="Times New Roman"/>
                <a:ea typeface="Times New Roman"/>
                <a:cs typeface="Times New Roman"/>
              </a:rPr>
            </a:br>
            <a:r>
              <a:rPr lang="tr-TR" sz="2400" b="1" dirty="0">
                <a:solidFill>
                  <a:srgbClr val="00B0F0"/>
                </a:solidFill>
                <a:latin typeface="Times New Roman"/>
                <a:ea typeface="Times New Roman"/>
                <a:cs typeface="Times New Roman"/>
              </a:rPr>
              <a:t>            </a:t>
            </a:r>
            <a:r>
              <a:rPr lang="tr-TR" sz="3200" b="1" u="sng" dirty="0">
                <a:solidFill>
                  <a:srgbClr val="00B0F0"/>
                </a:solidFill>
                <a:latin typeface="Times New Roman"/>
                <a:ea typeface="Times New Roman"/>
                <a:cs typeface="Times New Roman"/>
              </a:rPr>
              <a:t>112 ’NİN ARANMASI SIRASINDA </a:t>
            </a:r>
            <a:br>
              <a:rPr lang="tr-TR" sz="3200" b="1" u="sng" dirty="0">
                <a:solidFill>
                  <a:srgbClr val="00B0F0"/>
                </a:solidFill>
                <a:latin typeface="Times New Roman"/>
                <a:ea typeface="Times New Roman"/>
                <a:cs typeface="Times New Roman"/>
              </a:rPr>
            </a:br>
            <a:r>
              <a:rPr lang="tr-TR" sz="3200" b="1" dirty="0">
                <a:solidFill>
                  <a:srgbClr val="00B0F0"/>
                </a:solidFill>
                <a:latin typeface="Times New Roman"/>
                <a:ea typeface="Times New Roman"/>
                <a:cs typeface="Times New Roman"/>
              </a:rPr>
              <a:t>         </a:t>
            </a:r>
            <a:r>
              <a:rPr lang="tr-TR" sz="3200" b="1" u="sng" dirty="0">
                <a:solidFill>
                  <a:srgbClr val="00B0F0"/>
                </a:solidFill>
                <a:latin typeface="Times New Roman"/>
                <a:ea typeface="Times New Roman"/>
                <a:cs typeface="Times New Roman"/>
              </a:rPr>
              <a:t>NELERE DİKKAT EDİLMELİDİR?</a:t>
            </a:r>
            <a:br>
              <a:rPr lang="tr-TR" sz="3200" dirty="0">
                <a:ea typeface="Calibri"/>
                <a:cs typeface="Times New Roman"/>
              </a:rPr>
            </a:br>
            <a:endParaRPr lang="tr-TR" sz="3200" dirty="0"/>
          </a:p>
        </p:txBody>
      </p:sp>
      <p:sp>
        <p:nvSpPr>
          <p:cNvPr id="3" name="İçerik Yer Tutucusu 2"/>
          <p:cNvSpPr>
            <a:spLocks noGrp="1"/>
          </p:cNvSpPr>
          <p:nvPr>
            <p:ph idx="1"/>
          </p:nvPr>
        </p:nvSpPr>
        <p:spPr>
          <a:xfrm>
            <a:off x="2279576" y="1628800"/>
            <a:ext cx="7571184" cy="4781128"/>
          </a:xfrm>
        </p:spPr>
        <p:txBody>
          <a:bodyPr>
            <a:normAutofit fontScale="40000" lnSpcReduction="20000"/>
          </a:bodyPr>
          <a:lstStyle/>
          <a:p>
            <a:pPr marL="0" indent="0">
              <a:lnSpc>
                <a:spcPct val="150000"/>
              </a:lnSpc>
              <a:buNone/>
            </a:pPr>
            <a:r>
              <a:rPr lang="tr-TR" sz="3400" b="1" dirty="0">
                <a:latin typeface="Times New Roman"/>
                <a:ea typeface="Times New Roman"/>
                <a:cs typeface="Times New Roman"/>
              </a:rPr>
              <a:t>1.</a:t>
            </a:r>
            <a:r>
              <a:rPr lang="tr-TR" sz="3400" dirty="0">
                <a:latin typeface="Times New Roman"/>
                <a:ea typeface="Times New Roman"/>
                <a:cs typeface="Times New Roman"/>
              </a:rPr>
              <a:t> Paniğe kapılmayıp sakin olunmalı yada sakin olan bir kişinin araması sağlanmalıdır.</a:t>
            </a:r>
          </a:p>
          <a:p>
            <a:pPr marL="0" indent="0">
              <a:lnSpc>
                <a:spcPct val="150000"/>
              </a:lnSpc>
              <a:buNone/>
            </a:pPr>
            <a:r>
              <a:rPr lang="tr-TR" sz="3400" b="1" dirty="0">
                <a:latin typeface="Times New Roman"/>
                <a:ea typeface="Times New Roman"/>
                <a:cs typeface="Times New Roman"/>
              </a:rPr>
              <a:t>2.</a:t>
            </a:r>
            <a:r>
              <a:rPr lang="tr-TR" sz="3400" dirty="0">
                <a:latin typeface="Times New Roman"/>
                <a:ea typeface="Times New Roman"/>
                <a:cs typeface="Times New Roman"/>
              </a:rPr>
              <a:t> 112 merkezi tarafından sorulan sorulara net bir şekilde cevap verilmelidir;</a:t>
            </a:r>
          </a:p>
          <a:p>
            <a:pPr marL="0" indent="0">
              <a:lnSpc>
                <a:spcPct val="150000"/>
              </a:lnSpc>
              <a:buNone/>
            </a:pPr>
            <a:r>
              <a:rPr lang="tr-TR" sz="3400" b="1" dirty="0">
                <a:latin typeface="Times New Roman"/>
                <a:ea typeface="Times New Roman"/>
                <a:cs typeface="Times New Roman"/>
              </a:rPr>
              <a:t>3.</a:t>
            </a:r>
            <a:r>
              <a:rPr lang="tr-TR" sz="3400" dirty="0">
                <a:latin typeface="Times New Roman"/>
                <a:ea typeface="Times New Roman"/>
                <a:cs typeface="Times New Roman"/>
              </a:rPr>
              <a:t> Kesin yer ve adres bilgileri verilirken, olayın olduğu yere yakın bir caddenin yada </a:t>
            </a:r>
          </a:p>
          <a:p>
            <a:pPr marL="0" indent="0">
              <a:lnSpc>
                <a:spcPct val="150000"/>
              </a:lnSpc>
              <a:buNone/>
            </a:pPr>
            <a:r>
              <a:rPr lang="tr-TR" sz="3400" dirty="0">
                <a:latin typeface="Times New Roman"/>
                <a:ea typeface="Times New Roman"/>
                <a:cs typeface="Times New Roman"/>
              </a:rPr>
              <a:t>çok bilinen bir yerin adı verilmelidir,</a:t>
            </a:r>
          </a:p>
          <a:p>
            <a:pPr marL="0" indent="0">
              <a:lnSpc>
                <a:spcPct val="150000"/>
              </a:lnSpc>
              <a:buNone/>
            </a:pPr>
            <a:r>
              <a:rPr lang="tr-TR" sz="3400" b="1" dirty="0">
                <a:latin typeface="Times New Roman"/>
                <a:ea typeface="Times New Roman"/>
                <a:cs typeface="Times New Roman"/>
              </a:rPr>
              <a:t>4.</a:t>
            </a:r>
            <a:r>
              <a:rPr lang="tr-TR" sz="3400" dirty="0">
                <a:latin typeface="Times New Roman"/>
                <a:ea typeface="Times New Roman"/>
                <a:cs typeface="Times New Roman"/>
              </a:rPr>
              <a:t>  Kimin, hangi numaradan aradığı bildirilmelidir,</a:t>
            </a:r>
          </a:p>
          <a:p>
            <a:pPr marL="0" indent="0">
              <a:lnSpc>
                <a:spcPct val="150000"/>
              </a:lnSpc>
              <a:buNone/>
            </a:pPr>
            <a:r>
              <a:rPr lang="tr-TR" sz="3400" b="1" dirty="0">
                <a:latin typeface="Times New Roman"/>
                <a:ea typeface="Times New Roman"/>
                <a:cs typeface="Times New Roman"/>
              </a:rPr>
              <a:t>5. </a:t>
            </a:r>
            <a:r>
              <a:rPr lang="tr-TR" sz="3400" dirty="0">
                <a:latin typeface="Times New Roman"/>
                <a:ea typeface="Times New Roman"/>
                <a:cs typeface="Times New Roman"/>
              </a:rPr>
              <a:t>Hasta/yaralı(</a:t>
            </a:r>
            <a:r>
              <a:rPr lang="tr-TR" sz="3400" dirty="0" err="1">
                <a:latin typeface="Times New Roman"/>
                <a:ea typeface="Times New Roman"/>
                <a:cs typeface="Times New Roman"/>
              </a:rPr>
              <a:t>lar</a:t>
            </a:r>
            <a:r>
              <a:rPr lang="tr-TR" sz="3400" dirty="0">
                <a:latin typeface="Times New Roman"/>
                <a:ea typeface="Times New Roman"/>
                <a:cs typeface="Times New Roman"/>
              </a:rPr>
              <a:t>)</a:t>
            </a:r>
            <a:r>
              <a:rPr lang="tr-TR" sz="3400" dirty="0" err="1">
                <a:latin typeface="Times New Roman"/>
                <a:ea typeface="Times New Roman"/>
                <a:cs typeface="Times New Roman"/>
              </a:rPr>
              <a:t>ın</a:t>
            </a:r>
            <a:r>
              <a:rPr lang="tr-TR" sz="3400" dirty="0">
                <a:latin typeface="Times New Roman"/>
                <a:ea typeface="Times New Roman"/>
                <a:cs typeface="Times New Roman"/>
              </a:rPr>
              <a:t> adı ve olayın tanımı yapılmalıdır,</a:t>
            </a:r>
          </a:p>
          <a:p>
            <a:pPr marL="0" indent="0">
              <a:lnSpc>
                <a:spcPct val="150000"/>
              </a:lnSpc>
              <a:buNone/>
            </a:pPr>
            <a:r>
              <a:rPr lang="tr-TR" sz="3400" b="1" dirty="0">
                <a:latin typeface="Times New Roman"/>
                <a:ea typeface="Times New Roman"/>
                <a:cs typeface="Times New Roman"/>
              </a:rPr>
              <a:t>6.</a:t>
            </a:r>
            <a:r>
              <a:rPr lang="tr-TR" sz="3400" dirty="0">
                <a:latin typeface="Times New Roman"/>
                <a:ea typeface="Times New Roman"/>
                <a:cs typeface="Times New Roman"/>
              </a:rPr>
              <a:t> Hasta/yaralı sayısı ve durumu bildirilmelidir,</a:t>
            </a:r>
          </a:p>
          <a:p>
            <a:pPr marL="0" indent="0">
              <a:lnSpc>
                <a:spcPct val="150000"/>
              </a:lnSpc>
              <a:buNone/>
            </a:pPr>
            <a:r>
              <a:rPr lang="tr-TR" sz="3400" b="1" dirty="0">
                <a:latin typeface="Times New Roman"/>
                <a:ea typeface="Times New Roman"/>
                <a:cs typeface="Times New Roman"/>
              </a:rPr>
              <a:t>7.</a:t>
            </a:r>
            <a:r>
              <a:rPr lang="tr-TR" sz="3400" dirty="0">
                <a:latin typeface="Times New Roman"/>
                <a:ea typeface="Times New Roman"/>
                <a:cs typeface="Times New Roman"/>
              </a:rPr>
              <a:t> Olayın gerçekleştiği saat belirtilmelidir</a:t>
            </a:r>
          </a:p>
          <a:p>
            <a:pPr marL="0" indent="0">
              <a:lnSpc>
                <a:spcPct val="150000"/>
              </a:lnSpc>
              <a:buNone/>
            </a:pPr>
            <a:r>
              <a:rPr lang="tr-TR" sz="3400" b="1" dirty="0">
                <a:latin typeface="Times New Roman"/>
                <a:ea typeface="Times New Roman"/>
                <a:cs typeface="Times New Roman"/>
              </a:rPr>
              <a:t>8.</a:t>
            </a:r>
            <a:r>
              <a:rPr lang="tr-TR" sz="3400" dirty="0">
                <a:latin typeface="Times New Roman"/>
                <a:ea typeface="Times New Roman"/>
                <a:cs typeface="Times New Roman"/>
              </a:rPr>
              <a:t> Eğer herhangi bir ilk yardım uygulaması yapıldıysa nasıl bir yardım verildiği belirtilmelidir,</a:t>
            </a:r>
          </a:p>
          <a:p>
            <a:pPr marL="0" indent="0">
              <a:lnSpc>
                <a:spcPct val="150000"/>
              </a:lnSpc>
              <a:buNone/>
            </a:pPr>
            <a:r>
              <a:rPr lang="tr-TR" sz="3400" b="1" dirty="0">
                <a:latin typeface="Times New Roman"/>
                <a:ea typeface="Times New Roman"/>
                <a:cs typeface="Times New Roman"/>
              </a:rPr>
              <a:t>9.</a:t>
            </a:r>
            <a:r>
              <a:rPr lang="tr-TR" sz="3400" dirty="0">
                <a:latin typeface="Times New Roman"/>
                <a:ea typeface="Times New Roman"/>
                <a:cs typeface="Times New Roman"/>
              </a:rPr>
              <a:t> 112 hattında bilgi alan kişi, gerekli olan tüm bilgileri aldığını söyleyinceye kadar telefon kapatılmamalıdır.</a:t>
            </a:r>
          </a:p>
          <a:p>
            <a:pPr marL="0" indent="0">
              <a:buNone/>
            </a:pPr>
            <a:endParaRPr lang="tr-TR" dirty="0"/>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2104" y="2852936"/>
            <a:ext cx="2448272" cy="1656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1603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1544" y="764704"/>
            <a:ext cx="8229600" cy="1143000"/>
          </a:xfrm>
        </p:spPr>
        <p:txBody>
          <a:bodyPr>
            <a:normAutofit fontScale="90000"/>
          </a:bodyPr>
          <a:lstStyle/>
          <a:p>
            <a:pPr>
              <a:lnSpc>
                <a:spcPct val="115000"/>
              </a:lnSpc>
            </a:pPr>
            <a:br>
              <a:rPr lang="tr-TR" sz="3600" b="1" u="sng" dirty="0">
                <a:solidFill>
                  <a:srgbClr val="00B0F0"/>
                </a:solidFill>
                <a:latin typeface="Times New Roman"/>
                <a:ea typeface="Times New Roman"/>
                <a:cs typeface="Times New Roman"/>
              </a:rPr>
            </a:br>
            <a:r>
              <a:rPr lang="tr-TR" sz="3600" b="1" u="sng" dirty="0">
                <a:solidFill>
                  <a:srgbClr val="00B0F0"/>
                </a:solidFill>
                <a:latin typeface="Times New Roman"/>
                <a:ea typeface="Times New Roman"/>
                <a:cs typeface="Times New Roman"/>
              </a:rPr>
              <a:t>İLK YARDIM DOLABINDA </a:t>
            </a:r>
            <a:br>
              <a:rPr lang="tr-TR" sz="3600" b="1" u="sng" dirty="0">
                <a:solidFill>
                  <a:srgbClr val="00B0F0"/>
                </a:solidFill>
                <a:latin typeface="Times New Roman"/>
                <a:ea typeface="Times New Roman"/>
                <a:cs typeface="Times New Roman"/>
              </a:rPr>
            </a:br>
            <a:r>
              <a:rPr lang="tr-TR" sz="3600" b="1" u="sng" dirty="0">
                <a:solidFill>
                  <a:srgbClr val="00B0F0"/>
                </a:solidFill>
                <a:latin typeface="Times New Roman"/>
                <a:ea typeface="Times New Roman"/>
                <a:cs typeface="Times New Roman"/>
              </a:rPr>
              <a:t>BULUNMASI GEREKEN </a:t>
            </a:r>
            <a:br>
              <a:rPr lang="tr-TR" sz="3600" b="1" u="sng" dirty="0">
                <a:solidFill>
                  <a:srgbClr val="00B0F0"/>
                </a:solidFill>
                <a:latin typeface="Times New Roman"/>
                <a:ea typeface="Times New Roman"/>
                <a:cs typeface="Times New Roman"/>
              </a:rPr>
            </a:br>
            <a:r>
              <a:rPr lang="tr-TR" sz="3600" b="1" u="sng" dirty="0">
                <a:solidFill>
                  <a:srgbClr val="00B0F0"/>
                </a:solidFill>
                <a:latin typeface="Times New Roman"/>
                <a:ea typeface="Times New Roman"/>
                <a:cs typeface="Times New Roman"/>
              </a:rPr>
              <a:t>MALZEMELER</a:t>
            </a:r>
            <a:br>
              <a:rPr lang="tr-TR" sz="2000" dirty="0">
                <a:ea typeface="Calibri"/>
                <a:cs typeface="Times New Roman"/>
              </a:rPr>
            </a:br>
            <a:endParaRPr lang="tr-TR" dirty="0"/>
          </a:p>
        </p:txBody>
      </p:sp>
      <p:sp>
        <p:nvSpPr>
          <p:cNvPr id="3" name="İçerik Yer Tutucusu 2"/>
          <p:cNvSpPr>
            <a:spLocks noGrp="1"/>
          </p:cNvSpPr>
          <p:nvPr>
            <p:ph idx="1"/>
          </p:nvPr>
        </p:nvSpPr>
        <p:spPr>
          <a:xfrm>
            <a:off x="2351584" y="1600201"/>
            <a:ext cx="7416824" cy="4525963"/>
          </a:xfrm>
        </p:spPr>
        <p:txBody>
          <a:bodyPr>
            <a:normAutofit/>
          </a:bodyPr>
          <a:lstStyle/>
          <a:p>
            <a:pPr marL="0" indent="0" algn="just">
              <a:lnSpc>
                <a:spcPct val="150000"/>
              </a:lnSpc>
              <a:buNone/>
            </a:pPr>
            <a:r>
              <a:rPr lang="tr-TR" dirty="0">
                <a:latin typeface="Times New Roman"/>
                <a:ea typeface="Times New Roman"/>
                <a:cs typeface="Times New Roman"/>
              </a:rPr>
              <a:t>      </a:t>
            </a:r>
          </a:p>
          <a:p>
            <a:pPr marL="0" indent="0" algn="just">
              <a:lnSpc>
                <a:spcPct val="150000"/>
              </a:lnSpc>
              <a:buNone/>
            </a:pPr>
            <a:r>
              <a:rPr lang="tr-TR" sz="1900" dirty="0">
                <a:latin typeface="Times New Roman"/>
                <a:ea typeface="Times New Roman"/>
                <a:cs typeface="Times New Roman"/>
              </a:rPr>
              <a:t>      </a:t>
            </a:r>
            <a:r>
              <a:rPr lang="tr-TR" sz="1800" dirty="0">
                <a:latin typeface="Times New Roman"/>
                <a:ea typeface="Times New Roman"/>
                <a:cs typeface="Times New Roman"/>
              </a:rPr>
              <a:t>Temiz sargı bezi, yara bantları, steril gazlı bezler, yapıştırıcı plasterler ve kan durdurma lastiği, maşa, cımbız, iğne, makas, toz borik asit, NaHCO</a:t>
            </a:r>
            <a:r>
              <a:rPr lang="tr-TR" sz="1800" baseline="-25000" dirty="0">
                <a:latin typeface="Times New Roman"/>
                <a:ea typeface="Times New Roman"/>
                <a:cs typeface="Times New Roman"/>
              </a:rPr>
              <a:t>3</a:t>
            </a:r>
            <a:r>
              <a:rPr lang="tr-TR" sz="1800" dirty="0">
                <a:latin typeface="Times New Roman"/>
                <a:ea typeface="Times New Roman"/>
                <a:cs typeface="Times New Roman"/>
              </a:rPr>
              <a:t>, </a:t>
            </a:r>
            <a:r>
              <a:rPr lang="tr-TR" sz="1800" dirty="0" err="1">
                <a:latin typeface="Times New Roman"/>
                <a:ea typeface="Times New Roman"/>
                <a:cs typeface="Times New Roman"/>
              </a:rPr>
              <a:t>tannik</a:t>
            </a:r>
            <a:r>
              <a:rPr lang="tr-TR" sz="1800" dirty="0">
                <a:latin typeface="Times New Roman"/>
                <a:ea typeface="Times New Roman"/>
                <a:cs typeface="Times New Roman"/>
              </a:rPr>
              <a:t> asit, aktif kömür, dezenfekte edici kremler ve yanık kremleri.</a:t>
            </a:r>
            <a:endParaRPr lang="tr-TR" sz="1800" dirty="0">
              <a:ea typeface="Calibri"/>
              <a:cs typeface="Times New Roman"/>
            </a:endParaRPr>
          </a:p>
          <a:p>
            <a:pPr marL="0" indent="0" algn="just">
              <a:lnSpc>
                <a:spcPct val="150000"/>
              </a:lnSpc>
              <a:buNone/>
            </a:pPr>
            <a:r>
              <a:rPr lang="tr-TR" sz="1800" dirty="0">
                <a:latin typeface="Times New Roman"/>
                <a:ea typeface="Times New Roman"/>
                <a:cs typeface="Times New Roman"/>
              </a:rPr>
              <a:t>      Ayrıca, % 1 </a:t>
            </a:r>
            <a:r>
              <a:rPr lang="tr-TR" sz="1800" dirty="0" err="1">
                <a:latin typeface="Times New Roman"/>
                <a:ea typeface="Times New Roman"/>
                <a:cs typeface="Times New Roman"/>
              </a:rPr>
              <a:t>lik</a:t>
            </a:r>
            <a:r>
              <a:rPr lang="tr-TR" sz="1800" dirty="0">
                <a:latin typeface="Times New Roman"/>
                <a:ea typeface="Times New Roman"/>
                <a:cs typeface="Times New Roman"/>
              </a:rPr>
              <a:t> asetik asit, % 1 </a:t>
            </a:r>
            <a:r>
              <a:rPr lang="tr-TR" sz="1800" dirty="0" err="1">
                <a:latin typeface="Times New Roman"/>
                <a:ea typeface="Times New Roman"/>
                <a:cs typeface="Times New Roman"/>
              </a:rPr>
              <a:t>lik</a:t>
            </a:r>
            <a:r>
              <a:rPr lang="tr-TR" sz="1800" dirty="0">
                <a:latin typeface="Times New Roman"/>
                <a:ea typeface="Times New Roman"/>
                <a:cs typeface="Times New Roman"/>
              </a:rPr>
              <a:t> borik asit, </a:t>
            </a:r>
          </a:p>
          <a:p>
            <a:pPr marL="0" indent="0" algn="just">
              <a:lnSpc>
                <a:spcPct val="150000"/>
              </a:lnSpc>
              <a:buNone/>
            </a:pPr>
            <a:r>
              <a:rPr lang="tr-TR" sz="1800" dirty="0">
                <a:latin typeface="Times New Roman"/>
                <a:ea typeface="Times New Roman"/>
                <a:cs typeface="Times New Roman"/>
              </a:rPr>
              <a:t>% 1 </a:t>
            </a:r>
            <a:r>
              <a:rPr lang="tr-TR" sz="1800" dirty="0" err="1">
                <a:latin typeface="Times New Roman"/>
                <a:ea typeface="Times New Roman"/>
                <a:cs typeface="Times New Roman"/>
              </a:rPr>
              <a:t>lik</a:t>
            </a:r>
            <a:r>
              <a:rPr lang="tr-TR" sz="1800" dirty="0">
                <a:latin typeface="Times New Roman"/>
                <a:ea typeface="Times New Roman"/>
                <a:cs typeface="Times New Roman"/>
              </a:rPr>
              <a:t> NaHCO</a:t>
            </a:r>
            <a:r>
              <a:rPr lang="tr-TR" sz="1800" baseline="-25000" dirty="0">
                <a:latin typeface="Times New Roman"/>
                <a:ea typeface="Times New Roman"/>
                <a:cs typeface="Times New Roman"/>
              </a:rPr>
              <a:t>3</a:t>
            </a:r>
            <a:r>
              <a:rPr lang="tr-TR" sz="1800" dirty="0">
                <a:latin typeface="Times New Roman"/>
                <a:ea typeface="Times New Roman"/>
                <a:cs typeface="Times New Roman"/>
              </a:rPr>
              <a:t>, gliserin, seyreltik amonyak, </a:t>
            </a:r>
          </a:p>
          <a:p>
            <a:pPr marL="0" indent="0" algn="just">
              <a:lnSpc>
                <a:spcPct val="150000"/>
              </a:lnSpc>
              <a:buNone/>
            </a:pPr>
            <a:r>
              <a:rPr lang="tr-TR" sz="1800" dirty="0">
                <a:latin typeface="Times New Roman"/>
                <a:ea typeface="Times New Roman"/>
                <a:cs typeface="Times New Roman"/>
              </a:rPr>
              <a:t>etil alkol, sitrik asit ilk yardım amacıyla </a:t>
            </a:r>
          </a:p>
          <a:p>
            <a:pPr marL="0" indent="0" algn="just">
              <a:lnSpc>
                <a:spcPct val="150000"/>
              </a:lnSpc>
              <a:buNone/>
            </a:pPr>
            <a:r>
              <a:rPr lang="tr-TR" sz="1800" dirty="0">
                <a:latin typeface="Times New Roman"/>
                <a:ea typeface="Times New Roman"/>
                <a:cs typeface="Times New Roman"/>
              </a:rPr>
              <a:t>kullanılmak üzere hazır bulundurulabilir.</a:t>
            </a:r>
            <a:endParaRPr lang="tr-TR"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2104" y="3789040"/>
            <a:ext cx="2793504" cy="1944216"/>
          </a:xfrm>
          <a:prstGeom prst="rect">
            <a:avLst/>
          </a:prstGeom>
        </p:spPr>
      </p:pic>
    </p:spTree>
    <p:extLst>
      <p:ext uri="{BB962C8B-B14F-4D97-AF65-F5344CB8AC3E}">
        <p14:creationId xmlns:p14="http://schemas.microsoft.com/office/powerpoint/2010/main" val="1526383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39616" y="1052737"/>
            <a:ext cx="6480720" cy="4392487"/>
          </a:xfrm>
        </p:spPr>
        <p:txBody>
          <a:bodyPr>
            <a:normAutofit fontScale="40000" lnSpcReduction="20000"/>
          </a:bodyPr>
          <a:lstStyle/>
          <a:p>
            <a:pPr marL="0" indent="0" algn="just">
              <a:lnSpc>
                <a:spcPct val="150000"/>
              </a:lnSpc>
              <a:buNone/>
            </a:pPr>
            <a:r>
              <a:rPr lang="tr-TR" sz="4000" dirty="0">
                <a:latin typeface="Times New Roman"/>
                <a:ea typeface="Times New Roman"/>
                <a:cs typeface="Times New Roman"/>
              </a:rPr>
              <a:t>Ayrıca;</a:t>
            </a:r>
            <a:endParaRPr lang="tr-TR" sz="4000" dirty="0">
              <a:ea typeface="Times New Roman"/>
              <a:cs typeface="Times New Roman"/>
            </a:endParaRPr>
          </a:p>
          <a:p>
            <a:pPr marL="0" indent="0" algn="just">
              <a:lnSpc>
                <a:spcPct val="150000"/>
              </a:lnSpc>
              <a:buNone/>
            </a:pPr>
            <a:r>
              <a:rPr lang="tr-TR" sz="4000" dirty="0">
                <a:latin typeface="Times New Roman"/>
                <a:ea typeface="Times New Roman"/>
                <a:cs typeface="Times New Roman"/>
              </a:rPr>
              <a:t>      </a:t>
            </a:r>
            <a:r>
              <a:rPr lang="tr-TR" sz="4000" dirty="0">
                <a:solidFill>
                  <a:srgbClr val="00B0F0"/>
                </a:solidFill>
                <a:latin typeface="Times New Roman"/>
                <a:ea typeface="Times New Roman"/>
                <a:cs typeface="Times New Roman"/>
              </a:rPr>
              <a:t>Yanık jelleri </a:t>
            </a:r>
            <a:r>
              <a:rPr lang="tr-TR" sz="4000" dirty="0">
                <a:latin typeface="Times New Roman"/>
                <a:ea typeface="Times New Roman"/>
                <a:cs typeface="Times New Roman"/>
              </a:rPr>
              <a:t>ki farklı ambalaj şekilleri ile kullanımı kolay, steril, antiseptik </a:t>
            </a:r>
            <a:r>
              <a:rPr lang="tr-TR" sz="4000" dirty="0" err="1">
                <a:latin typeface="Times New Roman"/>
                <a:ea typeface="Times New Roman"/>
                <a:cs typeface="Times New Roman"/>
              </a:rPr>
              <a:t>hidrojellerdir</a:t>
            </a:r>
            <a:r>
              <a:rPr lang="tr-TR" sz="4000" dirty="0">
                <a:latin typeface="Times New Roman"/>
                <a:ea typeface="Times New Roman"/>
                <a:cs typeface="Times New Roman"/>
              </a:rPr>
              <a:t> ve; </a:t>
            </a:r>
            <a:endParaRPr lang="tr-TR" sz="4000" dirty="0">
              <a:ea typeface="Times New Roman"/>
              <a:cs typeface="Times New Roman"/>
            </a:endParaRPr>
          </a:p>
          <a:p>
            <a:pPr marL="0" indent="0" algn="just">
              <a:lnSpc>
                <a:spcPct val="150000"/>
              </a:lnSpc>
              <a:buNone/>
            </a:pPr>
            <a:r>
              <a:rPr lang="tr-TR" sz="4000" dirty="0">
                <a:latin typeface="Times New Roman"/>
                <a:ea typeface="Times New Roman"/>
                <a:cs typeface="Times New Roman"/>
              </a:rPr>
              <a:t>     </a:t>
            </a:r>
            <a:r>
              <a:rPr lang="tr-TR" sz="4000" dirty="0">
                <a:solidFill>
                  <a:srgbClr val="00B0F0"/>
                </a:solidFill>
                <a:latin typeface="Times New Roman"/>
                <a:ea typeface="Times New Roman"/>
                <a:cs typeface="Times New Roman"/>
              </a:rPr>
              <a:t>Travma battaniyeleri </a:t>
            </a:r>
            <a:r>
              <a:rPr lang="tr-TR" sz="4000" dirty="0">
                <a:latin typeface="Times New Roman"/>
                <a:ea typeface="Times New Roman"/>
                <a:cs typeface="Times New Roman"/>
              </a:rPr>
              <a:t>ki ağır yanıklarda ilk yardım malzemesi olarak kullanılan, yaşamsal tehlike altındaki yaralıyı hayatını kaybetmeden bir tedavi merkezine ulaştırmada etkili olan ve vücuttaki ölümcül olabilecek sıvı kayıplarını azaltan özel yapılı örtülerdir. Bu örtüler kendi ağırlıklarının 14 katı kadar </a:t>
            </a:r>
            <a:r>
              <a:rPr lang="tr-TR" sz="4000" dirty="0" err="1">
                <a:latin typeface="Times New Roman"/>
                <a:ea typeface="Times New Roman"/>
                <a:cs typeface="Times New Roman"/>
              </a:rPr>
              <a:t>hidrojel</a:t>
            </a:r>
            <a:r>
              <a:rPr lang="tr-TR" sz="4000" dirty="0">
                <a:latin typeface="Times New Roman"/>
                <a:ea typeface="Times New Roman"/>
                <a:cs typeface="Times New Roman"/>
              </a:rPr>
              <a:t> solüsyonu bünyelerinde tutarlar, Amerikan Ulusal İş Güvenliği Enstitüsü tarafından belirlenen yanıklarda su bazlı jel uygulaması ile ilgili standartlara uygundur, da bulunabilir. </a:t>
            </a:r>
            <a:endParaRPr lang="tr-TR" sz="40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68943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274638"/>
            <a:ext cx="8229600" cy="1282154"/>
          </a:xfrm>
        </p:spPr>
        <p:txBody>
          <a:bodyPr>
            <a:normAutofit fontScale="90000"/>
          </a:bodyPr>
          <a:lstStyle/>
          <a:p>
            <a:pPr>
              <a:lnSpc>
                <a:spcPct val="115000"/>
              </a:lnSpc>
              <a:spcAft>
                <a:spcPts val="300"/>
              </a:spcAft>
            </a:pPr>
            <a:br>
              <a:rPr lang="tr-TR" b="1" u="sng" dirty="0">
                <a:solidFill>
                  <a:srgbClr val="00B0F0"/>
                </a:solidFill>
                <a:latin typeface="Times New Roman"/>
                <a:ea typeface="Times New Roman"/>
                <a:cs typeface="Times New Roman"/>
              </a:rPr>
            </a:br>
            <a:r>
              <a:rPr lang="tr-TR" b="1" u="sng" dirty="0">
                <a:solidFill>
                  <a:srgbClr val="00B0F0"/>
                </a:solidFill>
                <a:latin typeface="Times New Roman"/>
                <a:ea typeface="Times New Roman"/>
                <a:cs typeface="Times New Roman"/>
              </a:rPr>
              <a:t>LABORATUVAR KAZALARINDA İLK YARDIM</a:t>
            </a:r>
            <a:br>
              <a:rPr lang="tr-TR" sz="2000" dirty="0">
                <a:ea typeface="Calibri"/>
                <a:cs typeface="Times New Roman"/>
              </a:rPr>
            </a:br>
            <a:endParaRPr lang="tr-TR" dirty="0"/>
          </a:p>
        </p:txBody>
      </p:sp>
      <p:sp>
        <p:nvSpPr>
          <p:cNvPr id="3" name="İçerik Yer Tutucusu 2"/>
          <p:cNvSpPr>
            <a:spLocks noGrp="1"/>
          </p:cNvSpPr>
          <p:nvPr>
            <p:ph idx="1"/>
          </p:nvPr>
        </p:nvSpPr>
        <p:spPr>
          <a:xfrm>
            <a:off x="2279576" y="1600201"/>
            <a:ext cx="7560840" cy="4525963"/>
          </a:xfrm>
        </p:spPr>
        <p:txBody>
          <a:bodyPr>
            <a:normAutofit fontScale="92500" lnSpcReduction="20000"/>
          </a:bodyPr>
          <a:lstStyle/>
          <a:p>
            <a:pPr marL="0" indent="0" algn="just">
              <a:lnSpc>
                <a:spcPct val="115000"/>
              </a:lnSpc>
              <a:spcAft>
                <a:spcPts val="1000"/>
              </a:spcAft>
              <a:buNone/>
            </a:pPr>
            <a:endParaRPr lang="tr-TR" sz="1600" b="1" dirty="0">
              <a:solidFill>
                <a:srgbClr val="FF0000"/>
              </a:solidFill>
              <a:latin typeface="Times New Roman"/>
              <a:ea typeface="Times New Roman"/>
              <a:cs typeface="Times New Roman"/>
            </a:endParaRPr>
          </a:p>
          <a:p>
            <a:pPr marL="0" indent="0" algn="just">
              <a:lnSpc>
                <a:spcPct val="115000"/>
              </a:lnSpc>
              <a:spcAft>
                <a:spcPts val="1000"/>
              </a:spcAft>
              <a:buNone/>
            </a:pPr>
            <a:r>
              <a:rPr lang="tr-TR" sz="1600" b="1" dirty="0">
                <a:solidFill>
                  <a:srgbClr val="FF0000"/>
                </a:solidFill>
                <a:latin typeface="Times New Roman"/>
                <a:ea typeface="Times New Roman"/>
                <a:cs typeface="Times New Roman"/>
              </a:rPr>
              <a:t>DİKKAT EDİLECEK GENEL HUSUSLAR:</a:t>
            </a:r>
            <a:endParaRPr lang="tr-TR" sz="1600" dirty="0">
              <a:ea typeface="Calibri"/>
              <a:cs typeface="Times New Roman"/>
            </a:endParaRPr>
          </a:p>
          <a:p>
            <a:pPr marL="0" indent="0" algn="just">
              <a:lnSpc>
                <a:spcPct val="150000"/>
              </a:lnSpc>
              <a:buNone/>
            </a:pPr>
            <a:r>
              <a:rPr lang="tr-TR" sz="1600" dirty="0">
                <a:latin typeface="Times New Roman"/>
                <a:ea typeface="Times New Roman"/>
              </a:rPr>
              <a:t>  </a:t>
            </a:r>
            <a:r>
              <a:rPr lang="tr-TR" sz="1600" b="1" dirty="0">
                <a:latin typeface="Times New Roman"/>
                <a:ea typeface="Times New Roman"/>
              </a:rPr>
              <a:t>1)</a:t>
            </a:r>
            <a:r>
              <a:rPr lang="tr-TR" sz="1600" dirty="0">
                <a:latin typeface="Times New Roman"/>
                <a:ea typeface="Times New Roman"/>
              </a:rPr>
              <a:t> Kaza mahalli  iyice havalandırılmalıdır.</a:t>
            </a:r>
            <a:endParaRPr lang="tr-TR" sz="1600" dirty="0">
              <a:ea typeface="Times New Roman"/>
            </a:endParaRPr>
          </a:p>
          <a:p>
            <a:pPr marL="0" indent="0" algn="just">
              <a:lnSpc>
                <a:spcPct val="150000"/>
              </a:lnSpc>
              <a:buNone/>
            </a:pPr>
            <a:r>
              <a:rPr lang="tr-TR" sz="1600" dirty="0">
                <a:latin typeface="Times New Roman"/>
                <a:ea typeface="Times New Roman"/>
              </a:rPr>
              <a:t>  </a:t>
            </a:r>
            <a:r>
              <a:rPr lang="tr-TR" sz="1600" b="1" dirty="0">
                <a:latin typeface="Times New Roman"/>
                <a:ea typeface="Times New Roman"/>
              </a:rPr>
              <a:t>2) </a:t>
            </a:r>
            <a:r>
              <a:rPr lang="tr-TR" sz="1600" dirty="0">
                <a:latin typeface="Times New Roman"/>
                <a:ea typeface="Times New Roman"/>
              </a:rPr>
              <a:t>Kimyasallar ile bulaşma durumunda, elbise düğmeleri çözülmeli, iç çamaşır dahil   </a:t>
            </a:r>
          </a:p>
          <a:p>
            <a:pPr marL="0" indent="0" algn="just">
              <a:lnSpc>
                <a:spcPct val="150000"/>
              </a:lnSpc>
              <a:buNone/>
            </a:pPr>
            <a:r>
              <a:rPr lang="tr-TR" sz="1600" dirty="0">
                <a:latin typeface="Times New Roman"/>
                <a:ea typeface="Times New Roman"/>
              </a:rPr>
              <a:t>    bulaşmış giysiler hemen çıkarılmalıdır.</a:t>
            </a:r>
            <a:endParaRPr lang="tr-TR" sz="1600" dirty="0">
              <a:ea typeface="Times New Roman"/>
            </a:endParaRPr>
          </a:p>
          <a:p>
            <a:pPr marL="0" indent="0" algn="just">
              <a:lnSpc>
                <a:spcPct val="150000"/>
              </a:lnSpc>
              <a:buNone/>
            </a:pPr>
            <a:r>
              <a:rPr lang="tr-TR" sz="1600" dirty="0">
                <a:latin typeface="Times New Roman"/>
                <a:ea typeface="Times New Roman"/>
              </a:rPr>
              <a:t>  </a:t>
            </a:r>
            <a:r>
              <a:rPr lang="tr-TR" sz="1600" b="1" dirty="0">
                <a:latin typeface="Times New Roman"/>
                <a:ea typeface="Times New Roman"/>
              </a:rPr>
              <a:t>3)</a:t>
            </a:r>
            <a:r>
              <a:rPr lang="tr-TR" sz="1600" dirty="0">
                <a:latin typeface="Times New Roman"/>
                <a:ea typeface="Times New Roman"/>
              </a:rPr>
              <a:t> Kimyasal madde bulaşmış cilt bol suyla yıkanmalıdır.</a:t>
            </a:r>
            <a:endParaRPr lang="tr-TR" sz="1600" dirty="0">
              <a:ea typeface="Times New Roman"/>
            </a:endParaRPr>
          </a:p>
          <a:p>
            <a:pPr marL="0" indent="0" algn="just">
              <a:lnSpc>
                <a:spcPct val="150000"/>
              </a:lnSpc>
              <a:buNone/>
            </a:pPr>
            <a:r>
              <a:rPr lang="tr-TR" sz="1600" dirty="0">
                <a:latin typeface="Times New Roman"/>
                <a:ea typeface="Times New Roman"/>
              </a:rPr>
              <a:t>  </a:t>
            </a:r>
            <a:r>
              <a:rPr lang="tr-TR" sz="1600" b="1" dirty="0">
                <a:latin typeface="Times New Roman"/>
                <a:ea typeface="Times New Roman"/>
              </a:rPr>
              <a:t>4)</a:t>
            </a:r>
            <a:r>
              <a:rPr lang="tr-TR" sz="1600" dirty="0">
                <a:latin typeface="Times New Roman"/>
                <a:ea typeface="Times New Roman"/>
              </a:rPr>
              <a:t> Sıçramaya maruz kalan gözler akan su ile iyice yıkanmalıdır. Bu sırada gözler açık  </a:t>
            </a:r>
          </a:p>
          <a:p>
            <a:pPr marL="0" indent="0" algn="just">
              <a:lnSpc>
                <a:spcPct val="150000"/>
              </a:lnSpc>
              <a:buNone/>
            </a:pPr>
            <a:r>
              <a:rPr lang="tr-TR" sz="1600" dirty="0">
                <a:latin typeface="Times New Roman"/>
                <a:ea typeface="Times New Roman"/>
              </a:rPr>
              <a:t>    olmalıdır.</a:t>
            </a:r>
            <a:endParaRPr lang="tr-TR" sz="1600" dirty="0">
              <a:ea typeface="Times New Roman"/>
            </a:endParaRPr>
          </a:p>
          <a:p>
            <a:pPr marL="0" indent="0" algn="just">
              <a:lnSpc>
                <a:spcPct val="150000"/>
              </a:lnSpc>
              <a:buNone/>
            </a:pPr>
            <a:r>
              <a:rPr lang="tr-TR" sz="1600" dirty="0">
                <a:latin typeface="Times New Roman"/>
                <a:ea typeface="Times New Roman"/>
              </a:rPr>
              <a:t>  </a:t>
            </a:r>
            <a:r>
              <a:rPr lang="tr-TR" sz="1600" b="1" dirty="0">
                <a:latin typeface="Times New Roman"/>
                <a:ea typeface="Times New Roman"/>
              </a:rPr>
              <a:t>5) </a:t>
            </a:r>
            <a:r>
              <a:rPr lang="tr-TR" sz="1600" dirty="0">
                <a:latin typeface="Times New Roman"/>
                <a:ea typeface="Times New Roman"/>
              </a:rPr>
              <a:t>Yaralılar üşütülmemelidir.</a:t>
            </a:r>
            <a:endParaRPr lang="tr-TR" sz="1600" dirty="0">
              <a:ea typeface="Times New Roman"/>
            </a:endParaRPr>
          </a:p>
          <a:p>
            <a:pPr marL="0" indent="0" algn="just">
              <a:lnSpc>
                <a:spcPct val="150000"/>
              </a:lnSpc>
              <a:buNone/>
            </a:pPr>
            <a:r>
              <a:rPr lang="tr-TR" sz="1600" dirty="0">
                <a:latin typeface="Times New Roman"/>
                <a:ea typeface="Times New Roman"/>
              </a:rPr>
              <a:t>  </a:t>
            </a:r>
            <a:r>
              <a:rPr lang="tr-TR" sz="1600" b="1" dirty="0">
                <a:latin typeface="Times New Roman"/>
                <a:ea typeface="Times New Roman"/>
              </a:rPr>
              <a:t>6)</a:t>
            </a:r>
            <a:r>
              <a:rPr lang="tr-TR" sz="1600" dirty="0">
                <a:latin typeface="Times New Roman"/>
                <a:ea typeface="Times New Roman"/>
              </a:rPr>
              <a:t> Yaralılar mümkünse bir sedyeye alınmalı ve üzeri örtülmelidir.</a:t>
            </a:r>
            <a:endParaRPr lang="tr-TR" sz="1600" dirty="0">
              <a:ea typeface="Times New Roman"/>
            </a:endParaRPr>
          </a:p>
          <a:p>
            <a:pPr marL="0" indent="0">
              <a:buNone/>
            </a:pPr>
            <a:endParaRPr lang="tr-TR" dirty="0"/>
          </a:p>
        </p:txBody>
      </p:sp>
    </p:spTree>
    <p:extLst>
      <p:ext uri="{BB962C8B-B14F-4D97-AF65-F5344CB8AC3E}">
        <p14:creationId xmlns:p14="http://schemas.microsoft.com/office/powerpoint/2010/main" val="2897628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79576" y="332657"/>
            <a:ext cx="7344816" cy="5793507"/>
          </a:xfrm>
        </p:spPr>
        <p:txBody>
          <a:bodyPr>
            <a:normAutofit fontScale="40000" lnSpcReduction="20000"/>
          </a:bodyPr>
          <a:lstStyle/>
          <a:p>
            <a:pPr marL="0" indent="0" algn="just">
              <a:lnSpc>
                <a:spcPct val="115000"/>
              </a:lnSpc>
              <a:spcAft>
                <a:spcPts val="1000"/>
              </a:spcAft>
              <a:buNone/>
            </a:pPr>
            <a:r>
              <a:rPr lang="tr-TR" sz="4000" b="1" dirty="0">
                <a:solidFill>
                  <a:srgbClr val="FF0000"/>
                </a:solidFill>
                <a:latin typeface="Times New Roman"/>
                <a:ea typeface="Times New Roman"/>
                <a:cs typeface="Times New Roman"/>
              </a:rPr>
              <a:t>DİĞER HUSUSLAR:</a:t>
            </a:r>
            <a:endParaRPr lang="tr-TR" sz="2400" dirty="0">
              <a:ea typeface="Calibri"/>
              <a:cs typeface="Times New Roman"/>
            </a:endParaRPr>
          </a:p>
          <a:p>
            <a:pPr marL="0" indent="0" algn="just">
              <a:lnSpc>
                <a:spcPct val="150000"/>
              </a:lnSpc>
              <a:buNone/>
            </a:pPr>
            <a:r>
              <a:rPr lang="tr-TR" sz="3400" b="1" dirty="0">
                <a:latin typeface="Times New Roman"/>
                <a:ea typeface="Times New Roman"/>
                <a:cs typeface="Times New Roman"/>
              </a:rPr>
              <a:t>a)</a:t>
            </a:r>
            <a:r>
              <a:rPr lang="tr-TR" sz="3400" dirty="0">
                <a:latin typeface="Times New Roman"/>
                <a:ea typeface="Times New Roman"/>
                <a:cs typeface="Times New Roman"/>
              </a:rPr>
              <a:t> </a:t>
            </a:r>
            <a:r>
              <a:rPr lang="tr-TR" sz="3400" b="1" i="1" dirty="0">
                <a:latin typeface="Times New Roman"/>
                <a:ea typeface="Times New Roman"/>
                <a:cs typeface="Times New Roman"/>
              </a:rPr>
              <a:t>Gözler en hassas organlarımızdır.</a:t>
            </a:r>
            <a:r>
              <a:rPr lang="tr-TR" sz="3400" dirty="0">
                <a:latin typeface="Times New Roman"/>
                <a:ea typeface="Times New Roman"/>
                <a:cs typeface="Times New Roman"/>
              </a:rPr>
              <a:t> </a:t>
            </a:r>
          </a:p>
          <a:p>
            <a:pPr marL="0" indent="0" algn="just">
              <a:lnSpc>
                <a:spcPct val="150000"/>
              </a:lnSpc>
              <a:buNone/>
            </a:pPr>
            <a:r>
              <a:rPr lang="tr-TR" sz="3400" dirty="0">
                <a:latin typeface="Times New Roman"/>
                <a:ea typeface="Times New Roman"/>
                <a:cs typeface="Times New Roman"/>
              </a:rPr>
              <a:t>      Deneyler sırasında gözler gaz, sıvı veya katı maddeler ile bulaşırsa  </a:t>
            </a:r>
            <a:r>
              <a:rPr lang="tr-TR" sz="3400" i="1" dirty="0">
                <a:latin typeface="Times New Roman"/>
                <a:ea typeface="Times New Roman"/>
                <a:cs typeface="Times New Roman"/>
              </a:rPr>
              <a:t>tahriş olmamış göz derhal korunarak</a:t>
            </a:r>
            <a:r>
              <a:rPr lang="tr-TR" sz="3400" dirty="0">
                <a:latin typeface="Times New Roman"/>
                <a:ea typeface="Times New Roman"/>
                <a:cs typeface="Times New Roman"/>
              </a:rPr>
              <a:t> bol su ile yıkanmalıdır. En iyisi öğrencilerin laboratuvarda koruyucu gözlük kullanmalarıdır.</a:t>
            </a:r>
            <a:endParaRPr lang="tr-TR" sz="3400" dirty="0">
              <a:ea typeface="Calibri"/>
              <a:cs typeface="Times New Roman"/>
            </a:endParaRPr>
          </a:p>
          <a:p>
            <a:pPr marL="0" indent="0" algn="just">
              <a:lnSpc>
                <a:spcPct val="150000"/>
              </a:lnSpc>
              <a:buNone/>
            </a:pPr>
            <a:r>
              <a:rPr lang="tr-TR" sz="3400" b="1" dirty="0">
                <a:latin typeface="Times New Roman"/>
                <a:ea typeface="Times New Roman"/>
                <a:cs typeface="Times New Roman"/>
              </a:rPr>
              <a:t> </a:t>
            </a:r>
            <a:endParaRPr lang="tr-TR" sz="3400" dirty="0">
              <a:ea typeface="Times New Roman"/>
              <a:cs typeface="Times New Roman"/>
            </a:endParaRPr>
          </a:p>
          <a:p>
            <a:pPr marL="0" indent="0" algn="just">
              <a:lnSpc>
                <a:spcPct val="150000"/>
              </a:lnSpc>
              <a:buNone/>
            </a:pPr>
            <a:r>
              <a:rPr lang="tr-TR" sz="3400" b="1" dirty="0">
                <a:latin typeface="Times New Roman"/>
                <a:ea typeface="Times New Roman"/>
                <a:cs typeface="Times New Roman"/>
              </a:rPr>
              <a:t>b) Yanmalarda ilk yardım</a:t>
            </a:r>
            <a:endParaRPr lang="tr-TR" sz="3400" dirty="0">
              <a:ea typeface="Calibri"/>
              <a:cs typeface="Times New Roman"/>
            </a:endParaRPr>
          </a:p>
          <a:p>
            <a:pPr marL="0" indent="0" algn="just">
              <a:lnSpc>
                <a:spcPct val="150000"/>
              </a:lnSpc>
              <a:buNone/>
            </a:pPr>
            <a:r>
              <a:rPr lang="tr-TR" sz="3400" dirty="0">
                <a:latin typeface="Times New Roman"/>
                <a:ea typeface="Times New Roman"/>
                <a:cs typeface="Times New Roman"/>
              </a:rPr>
              <a:t>     Öncelikle; tutuşma varsa söndürülmeli, yanan veya sıcak </a:t>
            </a:r>
            <a:r>
              <a:rPr lang="tr-TR" sz="3400" dirty="0" err="1">
                <a:latin typeface="Times New Roman"/>
                <a:ea typeface="Times New Roman"/>
                <a:cs typeface="Times New Roman"/>
              </a:rPr>
              <a:t>cisime</a:t>
            </a:r>
            <a:r>
              <a:rPr lang="tr-TR" sz="3400" dirty="0">
                <a:latin typeface="Times New Roman"/>
                <a:ea typeface="Times New Roman"/>
                <a:cs typeface="Times New Roman"/>
              </a:rPr>
              <a:t> temas eden giysiler hemen çıkarılmalı (Bir yangın anında yanan yer veya kişinin üzeri hava ile teması kesecek herhangi bir şeyle (palto, battaniye </a:t>
            </a:r>
            <a:r>
              <a:rPr lang="tr-TR" sz="3400" dirty="0" err="1">
                <a:latin typeface="Times New Roman"/>
                <a:ea typeface="Times New Roman"/>
                <a:cs typeface="Times New Roman"/>
              </a:rPr>
              <a:t>v.b</a:t>
            </a:r>
            <a:r>
              <a:rPr lang="tr-TR" sz="3400" dirty="0">
                <a:latin typeface="Times New Roman"/>
                <a:ea typeface="Times New Roman"/>
                <a:cs typeface="Times New Roman"/>
              </a:rPr>
              <a:t>. gibi )) kapatılmalıdır. </a:t>
            </a:r>
            <a:endParaRPr lang="tr-TR" sz="3400" dirty="0">
              <a:ea typeface="Calibri"/>
              <a:cs typeface="Times New Roman"/>
            </a:endParaRPr>
          </a:p>
          <a:p>
            <a:pPr marL="0" indent="0" algn="just">
              <a:lnSpc>
                <a:spcPct val="150000"/>
              </a:lnSpc>
              <a:buNone/>
            </a:pPr>
            <a:r>
              <a:rPr lang="tr-TR" sz="3400" dirty="0">
                <a:latin typeface="Times New Roman"/>
                <a:ea typeface="Times New Roman"/>
                <a:cs typeface="Times New Roman"/>
              </a:rPr>
              <a:t>      Yanıklara su sürmemeli buna karşılık </a:t>
            </a:r>
            <a:r>
              <a:rPr lang="tr-TR" sz="3400" b="1" i="1" dirty="0">
                <a:latin typeface="Times New Roman"/>
                <a:ea typeface="Times New Roman"/>
                <a:cs typeface="Times New Roman"/>
              </a:rPr>
              <a:t>vazelin sürüp</a:t>
            </a:r>
            <a:r>
              <a:rPr lang="tr-TR" sz="3400" dirty="0">
                <a:latin typeface="Times New Roman"/>
                <a:ea typeface="Times New Roman"/>
                <a:cs typeface="Times New Roman"/>
              </a:rPr>
              <a:t>, yanık yerini muhafaza için sargılamalı eğer bu yoksa üzerine </a:t>
            </a:r>
            <a:r>
              <a:rPr lang="tr-TR" sz="3400" b="1" i="1" dirty="0">
                <a:latin typeface="Times New Roman"/>
                <a:ea typeface="Times New Roman"/>
                <a:cs typeface="Times New Roman"/>
              </a:rPr>
              <a:t>un </a:t>
            </a:r>
            <a:r>
              <a:rPr lang="tr-TR" sz="3400" dirty="0">
                <a:latin typeface="Times New Roman"/>
                <a:ea typeface="Times New Roman"/>
                <a:cs typeface="Times New Roman"/>
              </a:rPr>
              <a:t>ve</a:t>
            </a:r>
            <a:r>
              <a:rPr lang="tr-TR" sz="3400" b="1" i="1" dirty="0">
                <a:latin typeface="Times New Roman"/>
                <a:ea typeface="Times New Roman"/>
                <a:cs typeface="Times New Roman"/>
              </a:rPr>
              <a:t> zeytinyağı </a:t>
            </a:r>
            <a:r>
              <a:rPr lang="tr-TR" sz="3400" dirty="0">
                <a:latin typeface="Times New Roman"/>
                <a:ea typeface="Times New Roman"/>
                <a:cs typeface="Times New Roman"/>
              </a:rPr>
              <a:t>sürülmelidir. Yanıkların deri esmerleşinceye kadar </a:t>
            </a:r>
            <a:r>
              <a:rPr lang="tr-TR" sz="3400" b="1" i="1" dirty="0">
                <a:latin typeface="Times New Roman"/>
                <a:ea typeface="Times New Roman"/>
                <a:cs typeface="Times New Roman"/>
              </a:rPr>
              <a:t>% 5 '</a:t>
            </a:r>
            <a:r>
              <a:rPr lang="tr-TR" sz="3400" b="1" i="1" dirty="0" err="1">
                <a:latin typeface="Times New Roman"/>
                <a:ea typeface="Times New Roman"/>
                <a:cs typeface="Times New Roman"/>
              </a:rPr>
              <a:t>lik</a:t>
            </a:r>
            <a:r>
              <a:rPr lang="tr-TR" sz="3400" b="1" i="1" dirty="0">
                <a:latin typeface="Times New Roman"/>
                <a:ea typeface="Times New Roman"/>
                <a:cs typeface="Times New Roman"/>
              </a:rPr>
              <a:t> tanen ile </a:t>
            </a:r>
            <a:r>
              <a:rPr lang="tr-TR" sz="3400" dirty="0">
                <a:latin typeface="Times New Roman"/>
                <a:ea typeface="Times New Roman"/>
                <a:cs typeface="Times New Roman"/>
              </a:rPr>
              <a:t>yıkanması veya bu çözeltiyle ıslatılmış bir bezin yara üzerine konulması</a:t>
            </a:r>
            <a:r>
              <a:rPr lang="tr-TR" sz="3400" dirty="0">
                <a:solidFill>
                  <a:srgbClr val="00B0F0"/>
                </a:solidFill>
                <a:latin typeface="Times New Roman"/>
                <a:ea typeface="Times New Roman"/>
                <a:cs typeface="Times New Roman"/>
              </a:rPr>
              <a:t> </a:t>
            </a:r>
            <a:r>
              <a:rPr lang="tr-TR" sz="3400" dirty="0">
                <a:latin typeface="Times New Roman"/>
                <a:ea typeface="Times New Roman"/>
                <a:cs typeface="Times New Roman"/>
              </a:rPr>
              <a:t>gerekir. Sıcak bir cisim ile temastaki yanıklarda: sıcak </a:t>
            </a:r>
            <a:r>
              <a:rPr lang="tr-TR" sz="3400" dirty="0" err="1">
                <a:latin typeface="Times New Roman"/>
                <a:ea typeface="Times New Roman"/>
                <a:cs typeface="Times New Roman"/>
              </a:rPr>
              <a:t>cisime</a:t>
            </a:r>
            <a:r>
              <a:rPr lang="tr-TR" sz="3400" dirty="0">
                <a:latin typeface="Times New Roman"/>
                <a:ea typeface="Times New Roman"/>
                <a:cs typeface="Times New Roman"/>
              </a:rPr>
              <a:t> temas eden giysiler hemen çıkarılmalı, yanan uzuvlar ya su içine daldırılmalı veya ağrı azalıncaya kadar akan su altında tutulmalıdır.</a:t>
            </a:r>
          </a:p>
          <a:p>
            <a:pPr marL="0" indent="0" algn="just">
              <a:lnSpc>
                <a:spcPct val="150000"/>
              </a:lnSpc>
              <a:buNone/>
            </a:pPr>
            <a:endParaRPr lang="tr-TR" sz="2400" dirty="0">
              <a:ea typeface="Calibri"/>
              <a:cs typeface="Times New Roman"/>
            </a:endParaRPr>
          </a:p>
          <a:p>
            <a:pPr marL="0" indent="0" algn="just">
              <a:lnSpc>
                <a:spcPct val="150000"/>
              </a:lnSpc>
              <a:buNone/>
            </a:pPr>
            <a:endParaRPr lang="tr-TR" sz="2400" dirty="0">
              <a:ea typeface="Calibri"/>
              <a:cs typeface="Times New Roman"/>
            </a:endParaRPr>
          </a:p>
          <a:p>
            <a:pPr marL="0" indent="0" algn="just">
              <a:lnSpc>
                <a:spcPct val="150000"/>
              </a:lnSpc>
              <a:buNone/>
            </a:pPr>
            <a:endParaRPr lang="tr-TR" sz="2400" dirty="0">
              <a:ea typeface="Calibri"/>
              <a:cs typeface="Times New Roman"/>
            </a:endParaRPr>
          </a:p>
          <a:p>
            <a:pPr marL="0" indent="0" algn="just">
              <a:lnSpc>
                <a:spcPct val="150000"/>
              </a:lnSpc>
              <a:buNone/>
            </a:pPr>
            <a:endParaRPr lang="tr-TR" sz="2400" dirty="0">
              <a:ea typeface="Calibri"/>
              <a:cs typeface="Times New Roman"/>
            </a:endParaRPr>
          </a:p>
          <a:p>
            <a:pPr marL="0" indent="0" algn="just">
              <a:lnSpc>
                <a:spcPct val="150000"/>
              </a:lnSpc>
              <a:buNone/>
            </a:pPr>
            <a:endParaRPr lang="tr-TR" sz="2400" dirty="0">
              <a:ea typeface="Calibri"/>
              <a:cs typeface="Times New Roman"/>
            </a:endParaRPr>
          </a:p>
          <a:p>
            <a:pPr marL="0" indent="0" algn="just">
              <a:lnSpc>
                <a:spcPct val="150000"/>
              </a:lnSpc>
              <a:buNone/>
            </a:pPr>
            <a:endParaRPr lang="tr-TR" sz="2400" dirty="0">
              <a:ea typeface="Calibri"/>
              <a:cs typeface="Times New Roman"/>
            </a:endParaRPr>
          </a:p>
          <a:p>
            <a:endParaRPr lang="tr-TR" dirty="0"/>
          </a:p>
        </p:txBody>
      </p:sp>
    </p:spTree>
    <p:extLst>
      <p:ext uri="{BB962C8B-B14F-4D97-AF65-F5344CB8AC3E}">
        <p14:creationId xmlns:p14="http://schemas.microsoft.com/office/powerpoint/2010/main" val="2470478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260649"/>
            <a:ext cx="7128792" cy="5545013"/>
          </a:xfrm>
        </p:spPr>
        <p:txBody>
          <a:bodyPr>
            <a:normAutofit fontScale="62500" lnSpcReduction="20000"/>
          </a:bodyPr>
          <a:lstStyle/>
          <a:p>
            <a:pPr marL="0" indent="0">
              <a:lnSpc>
                <a:spcPct val="150000"/>
              </a:lnSpc>
              <a:buNone/>
            </a:pPr>
            <a:r>
              <a:rPr lang="tr-TR" dirty="0">
                <a:latin typeface="Times New Roman"/>
                <a:ea typeface="Times New Roman"/>
                <a:cs typeface="Times New Roman"/>
              </a:rPr>
              <a:t>       </a:t>
            </a:r>
          </a:p>
          <a:p>
            <a:pPr marL="0" indent="0">
              <a:lnSpc>
                <a:spcPct val="150000"/>
              </a:lnSpc>
              <a:buNone/>
            </a:pPr>
            <a:r>
              <a:rPr lang="tr-TR" sz="2900" b="1" dirty="0">
                <a:latin typeface="Times New Roman"/>
                <a:ea typeface="Times New Roman"/>
                <a:cs typeface="Times New Roman"/>
              </a:rPr>
              <a:t>c) Alkali ve asit yanıklarında ilk yardım</a:t>
            </a:r>
            <a:endParaRPr lang="tr-TR" sz="2900" dirty="0">
              <a:ea typeface="Calibri"/>
              <a:cs typeface="Times New Roman"/>
            </a:endParaRPr>
          </a:p>
          <a:p>
            <a:pPr marL="0" indent="0" algn="just">
              <a:lnSpc>
                <a:spcPct val="150000"/>
              </a:lnSpc>
              <a:buNone/>
            </a:pPr>
            <a:r>
              <a:rPr lang="tr-TR" sz="2900" dirty="0">
                <a:latin typeface="Times New Roman"/>
                <a:ea typeface="Times New Roman"/>
                <a:cs typeface="Times New Roman"/>
              </a:rPr>
              <a:t>    Asitlerin deri ile temasında hemen çeşme suyu ile bolca yıkamalı ve bulaşan giyecekler çıkarılmalıdır. Sonra temas ettiği alanlar iyice yıkanmalı, ardından </a:t>
            </a:r>
            <a:r>
              <a:rPr lang="tr-TR" sz="2900" b="1" i="1" dirty="0">
                <a:latin typeface="Times New Roman"/>
                <a:ea typeface="Times New Roman"/>
                <a:cs typeface="Times New Roman"/>
              </a:rPr>
              <a:t>soda, bikarbonat </a:t>
            </a:r>
            <a:r>
              <a:rPr lang="tr-TR" sz="2900" dirty="0">
                <a:latin typeface="Times New Roman"/>
                <a:ea typeface="Times New Roman"/>
                <a:cs typeface="Times New Roman"/>
              </a:rPr>
              <a:t>gibi daha zayıf bir alkali çözeltisi bu alana sürülmelidir. Eğer gözler söz konusu ise, hemen ılık su ile en az 15 dakika yıkanmalıdır. Alkalilerin deri ile temasında ise bol miktarda suyla ve seyreltik </a:t>
            </a:r>
            <a:r>
              <a:rPr lang="tr-TR" sz="2900" b="1" i="1" dirty="0">
                <a:latin typeface="Times New Roman"/>
                <a:ea typeface="Times New Roman"/>
                <a:cs typeface="Times New Roman"/>
              </a:rPr>
              <a:t>sirke çözeltisi </a:t>
            </a:r>
            <a:r>
              <a:rPr lang="tr-TR" sz="2900" dirty="0">
                <a:latin typeface="Times New Roman"/>
                <a:ea typeface="Times New Roman"/>
                <a:cs typeface="Times New Roman"/>
              </a:rPr>
              <a:t>ile</a:t>
            </a:r>
            <a:r>
              <a:rPr lang="tr-TR" sz="2900" b="1" i="1" dirty="0">
                <a:latin typeface="Times New Roman"/>
                <a:ea typeface="Times New Roman"/>
                <a:cs typeface="Times New Roman"/>
              </a:rPr>
              <a:t> </a:t>
            </a:r>
            <a:r>
              <a:rPr lang="tr-TR" sz="2900" dirty="0">
                <a:latin typeface="Times New Roman"/>
                <a:ea typeface="Times New Roman"/>
                <a:cs typeface="Times New Roman"/>
              </a:rPr>
              <a:t>deri yıkanmalıdır. Göze sıçraması durumunda, derhal bol su ile gözleri gerekirse zorla açarak yıkamalı veya  </a:t>
            </a:r>
            <a:r>
              <a:rPr lang="tr-TR" sz="2900" b="1" i="1" dirty="0">
                <a:latin typeface="Times New Roman"/>
                <a:ea typeface="Times New Roman"/>
                <a:cs typeface="Times New Roman"/>
              </a:rPr>
              <a:t>% 1 </a:t>
            </a:r>
            <a:r>
              <a:rPr lang="tr-TR" sz="2900" b="1" i="1" dirty="0" err="1">
                <a:latin typeface="Times New Roman"/>
                <a:ea typeface="Times New Roman"/>
                <a:cs typeface="Times New Roman"/>
              </a:rPr>
              <a:t>lik</a:t>
            </a:r>
            <a:r>
              <a:rPr lang="tr-TR" sz="2900" b="1" i="1" dirty="0">
                <a:latin typeface="Times New Roman"/>
                <a:ea typeface="Times New Roman"/>
                <a:cs typeface="Times New Roman"/>
              </a:rPr>
              <a:t> borik asit çözeltisi  </a:t>
            </a:r>
            <a:r>
              <a:rPr lang="tr-TR" sz="2900" dirty="0">
                <a:latin typeface="Times New Roman"/>
                <a:ea typeface="Times New Roman"/>
                <a:cs typeface="Times New Roman"/>
              </a:rPr>
              <a:t>ile yıkanmalı ve hemen bir sağlık kuruluşuna gidilmelidir. </a:t>
            </a:r>
          </a:p>
          <a:p>
            <a:pPr marL="0" indent="0" algn="just">
              <a:lnSpc>
                <a:spcPct val="150000"/>
              </a:lnSpc>
              <a:buNone/>
            </a:pPr>
            <a:endParaRPr lang="tr-TR" dirty="0">
              <a:ea typeface="Calibri"/>
              <a:cs typeface="Times New Roman"/>
            </a:endParaRPr>
          </a:p>
          <a:p>
            <a:pPr marL="0" indent="0" algn="just">
              <a:lnSpc>
                <a:spcPct val="150000"/>
              </a:lnSpc>
              <a:buNone/>
            </a:pPr>
            <a:r>
              <a:rPr lang="tr-TR" dirty="0">
                <a:latin typeface="Times New Roman"/>
                <a:ea typeface="Times New Roman"/>
                <a:cs typeface="Times New Roman"/>
              </a:rPr>
              <a:t> </a:t>
            </a:r>
            <a:r>
              <a:rPr lang="tr-TR" b="1" dirty="0">
                <a:latin typeface="Times New Roman"/>
                <a:ea typeface="Times New Roman"/>
                <a:cs typeface="Times New Roman"/>
              </a:rPr>
              <a:t> </a:t>
            </a:r>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1864" y="4077072"/>
            <a:ext cx="2160240"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13574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1757</Words>
  <Application>Microsoft Office PowerPoint</Application>
  <PresentationFormat>Geniş ekran</PresentationFormat>
  <Paragraphs>136</Paragraphs>
  <Slides>22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Algerian</vt:lpstr>
      <vt:lpstr>Arial</vt:lpstr>
      <vt:lpstr>Calibri</vt:lpstr>
      <vt:lpstr>Calibri Light</vt:lpstr>
      <vt:lpstr>Times New Roman</vt:lpstr>
      <vt:lpstr>Office Teması</vt:lpstr>
      <vt:lpstr>PowerPoint Sunusu</vt:lpstr>
      <vt:lpstr>PowerPoint Sunusu</vt:lpstr>
      <vt:lpstr>     İLK YARDIMIN TEMEL               UYGULAMALARI</vt:lpstr>
      <vt:lpstr>             112 ’NİN ARANMASI SIRASINDA           NELERE DİKKAT EDİLMELİDİR? </vt:lpstr>
      <vt:lpstr> İLK YARDIM DOLABINDA  BULUNMASI GEREKEN  MALZEMELER </vt:lpstr>
      <vt:lpstr>PowerPoint Sunusu</vt:lpstr>
      <vt:lpstr> LABORATUVAR KAZALARINDA İLK YARDIM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Gokhan Caglayan</dc:creator>
  <cp:lastModifiedBy>Mehmet Gokhan Caglayan</cp:lastModifiedBy>
  <cp:revision>1</cp:revision>
  <dcterms:created xsi:type="dcterms:W3CDTF">2018-04-06T07:07:07Z</dcterms:created>
  <dcterms:modified xsi:type="dcterms:W3CDTF">2018-04-06T07:07:27Z</dcterms:modified>
</cp:coreProperties>
</file>