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0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3919AF-82AD-46CA-972D-062B9AC2961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8F0E6D-803A-473E-854B-3A5D9FCDB09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084261"/>
          </a:xfrm>
        </p:spPr>
        <p:txBody>
          <a:bodyPr>
            <a:normAutofit fontScale="90000"/>
          </a:bodyPr>
          <a:lstStyle/>
          <a:p>
            <a:r>
              <a:rPr lang="tr-TR" dirty="0"/>
              <a:t> </a:t>
            </a:r>
            <a:br>
              <a:rPr lang="tr-TR" dirty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  DERS 1 </a:t>
            </a:r>
            <a:br>
              <a:rPr lang="tr-TR" dirty="0" smtClean="0"/>
            </a:br>
            <a:r>
              <a:rPr lang="tr-TR" dirty="0"/>
              <a:t> </a:t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r>
              <a:rPr lang="tr-TR" dirty="0"/>
              <a:t> </a:t>
            </a:r>
            <a:br>
              <a:rPr lang="tr-TR" dirty="0"/>
            </a:b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400800" cy="249555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tr-TR" dirty="0" smtClean="0"/>
              <a:t>GİRİŞ</a:t>
            </a:r>
          </a:p>
          <a:p>
            <a:pPr>
              <a:buFont typeface="Arial" pitchFamily="34" charset="0"/>
              <a:buChar char="•"/>
            </a:pPr>
            <a:r>
              <a:rPr lang="tr-TR" dirty="0" smtClean="0"/>
              <a:t>PİYASA BAŞARISIZLIĞI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r>
              <a:rPr lang="tr-TR" dirty="0" smtClean="0"/>
              <a:t>Bu ders doğal kaynaklar ve çevre ile ilgili iktisadi problemleri tartışmak üzere verilen bir dönemlik bir derstir. 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Bu derste piyasa </a:t>
            </a:r>
            <a:r>
              <a:rPr lang="tr-TR" dirty="0" smtClean="0"/>
              <a:t>işleyişi, fayda-maliyet analizi, dışsallıklar, piyasa başarısızlığı, </a:t>
            </a:r>
            <a:r>
              <a:rPr lang="tr-TR" dirty="0" err="1" smtClean="0"/>
              <a:t>Coase</a:t>
            </a:r>
            <a:r>
              <a:rPr lang="tr-TR" dirty="0" smtClean="0"/>
              <a:t> teoremi, kamu malları, </a:t>
            </a:r>
            <a:r>
              <a:rPr lang="tr-TR" dirty="0" err="1" smtClean="0"/>
              <a:t>Pigouvan</a:t>
            </a:r>
            <a:r>
              <a:rPr lang="tr-TR" dirty="0" smtClean="0"/>
              <a:t> vergilendirme ve sübvansiyon, emisyon vergileri, ruhsat </a:t>
            </a:r>
            <a:r>
              <a:rPr lang="tr-TR" dirty="0" smtClean="0"/>
              <a:t>alışverişi gibi konular işlenecektir.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b="1" dirty="0" smtClean="0"/>
              <a:t>Referans Kaynaklar</a:t>
            </a:r>
            <a:r>
              <a:rPr lang="tr-TR" b="1" dirty="0" smtClean="0"/>
              <a:t>:</a:t>
            </a:r>
            <a:endParaRPr lang="tr-TR" dirty="0" smtClean="0"/>
          </a:p>
          <a:p>
            <a:pPr lvl="0"/>
            <a:r>
              <a:rPr lang="tr-TR" dirty="0" err="1" smtClean="0"/>
              <a:t>Eban</a:t>
            </a:r>
            <a:r>
              <a:rPr lang="tr-TR" dirty="0" smtClean="0"/>
              <a:t> </a:t>
            </a:r>
            <a:r>
              <a:rPr lang="tr-TR" dirty="0" smtClean="0"/>
              <a:t>S. </a:t>
            </a:r>
            <a:r>
              <a:rPr lang="tr-TR" dirty="0" err="1" smtClean="0"/>
              <a:t>Goodstein</a:t>
            </a:r>
            <a:r>
              <a:rPr lang="tr-TR" dirty="0" smtClean="0"/>
              <a:t>, “</a:t>
            </a:r>
            <a:r>
              <a:rPr lang="tr-TR" dirty="0" err="1" smtClean="0"/>
              <a:t>Economics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Environement</a:t>
            </a:r>
            <a:r>
              <a:rPr lang="tr-TR" dirty="0" smtClean="0"/>
              <a:t>”, </a:t>
            </a:r>
            <a:r>
              <a:rPr lang="tr-TR" dirty="0" err="1" smtClean="0"/>
              <a:t>Wiley</a:t>
            </a:r>
            <a:r>
              <a:rPr lang="tr-TR" dirty="0" smtClean="0"/>
              <a:t>.</a:t>
            </a:r>
            <a:endParaRPr lang="tr-TR" dirty="0" smtClean="0"/>
          </a:p>
          <a:p>
            <a:pPr lvl="0"/>
            <a:r>
              <a:rPr lang="tr-TR" dirty="0" err="1" smtClean="0"/>
              <a:t>Barry</a:t>
            </a:r>
            <a:r>
              <a:rPr lang="tr-TR" dirty="0" smtClean="0"/>
              <a:t> </a:t>
            </a:r>
            <a:r>
              <a:rPr lang="tr-TR" dirty="0" err="1" smtClean="0"/>
              <a:t>Field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Martha</a:t>
            </a:r>
            <a:r>
              <a:rPr lang="tr-TR" dirty="0" smtClean="0"/>
              <a:t> </a:t>
            </a:r>
            <a:r>
              <a:rPr lang="tr-TR" dirty="0" err="1" smtClean="0"/>
              <a:t>Field</a:t>
            </a:r>
            <a:r>
              <a:rPr lang="tr-TR" dirty="0" smtClean="0"/>
              <a:t>, “</a:t>
            </a:r>
            <a:r>
              <a:rPr lang="tr-TR" dirty="0" err="1" smtClean="0"/>
              <a:t>Environmental</a:t>
            </a:r>
            <a:r>
              <a:rPr lang="tr-TR" dirty="0" smtClean="0"/>
              <a:t> </a:t>
            </a:r>
            <a:r>
              <a:rPr lang="tr-TR" dirty="0" err="1" smtClean="0"/>
              <a:t>Economics</a:t>
            </a:r>
            <a:r>
              <a:rPr lang="tr-TR" dirty="0" smtClean="0"/>
              <a:t>,” </a:t>
            </a:r>
            <a:r>
              <a:rPr lang="tr-TR" dirty="0" err="1" smtClean="0"/>
              <a:t>McGraw</a:t>
            </a:r>
            <a:r>
              <a:rPr lang="tr-TR" dirty="0" smtClean="0"/>
              <a:t>-</a:t>
            </a:r>
            <a:r>
              <a:rPr lang="tr-TR" dirty="0" err="1" smtClean="0"/>
              <a:t>Hill</a:t>
            </a:r>
            <a:r>
              <a:rPr lang="tr-TR" dirty="0" smtClean="0"/>
              <a:t>.</a:t>
            </a:r>
            <a:endParaRPr lang="tr-TR" dirty="0" smtClean="0"/>
          </a:p>
          <a:p>
            <a:pPr lvl="0"/>
            <a:r>
              <a:rPr lang="tr-TR" dirty="0" err="1" smtClean="0"/>
              <a:t>Tom</a:t>
            </a:r>
            <a:r>
              <a:rPr lang="tr-TR" dirty="0" smtClean="0"/>
              <a:t> </a:t>
            </a:r>
            <a:r>
              <a:rPr lang="tr-TR" dirty="0" err="1" smtClean="0"/>
              <a:t>Tietenberg</a:t>
            </a:r>
            <a:r>
              <a:rPr lang="tr-TR" dirty="0" smtClean="0"/>
              <a:t> ve </a:t>
            </a:r>
            <a:r>
              <a:rPr lang="tr-TR" dirty="0" err="1" smtClean="0"/>
              <a:t>Lynne</a:t>
            </a:r>
            <a:r>
              <a:rPr lang="tr-TR" dirty="0" smtClean="0"/>
              <a:t> </a:t>
            </a:r>
            <a:r>
              <a:rPr lang="tr-TR" dirty="0" err="1" smtClean="0"/>
              <a:t>Lewis</a:t>
            </a:r>
            <a:r>
              <a:rPr lang="tr-TR" dirty="0" smtClean="0"/>
              <a:t>, “</a:t>
            </a:r>
            <a:r>
              <a:rPr lang="tr-TR" dirty="0" err="1" smtClean="0"/>
              <a:t>Environmental</a:t>
            </a:r>
            <a:r>
              <a:rPr lang="tr-TR" dirty="0" smtClean="0"/>
              <a:t> &amp; </a:t>
            </a:r>
            <a:r>
              <a:rPr lang="tr-TR" dirty="0" err="1" smtClean="0"/>
              <a:t>Natural</a:t>
            </a:r>
            <a:r>
              <a:rPr lang="tr-TR" dirty="0" smtClean="0"/>
              <a:t> </a:t>
            </a:r>
            <a:r>
              <a:rPr lang="tr-TR" dirty="0" err="1" smtClean="0"/>
              <a:t>Resource</a:t>
            </a:r>
            <a:r>
              <a:rPr lang="tr-TR" dirty="0" smtClean="0"/>
              <a:t> </a:t>
            </a:r>
            <a:r>
              <a:rPr lang="tr-TR" dirty="0" err="1" smtClean="0"/>
              <a:t>Economics</a:t>
            </a:r>
            <a:r>
              <a:rPr lang="tr-TR" dirty="0" smtClean="0"/>
              <a:t>,” </a:t>
            </a:r>
            <a:r>
              <a:rPr lang="tr-TR" dirty="0" err="1" smtClean="0"/>
              <a:t>PrenticeHall</a:t>
            </a:r>
            <a:r>
              <a:rPr lang="tr-TR" dirty="0" smtClean="0"/>
              <a:t>.</a:t>
            </a:r>
          </a:p>
          <a:p>
            <a:pPr>
              <a:buNone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başarısızlığı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85000" lnSpcReduction="20000"/>
          </a:bodyPr>
          <a:lstStyle/>
          <a:p>
            <a:r>
              <a:rPr lang="tr-TR" dirty="0" smtClean="0"/>
              <a:t>İktisadın birinci refah teoremine göre </a:t>
            </a:r>
            <a:r>
              <a:rPr lang="tr-TR" i="1" dirty="0" smtClean="0"/>
              <a:t>(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smtClean="0"/>
              <a:t>first </a:t>
            </a:r>
            <a:r>
              <a:rPr lang="tr-TR" i="1" dirty="0" err="1" smtClean="0"/>
              <a:t>welfare</a:t>
            </a:r>
            <a:r>
              <a:rPr lang="tr-TR" i="1" dirty="0" smtClean="0"/>
              <a:t> </a:t>
            </a:r>
            <a:r>
              <a:rPr lang="tr-TR" i="1" dirty="0" err="1" smtClean="0"/>
              <a:t>theorem</a:t>
            </a:r>
            <a:r>
              <a:rPr lang="tr-TR" i="1" dirty="0" smtClean="0"/>
              <a:t> of </a:t>
            </a:r>
            <a:r>
              <a:rPr lang="tr-TR" i="1" dirty="0" err="1" smtClean="0"/>
              <a:t>economics</a:t>
            </a:r>
            <a:r>
              <a:rPr lang="tr-TR" i="1" dirty="0" smtClean="0"/>
              <a:t>)</a:t>
            </a:r>
            <a:r>
              <a:rPr lang="tr-TR" dirty="0" smtClean="0"/>
              <a:t> </a:t>
            </a:r>
            <a:r>
              <a:rPr lang="tr-TR" dirty="0" smtClean="0"/>
              <a:t>tem rekabetçi denge dağılımı </a:t>
            </a:r>
            <a:r>
              <a:rPr lang="tr-TR" dirty="0" err="1" smtClean="0"/>
              <a:t>Pareto</a:t>
            </a:r>
            <a:r>
              <a:rPr lang="tr-TR" dirty="0" smtClean="0"/>
              <a:t> etkindir. </a:t>
            </a:r>
          </a:p>
          <a:p>
            <a:r>
              <a:rPr lang="tr-TR" dirty="0" smtClean="0"/>
              <a:t>Ama bazı durumlarda tam rekabetçi denge dağılımı </a:t>
            </a:r>
            <a:r>
              <a:rPr lang="tr-TR" dirty="0" err="1" smtClean="0"/>
              <a:t>Pareto</a:t>
            </a:r>
            <a:r>
              <a:rPr lang="tr-TR" dirty="0" smtClean="0"/>
              <a:t> etkin olmamaktadır ki bu durum piyasa başarısızlığı </a:t>
            </a:r>
            <a:r>
              <a:rPr lang="tr-TR" i="1" dirty="0" smtClean="0"/>
              <a:t>(market </a:t>
            </a:r>
            <a:r>
              <a:rPr lang="tr-TR" i="1" dirty="0" err="1" smtClean="0"/>
              <a:t>failure</a:t>
            </a:r>
            <a:r>
              <a:rPr lang="tr-TR" i="1" dirty="0" smtClean="0"/>
              <a:t>)</a:t>
            </a:r>
            <a:r>
              <a:rPr lang="tr-TR" dirty="0" smtClean="0"/>
              <a:t> olarak adlandırılmaktadır. </a:t>
            </a:r>
          </a:p>
          <a:p>
            <a:pPr>
              <a:buNone/>
            </a:pPr>
            <a:r>
              <a:rPr lang="tr-TR" dirty="0" smtClean="0"/>
              <a:t>Piyasa başarısızlığına yol açan etkenlere </a:t>
            </a:r>
            <a:r>
              <a:rPr lang="tr-TR" dirty="0" smtClean="0"/>
              <a:t>örnek olarak şunlar verilebilir.</a:t>
            </a:r>
            <a:endParaRPr lang="tr-TR" dirty="0" smtClean="0"/>
          </a:p>
          <a:p>
            <a:r>
              <a:rPr lang="tr-TR" dirty="0" smtClean="0"/>
              <a:t>Piyasada bilgi asimetrisi olması</a:t>
            </a:r>
          </a:p>
          <a:p>
            <a:r>
              <a:rPr lang="tr-TR" dirty="0" smtClean="0"/>
              <a:t>Dışsallıklar</a:t>
            </a:r>
          </a:p>
          <a:p>
            <a:pPr lvl="0"/>
            <a:r>
              <a:rPr lang="tr-TR" dirty="0" smtClean="0"/>
              <a:t>Piyasa gücü (Tam rekabet piyasası olmaması)</a:t>
            </a:r>
          </a:p>
          <a:p>
            <a:pPr lvl="0"/>
            <a:r>
              <a:rPr lang="tr-TR" dirty="0" smtClean="0"/>
              <a:t>Bazı malların kamu malı </a:t>
            </a:r>
            <a:r>
              <a:rPr lang="tr-TR" dirty="0" smtClean="0"/>
              <a:t>olması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asimetrisi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/>
              <a:t>Bir piyasadaki aktörlerin farklı bilgi </a:t>
            </a:r>
            <a:r>
              <a:rPr lang="tr-TR" dirty="0" smtClean="0"/>
              <a:t>kümelerine </a:t>
            </a:r>
            <a:r>
              <a:rPr lang="tr-TR" dirty="0" smtClean="0"/>
              <a:t>sahip olmasıdır.</a:t>
            </a:r>
          </a:p>
          <a:p>
            <a:r>
              <a:rPr lang="tr-TR" dirty="0" smtClean="0"/>
              <a:t>Ters seçim </a:t>
            </a:r>
            <a:r>
              <a:rPr lang="tr-TR" i="1" dirty="0" smtClean="0"/>
              <a:t>(</a:t>
            </a:r>
            <a:r>
              <a:rPr lang="tr-TR" i="1" dirty="0" err="1" smtClean="0"/>
              <a:t>adverse</a:t>
            </a:r>
            <a:r>
              <a:rPr lang="tr-TR" i="1" dirty="0" smtClean="0"/>
              <a:t> </a:t>
            </a:r>
            <a:r>
              <a:rPr lang="tr-TR" i="1" dirty="0" err="1" smtClean="0"/>
              <a:t>selection</a:t>
            </a:r>
            <a:r>
              <a:rPr lang="tr-TR" i="1" dirty="0" smtClean="0"/>
              <a:t>)</a:t>
            </a:r>
            <a:r>
              <a:rPr lang="tr-TR" dirty="0" smtClean="0"/>
              <a:t> ve ahlaki tehlike </a:t>
            </a:r>
            <a:r>
              <a:rPr lang="tr-TR" i="1" dirty="0" smtClean="0"/>
              <a:t>(moral </a:t>
            </a:r>
            <a:r>
              <a:rPr lang="tr-TR" i="1" dirty="0" err="1" smtClean="0"/>
              <a:t>hazard</a:t>
            </a:r>
            <a:r>
              <a:rPr lang="tr-TR" i="1" dirty="0" smtClean="0"/>
              <a:t>)</a:t>
            </a:r>
            <a:r>
              <a:rPr lang="tr-TR" dirty="0" smtClean="0"/>
              <a:t> bilgi asimetrisi sonucu ortaya çıkar.</a:t>
            </a:r>
          </a:p>
          <a:p>
            <a:r>
              <a:rPr lang="tr-TR" dirty="0" smtClean="0"/>
              <a:t>İlk olarak </a:t>
            </a:r>
            <a:r>
              <a:rPr lang="tr-TR" dirty="0" err="1" smtClean="0"/>
              <a:t>Akerlof</a:t>
            </a:r>
            <a:r>
              <a:rPr lang="tr-TR" dirty="0" smtClean="0"/>
              <a:t> (1969</a:t>
            </a:r>
            <a:r>
              <a:rPr lang="tr-TR" dirty="0" smtClean="0"/>
              <a:t>), </a:t>
            </a:r>
            <a:r>
              <a:rPr lang="tr-TR" dirty="0" smtClean="0"/>
              <a:t>ikinci el araba piyasaları üzerine kurduğu bir modelle bilgi </a:t>
            </a:r>
            <a:r>
              <a:rPr lang="tr-TR" dirty="0" smtClean="0"/>
              <a:t>asimetrisinin </a:t>
            </a:r>
            <a:r>
              <a:rPr lang="tr-TR" dirty="0" smtClean="0"/>
              <a:t>ters seçime </a:t>
            </a:r>
            <a:r>
              <a:rPr lang="tr-TR" dirty="0" smtClean="0"/>
              <a:t>sebep olduğuna ve </a:t>
            </a:r>
            <a:r>
              <a:rPr lang="tr-TR" dirty="0" smtClean="0"/>
              <a:t>nihayetinde piyasa başarısızlığına yol </a:t>
            </a:r>
            <a:r>
              <a:rPr lang="tr-TR" dirty="0" smtClean="0"/>
              <a:t>açtığını </a:t>
            </a:r>
            <a:r>
              <a:rPr lang="tr-TR" dirty="0" smtClean="0"/>
              <a:t>göstermiştir.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Bilgi asimetrisi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Örneğin piyasada 2009 model </a:t>
            </a:r>
            <a:r>
              <a:rPr lang="tr-TR" i="1" dirty="0" smtClean="0"/>
              <a:t>Opel </a:t>
            </a:r>
            <a:r>
              <a:rPr lang="tr-TR" i="1" dirty="0" err="1" smtClean="0"/>
              <a:t>Corsa</a:t>
            </a:r>
            <a:r>
              <a:rPr lang="tr-TR" dirty="0" smtClean="0"/>
              <a:t> </a:t>
            </a:r>
            <a:r>
              <a:rPr lang="tr-TR" dirty="0" smtClean="0"/>
              <a:t>marka arabalar </a:t>
            </a:r>
            <a:r>
              <a:rPr lang="tr-TR" dirty="0" smtClean="0"/>
              <a:t>üç faklı kalitede (kötü, orta, ve iyi) bulunsun. </a:t>
            </a:r>
            <a:r>
              <a:rPr lang="tr-TR" dirty="0" smtClean="0"/>
              <a:t>Herhangi </a:t>
            </a:r>
            <a:r>
              <a:rPr lang="tr-TR" dirty="0" smtClean="0"/>
              <a:t>bir arabanın kalitesinin kötü, orta veya iyi olma </a:t>
            </a:r>
            <a:r>
              <a:rPr lang="tr-TR" dirty="0" smtClean="0"/>
              <a:t>ihtimali eşit ve 1/3 olsun. </a:t>
            </a:r>
            <a:endParaRPr lang="tr-TR" dirty="0" smtClean="0"/>
          </a:p>
          <a:p>
            <a:r>
              <a:rPr lang="tr-TR" dirty="0" smtClean="0"/>
              <a:t>Kötü, orta ve iyi arabalara </a:t>
            </a:r>
            <a:r>
              <a:rPr lang="tr-TR" dirty="0" smtClean="0"/>
              <a:t>satıcılar </a:t>
            </a:r>
            <a:r>
              <a:rPr lang="tr-TR" dirty="0" smtClean="0"/>
              <a:t>sırayla 10, 20 ve 30 lira; alıcılar ise sırayla 13, 26 ve 39 lira </a:t>
            </a:r>
            <a:r>
              <a:rPr lang="tr-TR" dirty="0" smtClean="0"/>
              <a:t>(satıcılara göre %30 daha fazla) değer </a:t>
            </a:r>
            <a:r>
              <a:rPr lang="tr-TR" dirty="0" smtClean="0"/>
              <a:t>biçsin.</a:t>
            </a:r>
          </a:p>
          <a:p>
            <a:r>
              <a:rPr lang="tr-TR" dirty="0" smtClean="0"/>
              <a:t>Bu </a:t>
            </a:r>
            <a:r>
              <a:rPr lang="tr-TR" dirty="0" smtClean="0"/>
              <a:t>piyasada, her kalitede araba için alıcıların </a:t>
            </a:r>
            <a:r>
              <a:rPr lang="tr-TR" dirty="0" smtClean="0"/>
              <a:t>biçtiği değer </a:t>
            </a:r>
            <a:r>
              <a:rPr lang="tr-TR" dirty="0" smtClean="0"/>
              <a:t>satıcılara </a:t>
            </a:r>
            <a:r>
              <a:rPr lang="tr-TR" dirty="0" smtClean="0"/>
              <a:t>göre daha fazla </a:t>
            </a:r>
            <a:r>
              <a:rPr lang="tr-TR" dirty="0" smtClean="0"/>
              <a:t>olduğundan her </a:t>
            </a:r>
            <a:r>
              <a:rPr lang="tr-TR" dirty="0" smtClean="0"/>
              <a:t>kalitede arabanın satılması </a:t>
            </a:r>
            <a:r>
              <a:rPr lang="tr-TR" dirty="0" err="1" smtClean="0"/>
              <a:t>Pareto</a:t>
            </a:r>
            <a:r>
              <a:rPr lang="tr-TR" dirty="0" smtClean="0"/>
              <a:t> etkindir.</a:t>
            </a:r>
          </a:p>
          <a:p>
            <a:r>
              <a:rPr lang="tr-TR" dirty="0" smtClean="0"/>
              <a:t>Fakat </a:t>
            </a:r>
            <a:r>
              <a:rPr lang="tr-TR" dirty="0" smtClean="0"/>
              <a:t>eğer </a:t>
            </a:r>
            <a:r>
              <a:rPr lang="tr-TR" dirty="0" smtClean="0"/>
              <a:t>arabaların </a:t>
            </a:r>
            <a:r>
              <a:rPr lang="tr-TR" dirty="0" smtClean="0"/>
              <a:t>kalitesini sadece </a:t>
            </a:r>
            <a:r>
              <a:rPr lang="tr-TR" dirty="0" smtClean="0"/>
              <a:t>satıcılar biliyorsa, </a:t>
            </a:r>
            <a:r>
              <a:rPr lang="tr-TR" dirty="0" smtClean="0"/>
              <a:t>bu piyasada </a:t>
            </a:r>
            <a:r>
              <a:rPr lang="tr-TR" dirty="0" smtClean="0"/>
              <a:t>sadece </a:t>
            </a:r>
            <a:r>
              <a:rPr lang="tr-TR" dirty="0" smtClean="0"/>
              <a:t>kötü arabalar alınıp </a:t>
            </a:r>
            <a:r>
              <a:rPr lang="tr-TR" dirty="0" smtClean="0"/>
              <a:t>satılır, orta ve iyi kalitede arabalar alınıp satılmaz.  Sonuç </a:t>
            </a:r>
            <a:r>
              <a:rPr lang="tr-TR" dirty="0" smtClean="0"/>
              <a:t>olarak piyasa </a:t>
            </a:r>
            <a:r>
              <a:rPr lang="tr-TR" dirty="0" smtClean="0"/>
              <a:t>başarısız </a:t>
            </a:r>
            <a:r>
              <a:rPr lang="tr-TR" dirty="0" smtClean="0"/>
              <a:t>olur.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Dışsallıklar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 </a:t>
            </a:r>
            <a:r>
              <a:rPr lang="tr-TR" dirty="0" smtClean="0"/>
              <a:t>Dışsallık, bir ekonomik birimin (firma, tüketici) kendi getirisini artırmak </a:t>
            </a:r>
            <a:r>
              <a:rPr lang="tr-TR" dirty="0"/>
              <a:t>için aldığı kararın, </a:t>
            </a:r>
            <a:r>
              <a:rPr lang="tr-TR" dirty="0" smtClean="0"/>
              <a:t>başka </a:t>
            </a:r>
            <a:r>
              <a:rPr lang="tr-TR" dirty="0"/>
              <a:t>bir </a:t>
            </a:r>
            <a:r>
              <a:rPr lang="tr-TR" dirty="0" smtClean="0"/>
              <a:t>ekonomik birimi </a:t>
            </a:r>
            <a:r>
              <a:rPr lang="tr-TR" dirty="0"/>
              <a:t>o</a:t>
            </a:r>
            <a:r>
              <a:rPr lang="tr-TR" dirty="0" smtClean="0"/>
              <a:t>lumlu ya da olumsuz etkilemesidir. </a:t>
            </a:r>
          </a:p>
          <a:p>
            <a:r>
              <a:rPr lang="tr-TR" dirty="0" smtClean="0"/>
              <a:t>Diğer ekonomik birimi olumlu etkilemesi pozitif dışsallık, olumsuz etkilemesi ise negatif dışsallık olarak ifade edilir.</a:t>
            </a:r>
          </a:p>
          <a:p>
            <a:r>
              <a:rPr lang="tr-TR" dirty="0" smtClean="0"/>
              <a:t>Negatif </a:t>
            </a:r>
            <a:r>
              <a:rPr lang="tr-TR" dirty="0" smtClean="0"/>
              <a:t>dışsallık </a:t>
            </a:r>
            <a:r>
              <a:rPr lang="tr-TR" dirty="0" smtClean="0"/>
              <a:t>sonucu piyasada sosyal etkin seviyeden daha yüksek; pozitif </a:t>
            </a:r>
            <a:r>
              <a:rPr lang="tr-TR" dirty="0" smtClean="0"/>
              <a:t>dışsallık </a:t>
            </a:r>
            <a:r>
              <a:rPr lang="tr-TR" dirty="0" smtClean="0"/>
              <a:t>sonucu ise piyasada sosyal etkin seviyeden daha düşük seviyede üretim olur ve nihayetinde piyasa </a:t>
            </a:r>
            <a:r>
              <a:rPr lang="tr-TR" dirty="0" smtClean="0"/>
              <a:t>başarısız </a:t>
            </a:r>
            <a:r>
              <a:rPr lang="tr-TR" dirty="0" smtClean="0"/>
              <a:t>olur.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Piyasa gücü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Piyasadaki </a:t>
            </a:r>
            <a:r>
              <a:rPr lang="tr-TR" dirty="0" smtClean="0"/>
              <a:t>firmaların </a:t>
            </a:r>
            <a:r>
              <a:rPr lang="tr-TR" dirty="0" smtClean="0"/>
              <a:t>tam rekabet halinde </a:t>
            </a:r>
            <a:r>
              <a:rPr lang="tr-TR" dirty="0" smtClean="0"/>
              <a:t>olması durumunda firmalar marjinal </a:t>
            </a:r>
            <a:r>
              <a:rPr lang="tr-TR" dirty="0" smtClean="0"/>
              <a:t>maliyetin fiyata eşit olduğu noktada üretim yapar.</a:t>
            </a:r>
          </a:p>
          <a:p>
            <a:r>
              <a:rPr lang="tr-TR" dirty="0" smtClean="0"/>
              <a:t>Bazı </a:t>
            </a:r>
            <a:r>
              <a:rPr lang="tr-TR" dirty="0" smtClean="0"/>
              <a:t>firmaların </a:t>
            </a:r>
            <a:r>
              <a:rPr lang="tr-TR" dirty="0" smtClean="0"/>
              <a:t>piyasa gücüne sahip olması halinde </a:t>
            </a:r>
            <a:r>
              <a:rPr lang="tr-TR" dirty="0" smtClean="0"/>
              <a:t>(örneğin</a:t>
            </a:r>
            <a:r>
              <a:rPr lang="tr-TR" dirty="0" smtClean="0"/>
              <a:t>, monopol veya oligopol piyasaları</a:t>
            </a:r>
            <a:r>
              <a:rPr lang="tr-TR" dirty="0" smtClean="0"/>
              <a:t>), karlarını </a:t>
            </a:r>
            <a:r>
              <a:rPr lang="tr-TR" dirty="0" smtClean="0"/>
              <a:t>en yükseğe çıkaran üretim </a:t>
            </a:r>
            <a:r>
              <a:rPr lang="tr-TR" dirty="0" smtClean="0"/>
              <a:t>seviyelerinde, </a:t>
            </a:r>
            <a:r>
              <a:rPr lang="tr-TR" dirty="0" smtClean="0"/>
              <a:t>bu firmaların </a:t>
            </a:r>
            <a:r>
              <a:rPr lang="tr-TR" dirty="0" smtClean="0"/>
              <a:t>marjinal </a:t>
            </a:r>
            <a:r>
              <a:rPr lang="tr-TR" dirty="0" smtClean="0"/>
              <a:t>maliyetleri </a:t>
            </a:r>
            <a:r>
              <a:rPr lang="tr-TR" dirty="0" smtClean="0"/>
              <a:t>fiyattan daha </a:t>
            </a:r>
            <a:r>
              <a:rPr lang="tr-TR" dirty="0" smtClean="0"/>
              <a:t>düşük olur.</a:t>
            </a:r>
            <a:endParaRPr lang="tr-TR" dirty="0" smtClean="0"/>
          </a:p>
          <a:p>
            <a:r>
              <a:rPr lang="tr-TR" dirty="0" smtClean="0"/>
              <a:t>Firmaların etkin düzeyde üretim yapmaması da piyasa </a:t>
            </a:r>
            <a:r>
              <a:rPr lang="tr-TR" dirty="0" smtClean="0"/>
              <a:t>başarısızlığına yol açar.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malları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tr-TR" dirty="0" smtClean="0"/>
              <a:t>Kamu mallarının iki önemli özelliği vardır.</a:t>
            </a:r>
          </a:p>
          <a:p>
            <a:pPr>
              <a:buNone/>
            </a:pPr>
            <a:r>
              <a:rPr lang="tr-TR" dirty="0" smtClean="0"/>
              <a:t>1. Bir tüketicinin kamu malını </a:t>
            </a:r>
            <a:r>
              <a:rPr lang="tr-TR" dirty="0" smtClean="0"/>
              <a:t>kullanması, onun </a:t>
            </a:r>
            <a:r>
              <a:rPr lang="tr-TR" dirty="0" smtClean="0"/>
              <a:t>miktarını azaltmaz.</a:t>
            </a:r>
          </a:p>
          <a:p>
            <a:pPr marL="514350" indent="-514350">
              <a:buNone/>
            </a:pPr>
            <a:r>
              <a:rPr lang="tr-TR" dirty="0" smtClean="0"/>
              <a:t>2. Kamu mallarını tüm tüketiciler </a:t>
            </a:r>
            <a:r>
              <a:rPr lang="tr-TR" dirty="0" smtClean="0"/>
              <a:t>kullanabilir; </a:t>
            </a:r>
            <a:r>
              <a:rPr lang="tr-TR" dirty="0" smtClean="0"/>
              <a:t>kamu malına olan erişim kısıtlanamaz.</a:t>
            </a:r>
          </a:p>
          <a:p>
            <a:pPr marL="514350" indent="-514350"/>
            <a:r>
              <a:rPr lang="tr-TR" dirty="0" smtClean="0"/>
              <a:t>Erişimi </a:t>
            </a:r>
            <a:r>
              <a:rPr lang="tr-TR" dirty="0" smtClean="0"/>
              <a:t>kısıtlanamadığı için bu mallarda bedavacılık sorunu </a:t>
            </a:r>
            <a:r>
              <a:rPr lang="tr-TR" i="1" dirty="0" smtClean="0"/>
              <a:t>(</a:t>
            </a:r>
            <a:r>
              <a:rPr lang="tr-TR" i="1" dirty="0" err="1" smtClean="0"/>
              <a:t>free</a:t>
            </a:r>
            <a:r>
              <a:rPr lang="tr-TR" i="1" dirty="0" smtClean="0"/>
              <a:t> </a:t>
            </a:r>
            <a:r>
              <a:rPr lang="tr-TR" i="1" dirty="0" err="1" smtClean="0"/>
              <a:t>rider</a:t>
            </a:r>
            <a:r>
              <a:rPr lang="tr-TR" i="1" dirty="0" smtClean="0"/>
              <a:t> problem)</a:t>
            </a:r>
            <a:r>
              <a:rPr lang="tr-TR" dirty="0" smtClean="0"/>
              <a:t> mevcuttur. </a:t>
            </a:r>
          </a:p>
          <a:p>
            <a:pPr marL="514350" indent="-514350"/>
            <a:r>
              <a:rPr lang="tr-TR" dirty="0" smtClean="0"/>
              <a:t>Bir tüketici </a:t>
            </a:r>
            <a:r>
              <a:rPr lang="tr-TR" dirty="0" smtClean="0"/>
              <a:t>diğer </a:t>
            </a:r>
            <a:r>
              <a:rPr lang="tr-TR" smtClean="0"/>
              <a:t>tüketicilerin edindiği </a:t>
            </a:r>
            <a:r>
              <a:rPr lang="tr-TR" dirty="0" smtClean="0"/>
              <a:t>mallara da </a:t>
            </a:r>
            <a:r>
              <a:rPr lang="tr-TR" smtClean="0"/>
              <a:t>erişebildiği için, </a:t>
            </a:r>
            <a:r>
              <a:rPr lang="tr-TR" dirty="0" smtClean="0"/>
              <a:t>eğer sosyal planlamacı piyasaya </a:t>
            </a:r>
            <a:r>
              <a:rPr lang="tr-TR" dirty="0" smtClean="0"/>
              <a:t>müdahale </a:t>
            </a:r>
            <a:r>
              <a:rPr lang="tr-TR" dirty="0" smtClean="0"/>
              <a:t>etmezse, </a:t>
            </a:r>
            <a:r>
              <a:rPr lang="tr-TR" dirty="0" smtClean="0"/>
              <a:t>piyasada bu </a:t>
            </a:r>
            <a:r>
              <a:rPr lang="tr-TR" dirty="0" smtClean="0"/>
              <a:t>mallar </a:t>
            </a:r>
            <a:r>
              <a:rPr lang="tr-TR" dirty="0" smtClean="0"/>
              <a:t>sosyal </a:t>
            </a:r>
            <a:r>
              <a:rPr lang="tr-TR" dirty="0" smtClean="0"/>
              <a:t>olarak etkin </a:t>
            </a:r>
            <a:r>
              <a:rPr lang="tr-TR" dirty="0" smtClean="0"/>
              <a:t>seviyelerinden </a:t>
            </a:r>
            <a:r>
              <a:rPr lang="tr-TR" dirty="0" smtClean="0"/>
              <a:t>daha az üretilir.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492</Words>
  <Application>Microsoft Office PowerPoint</Application>
  <PresentationFormat>Ekran Gösterisi (4:3)</PresentationFormat>
  <Paragraphs>41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       DERS 1          </vt:lpstr>
      <vt:lpstr>Slayt 2</vt:lpstr>
      <vt:lpstr>Slayt 3</vt:lpstr>
      <vt:lpstr>Piyasa başarısızlığı</vt:lpstr>
      <vt:lpstr>Bilgi asimetrisi</vt:lpstr>
      <vt:lpstr>Bilgi asimetrisi</vt:lpstr>
      <vt:lpstr>Dışsallıklar</vt:lpstr>
      <vt:lpstr>Piyasa gücü</vt:lpstr>
      <vt:lpstr>Kamu malları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3</dc:title>
  <dc:creator>Kadir</dc:creator>
  <cp:lastModifiedBy>Kadir</cp:lastModifiedBy>
  <cp:revision>12</cp:revision>
  <dcterms:created xsi:type="dcterms:W3CDTF">2018-12-14T21:52:42Z</dcterms:created>
  <dcterms:modified xsi:type="dcterms:W3CDTF">2018-12-17T21:57:48Z</dcterms:modified>
</cp:coreProperties>
</file>