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2" r:id="rId3"/>
    <p:sldId id="257" r:id="rId4"/>
    <p:sldId id="258" r:id="rId5"/>
    <p:sldId id="261" r:id="rId6"/>
    <p:sldId id="262" r:id="rId7"/>
    <p:sldId id="263" r:id="rId8"/>
    <p:sldId id="264" r:id="rId9"/>
    <p:sldId id="26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16.05.2020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16.05.2020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16.05.2020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16.05.2020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16.05.2020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16.05.2020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16.05.2020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16.05.2020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16.05.2020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16.05.2020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16.05.2020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16.05.2020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0" y="18759"/>
            <a:ext cx="9088582" cy="3600450"/>
          </a:xfrm>
          <a:solidFill>
            <a:schemeClr val="tx1">
              <a:lumMod val="50000"/>
              <a:lumOff val="50000"/>
            </a:schemeClr>
          </a:solidFill>
        </p:spPr>
        <p:txBody>
          <a:bodyPr/>
          <a:lstStyle/>
          <a:p>
            <a:r>
              <a:rPr lang="tr-TR" dirty="0" smtClean="0">
                <a:latin typeface="Arial" panose="020B0604020202020204" pitchFamily="34" charset="0"/>
                <a:cs typeface="Arial" panose="020B0604020202020204" pitchFamily="34" charset="0"/>
              </a:rPr>
              <a:t>BBY428 Metin Analitiği</a:t>
            </a:r>
            <a:endParaRPr lang="tr-TR" dirty="0">
              <a:latin typeface="Arial" panose="020B0604020202020204" pitchFamily="34" charset="0"/>
              <a:cs typeface="Arial" panose="020B0604020202020204" pitchFamily="34" charset="0"/>
            </a:endParaRPr>
          </a:p>
        </p:txBody>
      </p:sp>
      <p:sp>
        <p:nvSpPr>
          <p:cNvPr id="3" name="2 Alt Başlık"/>
          <p:cNvSpPr>
            <a:spLocks noGrp="1"/>
          </p:cNvSpPr>
          <p:nvPr>
            <p:ph type="subTitle" idx="1"/>
          </p:nvPr>
        </p:nvSpPr>
        <p:spPr>
          <a:xfrm>
            <a:off x="0" y="3619209"/>
            <a:ext cx="9088582" cy="3238791"/>
          </a:xfrm>
          <a:solidFill>
            <a:schemeClr val="bg1">
              <a:lumMod val="75000"/>
            </a:schemeClr>
          </a:solidFill>
        </p:spPr>
        <p:txBody>
          <a:bodyPr/>
          <a:lstStyle/>
          <a:p>
            <a:endParaRPr lang="tr-TR" b="1" dirty="0" smtClean="0">
              <a:latin typeface="Arial" panose="020B0604020202020204" pitchFamily="34" charset="0"/>
              <a:cs typeface="Arial" panose="020B0604020202020204" pitchFamily="34" charset="0"/>
            </a:endParaRPr>
          </a:p>
          <a:p>
            <a:r>
              <a:rPr lang="tr-TR" b="1" dirty="0" err="1" smtClean="0">
                <a:latin typeface="Arial" panose="020B0604020202020204" pitchFamily="34" charset="0"/>
                <a:cs typeface="Arial" panose="020B0604020202020204" pitchFamily="34" charset="0"/>
              </a:rPr>
              <a:t>Prof.Dr.Tülay</a:t>
            </a:r>
            <a:r>
              <a:rPr lang="tr-TR" b="1" dirty="0" smtClean="0">
                <a:latin typeface="Arial" panose="020B0604020202020204" pitchFamily="34" charset="0"/>
                <a:cs typeface="Arial" panose="020B0604020202020204" pitchFamily="34" charset="0"/>
              </a:rPr>
              <a:t> Oğuz</a:t>
            </a:r>
            <a:endParaRPr lang="tr-TR" b="1" dirty="0" smtClean="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1417638"/>
          </a:xfrm>
          <a:solidFill>
            <a:schemeClr val="tx1">
              <a:lumMod val="50000"/>
              <a:lumOff val="50000"/>
            </a:schemeClr>
          </a:solidFill>
        </p:spPr>
        <p:txBody>
          <a:bodyPr/>
          <a:lstStyle/>
          <a:p>
            <a:r>
              <a:rPr lang="tr-TR" dirty="0" err="1">
                <a:ln w="0"/>
                <a:effectLst>
                  <a:outerShdw blurRad="38100" dist="19050" dir="2700000" algn="tl" rotWithShape="0">
                    <a:schemeClr val="dk1">
                      <a:alpha val="40000"/>
                    </a:schemeClr>
                  </a:outerShdw>
                </a:effectLst>
              </a:rPr>
              <a:t>Ağırlıklandırma</a:t>
            </a:r>
            <a:r>
              <a:rPr lang="tr-TR" dirty="0">
                <a:ln w="0"/>
                <a:effectLst>
                  <a:outerShdw blurRad="38100" dist="19050" dir="2700000" algn="tl" rotWithShape="0">
                    <a:schemeClr val="dk1">
                      <a:alpha val="40000"/>
                    </a:schemeClr>
                  </a:outerShdw>
                </a:effectLst>
              </a:rPr>
              <a:t>(</a:t>
            </a:r>
            <a:r>
              <a:rPr lang="tr-TR" dirty="0" err="1">
                <a:ln w="0"/>
                <a:effectLst>
                  <a:outerShdw blurRad="38100" dist="19050" dir="2700000" algn="tl" rotWithShape="0">
                    <a:schemeClr val="dk1">
                      <a:alpha val="40000"/>
                    </a:schemeClr>
                  </a:outerShdw>
                </a:effectLst>
              </a:rPr>
              <a:t>Weighting</a:t>
            </a:r>
            <a:r>
              <a:rPr lang="tr-TR" dirty="0">
                <a:ln w="0"/>
                <a:effectLst>
                  <a:outerShdw blurRad="38100" dist="19050" dir="2700000" algn="tl" rotWithShape="0">
                    <a:schemeClr val="dk1">
                      <a:alpha val="40000"/>
                    </a:schemeClr>
                  </a:outerShdw>
                </a:effectLst>
              </a:rPr>
              <a:t>) </a:t>
            </a:r>
            <a:endParaRPr lang="tr-TR" dirty="0">
              <a:ln w="0"/>
              <a:effectLst>
                <a:outerShdw blurRad="38100" dist="19050" dir="2700000" algn="tl" rotWithShape="0">
                  <a:schemeClr val="dk1">
                    <a:alpha val="40000"/>
                  </a:schemeClr>
                </a:outerShdw>
              </a:effectLst>
            </a:endParaRPr>
          </a:p>
        </p:txBody>
      </p:sp>
      <p:sp>
        <p:nvSpPr>
          <p:cNvPr id="3" name="2 İçerik Yer Tutucusu"/>
          <p:cNvSpPr>
            <a:spLocks noGrp="1"/>
          </p:cNvSpPr>
          <p:nvPr>
            <p:ph idx="1"/>
          </p:nvPr>
        </p:nvSpPr>
        <p:spPr>
          <a:xfrm>
            <a:off x="0" y="1417638"/>
            <a:ext cx="9144000" cy="5440362"/>
          </a:xfrm>
          <a:solidFill>
            <a:schemeClr val="bg1">
              <a:lumMod val="85000"/>
            </a:schemeClr>
          </a:solidFill>
        </p:spPr>
        <p:txBody>
          <a:bodyPr>
            <a:normAutofit fontScale="85000" lnSpcReduction="10000"/>
          </a:bodyPr>
          <a:lstStyle/>
          <a:p>
            <a:r>
              <a:rPr lang="tr-TR" b="1" dirty="0" smtClean="0">
                <a:latin typeface="Arial" panose="020B0604020202020204" pitchFamily="34" charset="0"/>
                <a:cs typeface="Arial" panose="020B0604020202020204" pitchFamily="34" charset="0"/>
              </a:rPr>
              <a:t>Binary</a:t>
            </a:r>
            <a:r>
              <a:rPr lang="tr-TR" dirty="0" smtClean="0">
                <a:latin typeface="Arial" panose="020B0604020202020204" pitchFamily="34" charset="0"/>
                <a:cs typeface="Arial" panose="020B0604020202020204" pitchFamily="34" charset="0"/>
              </a:rPr>
              <a:t>: İkili </a:t>
            </a:r>
            <a:r>
              <a:rPr lang="tr-TR" dirty="0">
                <a:latin typeface="Arial" panose="020B0604020202020204" pitchFamily="34" charset="0"/>
                <a:cs typeface="Arial" panose="020B0604020202020204" pitchFamily="34" charset="0"/>
              </a:rPr>
              <a:t>değer sistemine göre oluşturulan Doküman-Terim Matrislerinde amaç: bir terimin bir dokümanda olup olmadığının temsil edilebilmesiydi. Terimin varlığı “1”, yokluğu ise “0” ile temsil edildi. </a:t>
            </a:r>
            <a:endParaRPr lang="tr-TR" dirty="0" smtClean="0">
              <a:latin typeface="Arial" panose="020B0604020202020204" pitchFamily="34" charset="0"/>
              <a:cs typeface="Arial" panose="020B0604020202020204" pitchFamily="34" charset="0"/>
            </a:endParaRPr>
          </a:p>
          <a:p>
            <a:pPr>
              <a:buNone/>
            </a:pPr>
            <a:endParaRPr lang="tr-TR" dirty="0" smtClean="0">
              <a:latin typeface="Arial" panose="020B0604020202020204" pitchFamily="34" charset="0"/>
              <a:cs typeface="Arial" panose="020B0604020202020204" pitchFamily="34" charset="0"/>
            </a:endParaRPr>
          </a:p>
          <a:p>
            <a:r>
              <a:rPr lang="tr-TR" b="1" dirty="0" smtClean="0">
                <a:latin typeface="Arial" panose="020B0604020202020204" pitchFamily="34" charset="0"/>
                <a:cs typeface="Arial" panose="020B0604020202020204" pitchFamily="34" charset="0"/>
              </a:rPr>
              <a:t>Terim </a:t>
            </a:r>
            <a:r>
              <a:rPr lang="tr-TR" b="1" dirty="0" smtClean="0">
                <a:latin typeface="Arial" panose="020B0604020202020204" pitchFamily="34" charset="0"/>
                <a:cs typeface="Arial" panose="020B0604020202020204" pitchFamily="34" charset="0"/>
              </a:rPr>
              <a:t>Frekansı: </a:t>
            </a:r>
            <a:r>
              <a:rPr lang="tr-TR" dirty="0" smtClean="0">
                <a:latin typeface="Arial" panose="020B0604020202020204" pitchFamily="34" charset="0"/>
                <a:cs typeface="Arial" panose="020B0604020202020204" pitchFamily="34" charset="0"/>
              </a:rPr>
              <a:t>Bir </a:t>
            </a:r>
            <a:r>
              <a:rPr lang="tr-TR" dirty="0">
                <a:latin typeface="Arial" panose="020B0604020202020204" pitchFamily="34" charset="0"/>
                <a:cs typeface="Arial" panose="020B0604020202020204" pitchFamily="34" charset="0"/>
              </a:rPr>
              <a:t>terimin dokümandaki görünüm sıklığı / frekansı küme kurallarını ihlal ettiği için bu değer matriste temsil edilemiyordu. Bir başka deyişle küme kurallarına göre bir küme elemanı birden çok kez kümede yer alamıyordu. Terimin bir dokümandaki frekansını matriste temsil edebilmek için “</a:t>
            </a:r>
            <a:r>
              <a:rPr lang="tr-TR" b="1" dirty="0" err="1">
                <a:latin typeface="Arial" panose="020B0604020202020204" pitchFamily="34" charset="0"/>
                <a:cs typeface="Arial" panose="020B0604020202020204" pitchFamily="34" charset="0"/>
              </a:rPr>
              <a:t>bag</a:t>
            </a:r>
            <a:r>
              <a:rPr lang="tr-TR" b="1" dirty="0">
                <a:latin typeface="Arial" panose="020B0604020202020204" pitchFamily="34" charset="0"/>
                <a:cs typeface="Arial" panose="020B0604020202020204" pitchFamily="34" charset="0"/>
              </a:rPr>
              <a:t> of </a:t>
            </a:r>
            <a:r>
              <a:rPr lang="tr-TR" b="1" dirty="0" err="1">
                <a:latin typeface="Arial" panose="020B0604020202020204" pitchFamily="34" charset="0"/>
                <a:cs typeface="Arial" panose="020B0604020202020204" pitchFamily="34" charset="0"/>
              </a:rPr>
              <a:t>words</a:t>
            </a:r>
            <a:r>
              <a:rPr lang="tr-TR" dirty="0">
                <a:latin typeface="Arial" panose="020B0604020202020204" pitchFamily="34" charset="0"/>
                <a:cs typeface="Arial" panose="020B0604020202020204" pitchFamily="34" charset="0"/>
              </a:rPr>
              <a:t>” modeli geliştirildi. Böylelikle terim, ağırlığı ölçüsünde matriste temsil edilebildi. Buna TF Matrisi dendi. </a:t>
            </a:r>
            <a:endParaRPr lang="tr-TR" dirty="0" smtClean="0">
              <a:latin typeface="Arial" panose="020B0604020202020204" pitchFamily="34" charset="0"/>
              <a:cs typeface="Arial" panose="020B0604020202020204" pitchFamily="34" charset="0"/>
            </a:endParaRPr>
          </a:p>
          <a:p>
            <a:pPr>
              <a:buNone/>
            </a:pPr>
            <a:endParaRPr lang="tr-TR" dirty="0" smtClean="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2 İçerik Yer Tutucusu"/>
              <p:cNvSpPr>
                <a:spLocks noGrp="1"/>
              </p:cNvSpPr>
              <p:nvPr>
                <p:ph idx="1"/>
              </p:nvPr>
            </p:nvSpPr>
            <p:spPr>
              <a:xfrm>
                <a:off x="0" y="0"/>
                <a:ext cx="9144000" cy="6957392"/>
              </a:xfrm>
              <a:solidFill>
                <a:schemeClr val="bg1">
                  <a:lumMod val="85000"/>
                </a:schemeClr>
              </a:solidFill>
            </p:spPr>
            <p:txBody>
              <a:bodyPr>
                <a:normAutofit fontScale="92500" lnSpcReduction="10000"/>
              </a:bodyPr>
              <a:lstStyle/>
              <a:p>
                <a:endParaRPr lang="tr-TR" dirty="0" smtClean="0">
                  <a:solidFill>
                    <a:srgbClr val="FF0000"/>
                  </a:solidFill>
                </a:endParaRPr>
              </a:p>
              <a:p>
                <a:r>
                  <a:rPr lang="tr-TR" dirty="0">
                    <a:latin typeface="Arial" panose="020B0604020202020204" pitchFamily="34" charset="0"/>
                    <a:cs typeface="Arial" panose="020B0604020202020204" pitchFamily="34" charset="0"/>
                  </a:rPr>
                  <a:t>TF, sorgu-dok benzerliğinden skor üretmek için </a:t>
                </a:r>
                <a:r>
                  <a:rPr lang="tr-TR" dirty="0" smtClean="0">
                    <a:latin typeface="Arial" panose="020B0604020202020204" pitchFamily="34" charset="0"/>
                    <a:cs typeface="Arial" panose="020B0604020202020204" pitchFamily="34" charset="0"/>
                  </a:rPr>
                  <a:t>kullanılır.</a:t>
                </a:r>
                <a:endParaRPr lang="tr-TR" dirty="0">
                  <a:latin typeface="Arial" panose="020B0604020202020204" pitchFamily="34" charset="0"/>
                  <a:cs typeface="Arial" panose="020B0604020202020204" pitchFamily="34" charset="0"/>
                </a:endParaRPr>
              </a:p>
              <a:p>
                <a:endParaRPr lang="tr-TR" dirty="0" smtClean="0">
                  <a:solidFill>
                    <a:srgbClr val="FF0000"/>
                  </a:solidFill>
                </a:endParaRPr>
              </a:p>
              <a:p>
                <a:r>
                  <a:rPr lang="tr-TR" dirty="0" smtClean="0">
                    <a:latin typeface="Arial" panose="020B0604020202020204" pitchFamily="34" charset="0"/>
                    <a:cs typeface="Arial" panose="020B0604020202020204" pitchFamily="34" charset="0"/>
                  </a:rPr>
                  <a:t>Bir </a:t>
                </a:r>
                <a:r>
                  <a:rPr lang="tr-TR" dirty="0">
                    <a:latin typeface="Arial" panose="020B0604020202020204" pitchFamily="34" charset="0"/>
                    <a:cs typeface="Arial" panose="020B0604020202020204" pitchFamily="34" charset="0"/>
                  </a:rPr>
                  <a:t>terimin bir dokümanda </a:t>
                </a:r>
                <a:r>
                  <a:rPr lang="tr-TR" dirty="0" smtClean="0">
                    <a:latin typeface="Arial" panose="020B0604020202020204" pitchFamily="34" charset="0"/>
                    <a:cs typeface="Arial" panose="020B0604020202020204" pitchFamily="34" charset="0"/>
                  </a:rPr>
                  <a:t>5 kez görünmesi</a:t>
                </a:r>
                <a:r>
                  <a:rPr lang="tr-TR" dirty="0">
                    <a:latin typeface="Arial" panose="020B0604020202020204" pitchFamily="34" charset="0"/>
                    <a:cs typeface="Arial" panose="020B0604020202020204" pitchFamily="34" charset="0"/>
                  </a:rPr>
                  <a:t>, 1 kez görünmesine oranla </a:t>
                </a:r>
                <a:r>
                  <a:rPr lang="tr-TR" dirty="0" smtClean="0">
                    <a:latin typeface="Arial" panose="020B0604020202020204" pitchFamily="34" charset="0"/>
                    <a:cs typeface="Arial" panose="020B0604020202020204" pitchFamily="34" charset="0"/>
                  </a:rPr>
                  <a:t>sorgu-doküman eşleşmesi bakımından daha </a:t>
                </a:r>
                <a:r>
                  <a:rPr lang="tr-TR" dirty="0">
                    <a:latin typeface="Arial" panose="020B0604020202020204" pitchFamily="34" charset="0"/>
                    <a:cs typeface="Arial" panose="020B0604020202020204" pitchFamily="34" charset="0"/>
                  </a:rPr>
                  <a:t>fazla ilgili olduğunu gösterse de bu, </a:t>
                </a:r>
                <a:r>
                  <a:rPr lang="tr-TR" dirty="0" smtClean="0">
                    <a:latin typeface="Arial" panose="020B0604020202020204" pitchFamily="34" charset="0"/>
                    <a:cs typeface="Arial" panose="020B0604020202020204" pitchFamily="34" charset="0"/>
                  </a:rPr>
                  <a:t>5 </a:t>
                </a:r>
                <a:r>
                  <a:rPr lang="tr-TR" dirty="0">
                    <a:latin typeface="Arial" panose="020B0604020202020204" pitchFamily="34" charset="0"/>
                    <a:cs typeface="Arial" panose="020B0604020202020204" pitchFamily="34" charset="0"/>
                  </a:rPr>
                  <a:t>kat daha ilgili olduğu anlamına gelmez. </a:t>
                </a:r>
                <a:r>
                  <a:rPr lang="tr-TR" dirty="0" smtClean="0">
                    <a:latin typeface="Arial" panose="020B0604020202020204" pitchFamily="34" charset="0"/>
                    <a:cs typeface="Arial" panose="020B0604020202020204" pitchFamily="34" charset="0"/>
                  </a:rPr>
                  <a:t>Dolayısıyla </a:t>
                </a:r>
                <a:r>
                  <a:rPr lang="tr-TR" dirty="0" err="1" smtClean="0">
                    <a:latin typeface="Arial" panose="020B0604020202020204" pitchFamily="34" charset="0"/>
                    <a:cs typeface="Arial" panose="020B0604020202020204" pitchFamily="34" charset="0"/>
                  </a:rPr>
                  <a:t>ilgililik</a:t>
                </a:r>
                <a:r>
                  <a:rPr lang="tr-TR" dirty="0" smtClean="0">
                    <a:latin typeface="Arial" panose="020B0604020202020204" pitchFamily="34" charset="0"/>
                    <a:cs typeface="Arial" panose="020B0604020202020204" pitchFamily="34" charset="0"/>
                  </a:rPr>
                  <a:t>, doğru orantılı bir artış göstermez</a:t>
                </a:r>
                <a:r>
                  <a:rPr lang="tr-TR" dirty="0">
                    <a:latin typeface="Arial" panose="020B0604020202020204" pitchFamily="34" charset="0"/>
                    <a:cs typeface="Arial" panose="020B0604020202020204" pitchFamily="34" charset="0"/>
                  </a:rPr>
                  <a:t>. </a:t>
                </a:r>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Bu nedenle </a:t>
                </a:r>
                <a:r>
                  <a:rPr lang="tr-TR" dirty="0" err="1" smtClean="0">
                    <a:latin typeface="Arial" panose="020B0604020202020204" pitchFamily="34" charset="0"/>
                    <a:cs typeface="Arial" panose="020B0604020202020204" pitchFamily="34" charset="0"/>
                  </a:rPr>
                  <a:t>TF’den</a:t>
                </a:r>
                <a:r>
                  <a:rPr lang="tr-TR" dirty="0" smtClean="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yararlanarak </a:t>
                </a:r>
                <a:r>
                  <a:rPr lang="tr-TR" dirty="0" err="1">
                    <a:latin typeface="Arial" panose="020B0604020202020204" pitchFamily="34" charset="0"/>
                    <a:cs typeface="Arial" panose="020B0604020202020204" pitchFamily="34" charset="0"/>
                  </a:rPr>
                  <a:t>log</a:t>
                </a:r>
                <a:r>
                  <a:rPr lang="tr-TR" dirty="0">
                    <a:latin typeface="Arial" panose="020B0604020202020204" pitchFamily="34" charset="0"/>
                    <a:cs typeface="Arial" panose="020B0604020202020204" pitchFamily="34" charset="0"/>
                  </a:rPr>
                  <a:t> fonksiyonu kullanılır. Böylelikle t gibi bir terimin d dokümanındaki </a:t>
                </a:r>
                <a:r>
                  <a:rPr lang="tr-TR" dirty="0" err="1">
                    <a:latin typeface="Arial" panose="020B0604020202020204" pitchFamily="34" charset="0"/>
                    <a:cs typeface="Arial" panose="020B0604020202020204" pitchFamily="34" charset="0"/>
                  </a:rPr>
                  <a:t>log</a:t>
                </a:r>
                <a:r>
                  <a:rPr lang="tr-TR" dirty="0">
                    <a:latin typeface="Arial" panose="020B0604020202020204" pitchFamily="34" charset="0"/>
                    <a:cs typeface="Arial" panose="020B0604020202020204" pitchFamily="34" charset="0"/>
                  </a:rPr>
                  <a:t> frekansı ağırlığı</a:t>
                </a:r>
                <a:endParaRPr lang="tr-TR" dirty="0" smtClean="0">
                  <a:latin typeface="Arial" panose="020B0604020202020204" pitchFamily="34" charset="0"/>
                  <a:cs typeface="Arial" panose="020B0604020202020204" pitchFamily="34" charset="0"/>
                </a:endParaRPr>
              </a:p>
              <a:p>
                <a:pPr>
                  <a:buNone/>
                </a:pPr>
                <a:endParaRPr lang="tr-TR" dirty="0" smtClean="0"/>
              </a:p>
              <a:p>
                <a:pPr>
                  <a:buNone/>
                </a:pPr>
                <a:r>
                  <a:rPr lang="tr-TR" dirty="0" smtClean="0"/>
                  <a:t>	</a:t>
                </a:r>
                <a14:m>
                  <m:oMath xmlns:m="http://schemas.openxmlformats.org/officeDocument/2006/math">
                    <m:sSub>
                      <m:sSubPr>
                        <m:ctrlPr>
                          <a:rPr lang="en-US" i="1" smtClean="0">
                            <a:latin typeface="Cambria Math" panose="02040503050406030204" pitchFamily="18" charset="0"/>
                          </a:rPr>
                        </m:ctrlPr>
                      </m:sSubPr>
                      <m:e>
                        <m:r>
                          <a:rPr lang="tr-TR" b="0" i="1" smtClean="0">
                            <a:latin typeface="Cambria Math" panose="02040503050406030204" pitchFamily="18" charset="0"/>
                          </a:rPr>
                          <m:t>𝑊</m:t>
                        </m:r>
                      </m:e>
                      <m:sub>
                        <m:r>
                          <a:rPr lang="tr-TR" b="0" i="1" smtClean="0">
                            <a:latin typeface="Cambria Math" panose="02040503050406030204" pitchFamily="18" charset="0"/>
                          </a:rPr>
                          <m:t>𝑖𝑑</m:t>
                        </m:r>
                      </m:sub>
                    </m:sSub>
                  </m:oMath>
                </a14:m>
                <a:r>
                  <a:rPr lang="en-US" dirty="0" smtClean="0"/>
                  <a:t> </a:t>
                </a:r>
                <a:r>
                  <a:rPr lang="en-US" dirty="0"/>
                  <a:t>=  { 1 + log10 </a:t>
                </a:r>
                <a14:m>
                  <m:oMath xmlns:m="http://schemas.openxmlformats.org/officeDocument/2006/math">
                    <m:sSub>
                      <m:sSubPr>
                        <m:ctrlPr>
                          <a:rPr lang="en-US" i="1" smtClean="0">
                            <a:latin typeface="Cambria Math" panose="02040503050406030204" pitchFamily="18" charset="0"/>
                          </a:rPr>
                        </m:ctrlPr>
                      </m:sSubPr>
                      <m:e>
                        <m:r>
                          <a:rPr lang="tr-TR" b="0" i="1" smtClean="0">
                            <a:latin typeface="Cambria Math" panose="02040503050406030204" pitchFamily="18" charset="0"/>
                          </a:rPr>
                          <m:t>𝑇𝐹</m:t>
                        </m:r>
                      </m:e>
                      <m:sub>
                        <m:r>
                          <a:rPr lang="tr-TR" b="0" i="1" smtClean="0">
                            <a:latin typeface="Cambria Math" panose="02040503050406030204" pitchFamily="18" charset="0"/>
                          </a:rPr>
                          <m:t>𝑖𝑑</m:t>
                        </m:r>
                      </m:sub>
                    </m:sSub>
                  </m:oMath>
                </a14:m>
                <a:r>
                  <a:rPr lang="en-US" dirty="0" smtClean="0"/>
                  <a:t>                      </a:t>
                </a:r>
                <a:r>
                  <a:rPr lang="en-US" dirty="0"/>
                  <a:t>if                </a:t>
                </a:r>
                <a14:m>
                  <m:oMath xmlns:m="http://schemas.openxmlformats.org/officeDocument/2006/math">
                    <m:sSub>
                      <m:sSubPr>
                        <m:ctrlPr>
                          <a:rPr lang="en-US" i="1" smtClean="0">
                            <a:latin typeface="Cambria Math" panose="02040503050406030204" pitchFamily="18" charset="0"/>
                          </a:rPr>
                        </m:ctrlPr>
                      </m:sSubPr>
                      <m:e>
                        <m:r>
                          <a:rPr lang="tr-TR" b="0" i="1" smtClean="0">
                            <a:latin typeface="Cambria Math" panose="02040503050406030204" pitchFamily="18" charset="0"/>
                          </a:rPr>
                          <m:t>𝑇𝐹</m:t>
                        </m:r>
                      </m:e>
                      <m:sub>
                        <m:r>
                          <a:rPr lang="tr-TR" b="0" i="1" smtClean="0">
                            <a:latin typeface="Cambria Math" panose="02040503050406030204" pitchFamily="18" charset="0"/>
                          </a:rPr>
                          <m:t>𝑖𝑑</m:t>
                        </m:r>
                      </m:sub>
                    </m:sSub>
                  </m:oMath>
                </a14:m>
                <a:r>
                  <a:rPr lang="en-US" dirty="0" smtClean="0"/>
                  <a:t>  </a:t>
                </a:r>
                <a:r>
                  <a:rPr lang="en-US" dirty="0"/>
                  <a:t>&gt; 0</a:t>
                </a:r>
                <a:endParaRPr lang="tr-TR" dirty="0"/>
              </a:p>
            </p:txBody>
          </p:sp>
        </mc:Choice>
        <mc:Fallback>
          <p:sp>
            <p:nvSpPr>
              <p:cNvPr id="3" name="2 İçerik Yer Tutucusu"/>
              <p:cNvSpPr>
                <a:spLocks noGrp="1" noRot="1" noChangeAspect="1" noMove="1" noResize="1" noEditPoints="1" noAdjustHandles="1" noChangeArrowheads="1" noChangeShapeType="1" noTextEdit="1"/>
              </p:cNvSpPr>
              <p:nvPr>
                <p:ph idx="1"/>
              </p:nvPr>
            </p:nvSpPr>
            <p:spPr>
              <a:xfrm>
                <a:off x="0" y="0"/>
                <a:ext cx="9144000" cy="6957392"/>
              </a:xfrm>
              <a:blipFill>
                <a:blip r:embed="rId2"/>
                <a:stretch>
                  <a:fillRect l="-1333" b="-701"/>
                </a:stretch>
              </a:blipFill>
            </p:spPr>
            <p:txBody>
              <a:bodyPr/>
              <a:lstStyle/>
              <a:p>
                <a:r>
                  <a:rPr lang="tr-TR">
                    <a:noFill/>
                  </a:rPr>
                  <a:t> </a:t>
                </a:r>
              </a:p>
            </p:txBody>
          </p:sp>
        </mc:Fallback>
      </mc:AlternateContent>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a:solidFill>
            <a:schemeClr val="bg1">
              <a:lumMod val="85000"/>
            </a:schemeClr>
          </a:solidFill>
        </p:spPr>
        <p:txBody>
          <a:bodyPr>
            <a:normAutofit/>
          </a:bodyPr>
          <a:lstStyle/>
          <a:p>
            <a:r>
              <a:rPr lang="tr-TR" b="1" dirty="0" err="1" smtClean="0">
                <a:solidFill>
                  <a:srgbClr val="0070C0"/>
                </a:solidFill>
                <a:latin typeface="Arial" panose="020B0604020202020204" pitchFamily="34" charset="0"/>
                <a:cs typeface="Arial" panose="020B0604020202020204" pitchFamily="34" charset="0"/>
              </a:rPr>
              <a:t>Bag</a:t>
            </a:r>
            <a:r>
              <a:rPr lang="tr-TR" b="1" dirty="0" smtClean="0">
                <a:solidFill>
                  <a:srgbClr val="0070C0"/>
                </a:solidFill>
                <a:latin typeface="Arial" panose="020B0604020202020204" pitchFamily="34" charset="0"/>
                <a:cs typeface="Arial" panose="020B0604020202020204" pitchFamily="34" charset="0"/>
              </a:rPr>
              <a:t> of </a:t>
            </a:r>
            <a:r>
              <a:rPr lang="tr-TR" b="1" dirty="0" err="1" smtClean="0">
                <a:solidFill>
                  <a:srgbClr val="0070C0"/>
                </a:solidFill>
                <a:latin typeface="Arial" panose="020B0604020202020204" pitchFamily="34" charset="0"/>
                <a:cs typeface="Arial" panose="020B0604020202020204" pitchFamily="34" charset="0"/>
              </a:rPr>
              <a:t>words</a:t>
            </a:r>
            <a:r>
              <a:rPr lang="tr-TR" b="1" dirty="0" smtClean="0">
                <a:solidFill>
                  <a:srgbClr val="0070C0"/>
                </a:solidFill>
                <a:latin typeface="Arial" panose="020B0604020202020204" pitchFamily="34" charset="0"/>
                <a:cs typeface="Arial" panose="020B0604020202020204" pitchFamily="34" charset="0"/>
              </a:rPr>
              <a:t> modeli</a:t>
            </a:r>
            <a:r>
              <a:rPr lang="tr-TR" dirty="0" smtClean="0">
                <a:latin typeface="Arial" panose="020B0604020202020204" pitchFamily="34" charset="0"/>
                <a:cs typeface="Arial" panose="020B0604020202020204" pitchFamily="34" charset="0"/>
              </a:rPr>
              <a:t>: Küme kavramını </a:t>
            </a:r>
            <a:r>
              <a:rPr lang="tr-TR" dirty="0" smtClean="0">
                <a:latin typeface="Arial" panose="020B0604020202020204" pitchFamily="34" charset="0"/>
                <a:cs typeface="Arial" panose="020B0604020202020204" pitchFamily="34" charset="0"/>
              </a:rPr>
              <a:t>genişletmiştir; bir </a:t>
            </a:r>
            <a:r>
              <a:rPr lang="tr-TR" dirty="0" smtClean="0">
                <a:latin typeface="Arial" panose="020B0604020202020204" pitchFamily="34" charset="0"/>
                <a:cs typeface="Arial" panose="020B0604020202020204" pitchFamily="34" charset="0"/>
              </a:rPr>
              <a:t>terimin dokümanda kaç kez göründüğü, matriste yansıtılabilir</a:t>
            </a:r>
            <a:r>
              <a:rPr lang="tr-TR" dirty="0" smtClean="0">
                <a:latin typeface="Arial" panose="020B0604020202020204" pitchFamily="34" charset="0"/>
                <a:cs typeface="Arial" panose="020B0604020202020204" pitchFamily="34" charset="0"/>
              </a:rPr>
              <a:t>;</a:t>
            </a:r>
          </a:p>
          <a:p>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Ancak terimlerin konumunu dikkate </a:t>
            </a:r>
            <a:r>
              <a:rPr lang="tr-TR" dirty="0" smtClean="0">
                <a:latin typeface="Arial" panose="020B0604020202020204" pitchFamily="34" charset="0"/>
                <a:cs typeface="Arial" panose="020B0604020202020204" pitchFamily="34" charset="0"/>
              </a:rPr>
              <a:t>almadığı için sınırlılıkları vardır. </a:t>
            </a:r>
            <a:endParaRPr lang="tr-TR" dirty="0" smtClean="0">
              <a:latin typeface="Arial" panose="020B0604020202020204" pitchFamily="34" charset="0"/>
              <a:cs typeface="Arial" panose="020B0604020202020204" pitchFamily="34" charset="0"/>
            </a:endParaRPr>
          </a:p>
          <a:p>
            <a:pPr marL="0" indent="0">
              <a:buNone/>
            </a:pPr>
            <a:endParaRPr lang="tr-TR" dirty="0" smtClean="0">
              <a:latin typeface="Arial" panose="020B0604020202020204" pitchFamily="34" charset="0"/>
              <a:cs typeface="Arial" panose="020B0604020202020204" pitchFamily="34" charset="0"/>
            </a:endParaRPr>
          </a:p>
          <a:p>
            <a:r>
              <a:rPr lang="tr-TR" dirty="0" err="1" smtClean="0">
                <a:latin typeface="Arial" panose="020B0604020202020204" pitchFamily="34" charset="0"/>
                <a:cs typeface="Arial" panose="020B0604020202020204" pitchFamily="34" charset="0"/>
              </a:rPr>
              <a:t>Örn</a:t>
            </a:r>
            <a:r>
              <a:rPr lang="tr-TR" dirty="0" smtClean="0">
                <a:latin typeface="Arial" panose="020B0604020202020204" pitchFamily="34" charset="0"/>
                <a:cs typeface="Arial" panose="020B0604020202020204" pitchFamily="34" charset="0"/>
              </a:rPr>
              <a:t>: </a:t>
            </a:r>
            <a:r>
              <a:rPr lang="tr-TR" b="1" dirty="0" smtClean="0">
                <a:solidFill>
                  <a:srgbClr val="0070C0"/>
                </a:solidFill>
                <a:latin typeface="Arial" panose="020B0604020202020204" pitchFamily="34" charset="0"/>
                <a:cs typeface="Arial" panose="020B0604020202020204" pitchFamily="34" charset="0"/>
              </a:rPr>
              <a:t>“</a:t>
            </a:r>
            <a:r>
              <a:rPr lang="tr-TR" b="1" dirty="0" smtClean="0">
                <a:solidFill>
                  <a:srgbClr val="0070C0"/>
                </a:solidFill>
                <a:latin typeface="Arial" panose="020B0604020202020204" pitchFamily="34" charset="0"/>
                <a:cs typeface="Arial" panose="020B0604020202020204" pitchFamily="34" charset="0"/>
              </a:rPr>
              <a:t>okul kütüphaneleri tarihi” </a:t>
            </a:r>
            <a:r>
              <a:rPr lang="tr-TR" dirty="0" smtClean="0">
                <a:latin typeface="Arial" panose="020B0604020202020204" pitchFamily="34" charset="0"/>
                <a:cs typeface="Arial" panose="020B0604020202020204" pitchFamily="34" charset="0"/>
              </a:rPr>
              <a:t>ile </a:t>
            </a:r>
            <a:r>
              <a:rPr lang="tr-TR" b="1" dirty="0" smtClean="0">
                <a:solidFill>
                  <a:srgbClr val="0070C0"/>
                </a:solidFill>
                <a:latin typeface="Arial" panose="020B0604020202020204" pitchFamily="34" charset="0"/>
                <a:cs typeface="Arial" panose="020B0604020202020204" pitchFamily="34" charset="0"/>
              </a:rPr>
              <a:t>“tarihi okul kütüphaneleri” </a:t>
            </a:r>
            <a:r>
              <a:rPr lang="tr-TR" dirty="0" smtClean="0">
                <a:latin typeface="Arial" panose="020B0604020202020204" pitchFamily="34" charset="0"/>
                <a:cs typeface="Arial" panose="020B0604020202020204" pitchFamily="34" charset="0"/>
              </a:rPr>
              <a:t>aynı vektörlerdir; aralarında fark yoktur. Bu sınırlılıkları çözmek için konumsal dizinler geliştirilmiştir.</a:t>
            </a:r>
            <a:endParaRPr lang="tr-TR"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1417638"/>
          </a:xfrm>
          <a:solidFill>
            <a:schemeClr val="tx1">
              <a:lumMod val="50000"/>
              <a:lumOff val="50000"/>
            </a:schemeClr>
          </a:solidFill>
        </p:spPr>
        <p:txBody>
          <a:bodyPr/>
          <a:lstStyle/>
          <a:p>
            <a:r>
              <a:rPr lang="tr-TR" b="1" dirty="0" err="1" smtClean="0">
                <a:latin typeface="Arial" panose="020B0604020202020204" pitchFamily="34" charset="0"/>
                <a:cs typeface="Arial" panose="020B0604020202020204" pitchFamily="34" charset="0"/>
              </a:rPr>
              <a:t>Log</a:t>
            </a:r>
            <a:r>
              <a:rPr lang="tr-TR" b="1" dirty="0" smtClean="0">
                <a:latin typeface="Arial" panose="020B0604020202020204" pitchFamily="34" charset="0"/>
                <a:cs typeface="Arial" panose="020B0604020202020204" pitchFamily="34" charset="0"/>
              </a:rPr>
              <a:t>-Frekansı</a:t>
            </a:r>
            <a:endParaRPr lang="tr-TR" b="1" dirty="0">
              <a:latin typeface="Arial" panose="020B0604020202020204" pitchFamily="34" charset="0"/>
              <a:cs typeface="Arial" panose="020B0604020202020204" pitchFamily="34" charset="0"/>
            </a:endParaRPr>
          </a:p>
        </p:txBody>
      </p:sp>
      <p:sp>
        <p:nvSpPr>
          <p:cNvPr id="3" name="2 İçerik Yer Tutucusu"/>
          <p:cNvSpPr>
            <a:spLocks noGrp="1"/>
          </p:cNvSpPr>
          <p:nvPr>
            <p:ph idx="1"/>
          </p:nvPr>
        </p:nvSpPr>
        <p:spPr>
          <a:xfrm>
            <a:off x="0" y="1417638"/>
            <a:ext cx="9144000" cy="5440362"/>
          </a:xfrm>
          <a:solidFill>
            <a:schemeClr val="bg1">
              <a:lumMod val="75000"/>
            </a:schemeClr>
          </a:solidFill>
        </p:spPr>
        <p:txBody>
          <a:bodyPr/>
          <a:lstStyle/>
          <a:p>
            <a:pPr>
              <a:buNone/>
            </a:pPr>
            <a:endParaRPr lang="tr-TR" dirty="0" smtClean="0">
              <a:latin typeface="Arial" panose="020B0604020202020204" pitchFamily="34" charset="0"/>
              <a:cs typeface="Arial" panose="020B0604020202020204" pitchFamily="34" charset="0"/>
            </a:endParaRPr>
          </a:p>
          <a:p>
            <a:pPr>
              <a:buNone/>
            </a:pPr>
            <a:r>
              <a:rPr lang="tr-TR" dirty="0" err="1" smtClean="0">
                <a:latin typeface="Arial" panose="020B0604020202020204" pitchFamily="34" charset="0"/>
                <a:cs typeface="Arial" panose="020B0604020202020204" pitchFamily="34" charset="0"/>
              </a:rPr>
              <a:t>Log</a:t>
            </a:r>
            <a:r>
              <a:rPr lang="tr-TR" dirty="0" smtClean="0">
                <a:latin typeface="Arial" panose="020B0604020202020204" pitchFamily="34" charset="0"/>
                <a:cs typeface="Arial" panose="020B0604020202020204" pitchFamily="34" charset="0"/>
              </a:rPr>
              <a:t>-frekansı </a:t>
            </a:r>
            <a:r>
              <a:rPr lang="tr-TR" dirty="0" smtClean="0">
                <a:latin typeface="Arial" panose="020B0604020202020204" pitchFamily="34" charset="0"/>
                <a:cs typeface="Arial" panose="020B0604020202020204" pitchFamily="34" charset="0"/>
              </a:rPr>
              <a:t>ile </a:t>
            </a:r>
            <a:r>
              <a:rPr lang="tr-TR" dirty="0" err="1" smtClean="0">
                <a:latin typeface="Arial" panose="020B0604020202020204" pitchFamily="34" charset="0"/>
                <a:cs typeface="Arial" panose="020B0604020202020204" pitchFamily="34" charset="0"/>
              </a:rPr>
              <a:t>ağırlıklandırma</a:t>
            </a:r>
            <a:endParaRPr lang="tr-TR" dirty="0">
              <a:latin typeface="Arial" panose="020B0604020202020204" pitchFamily="34" charset="0"/>
              <a:cs typeface="Arial" panose="020B0604020202020204" pitchFamily="34" charset="0"/>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1027"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11560" y="3284984"/>
            <a:ext cx="7056784" cy="1872208"/>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1692274"/>
          </a:xfrm>
          <a:solidFill>
            <a:schemeClr val="tx1">
              <a:lumMod val="50000"/>
              <a:lumOff val="50000"/>
            </a:schemeClr>
          </a:solidFill>
        </p:spPr>
        <p:txBody>
          <a:bodyPr/>
          <a:lstStyle/>
          <a:p>
            <a:r>
              <a:rPr lang="tr-TR" dirty="0" err="1" smtClean="0"/>
              <a:t>Log</a:t>
            </a:r>
            <a:r>
              <a:rPr lang="tr-TR" dirty="0" smtClean="0"/>
              <a:t>-Frekansı</a:t>
            </a:r>
            <a:endParaRPr lang="tr-TR" dirty="0"/>
          </a:p>
        </p:txBody>
      </p:sp>
      <p:sp>
        <p:nvSpPr>
          <p:cNvPr id="3" name="2 İçerik Yer Tutucusu"/>
          <p:cNvSpPr>
            <a:spLocks noGrp="1"/>
          </p:cNvSpPr>
          <p:nvPr>
            <p:ph idx="1"/>
          </p:nvPr>
        </p:nvSpPr>
        <p:spPr>
          <a:xfrm>
            <a:off x="0" y="1692274"/>
            <a:ext cx="9144000" cy="5165726"/>
          </a:xfrm>
          <a:solidFill>
            <a:schemeClr val="bg1">
              <a:lumMod val="75000"/>
            </a:schemeClr>
          </a:solidFill>
        </p:spPr>
        <p:txBody>
          <a:bodyPr/>
          <a:lstStyle/>
          <a:p>
            <a:r>
              <a:rPr lang="tr-TR" dirty="0" smtClean="0">
                <a:latin typeface="Arial" panose="020B0604020202020204" pitchFamily="34" charset="0"/>
                <a:cs typeface="Arial" panose="020B0604020202020204" pitchFamily="34" charset="0"/>
              </a:rPr>
              <a:t>Erişimde skor üretirken tüm doküman-sorgu eşleşmeleri için </a:t>
            </a:r>
            <a:r>
              <a:rPr lang="tr-TR" dirty="0" err="1" smtClean="0">
                <a:latin typeface="Arial" panose="020B0604020202020204" pitchFamily="34" charset="0"/>
                <a:cs typeface="Arial" panose="020B0604020202020204" pitchFamily="34" charset="0"/>
              </a:rPr>
              <a:t>Tf</a:t>
            </a:r>
            <a:r>
              <a:rPr lang="tr-TR" dirty="0" smtClean="0">
                <a:latin typeface="Arial" panose="020B0604020202020204" pitchFamily="34" charset="0"/>
                <a:cs typeface="Arial" panose="020B0604020202020204" pitchFamily="34" charset="0"/>
              </a:rPr>
              <a:t> toplamı alınır</a:t>
            </a:r>
          </a:p>
          <a:p>
            <a:endParaRPr lang="tr-TR" dirty="0"/>
          </a:p>
        </p:txBody>
      </p:sp>
      <p:sp>
        <p:nvSpPr>
          <p:cNvPr id="1945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sp>
        <p:nvSpPr>
          <p:cNvPr id="1946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19459"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57200" y="3861048"/>
            <a:ext cx="7787208" cy="2232248"/>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1417638"/>
          </a:xfrm>
          <a:solidFill>
            <a:schemeClr val="tx1">
              <a:lumMod val="50000"/>
              <a:lumOff val="50000"/>
            </a:schemeClr>
          </a:solidFill>
        </p:spPr>
        <p:txBody>
          <a:bodyPr/>
          <a:lstStyle/>
          <a:p>
            <a:r>
              <a:rPr lang="tr-TR" dirty="0" smtClean="0">
                <a:latin typeface="Arial" panose="020B0604020202020204" pitchFamily="34" charset="0"/>
                <a:cs typeface="Arial" panose="020B0604020202020204" pitchFamily="34" charset="0"/>
              </a:rPr>
              <a:t>Bağıl Doküman </a:t>
            </a:r>
            <a:r>
              <a:rPr lang="tr-TR" dirty="0" smtClean="0">
                <a:latin typeface="Arial" panose="020B0604020202020204" pitchFamily="34" charset="0"/>
                <a:cs typeface="Arial" panose="020B0604020202020204" pitchFamily="34" charset="0"/>
              </a:rPr>
              <a:t>Frekansı : </a:t>
            </a:r>
            <a:r>
              <a:rPr lang="tr-TR" dirty="0" err="1" smtClean="0">
                <a:latin typeface="Arial" panose="020B0604020202020204" pitchFamily="34" charset="0"/>
                <a:cs typeface="Arial" panose="020B0604020202020204" pitchFamily="34" charset="0"/>
              </a:rPr>
              <a:t>İdf</a:t>
            </a:r>
            <a:endParaRPr lang="tr-TR" dirty="0">
              <a:latin typeface="Arial" panose="020B0604020202020204" pitchFamily="34" charset="0"/>
              <a:cs typeface="Arial" panose="020B0604020202020204" pitchFamily="34" charset="0"/>
            </a:endParaRPr>
          </a:p>
        </p:txBody>
      </p:sp>
      <p:sp>
        <p:nvSpPr>
          <p:cNvPr id="3" name="2 İçerik Yer Tutucusu"/>
          <p:cNvSpPr>
            <a:spLocks noGrp="1"/>
          </p:cNvSpPr>
          <p:nvPr>
            <p:ph idx="1"/>
          </p:nvPr>
        </p:nvSpPr>
        <p:spPr>
          <a:xfrm>
            <a:off x="0" y="1417638"/>
            <a:ext cx="9144000" cy="5440362"/>
          </a:xfrm>
          <a:solidFill>
            <a:schemeClr val="bg1">
              <a:lumMod val="75000"/>
            </a:schemeClr>
          </a:solidFill>
        </p:spPr>
        <p:txBody>
          <a:bodyPr>
            <a:normAutofit lnSpcReduction="10000"/>
          </a:bodyPr>
          <a:lstStyle/>
          <a:p>
            <a:r>
              <a:rPr lang="tr-TR" b="1" dirty="0">
                <a:latin typeface="Arial" panose="020B0604020202020204" pitchFamily="34" charset="0"/>
                <a:cs typeface="Arial" panose="020B0604020202020204" pitchFamily="34" charset="0"/>
              </a:rPr>
              <a:t>Doküman frekansı</a:t>
            </a:r>
            <a:r>
              <a:rPr lang="tr-TR" dirty="0">
                <a:latin typeface="Arial" panose="020B0604020202020204" pitchFamily="34" charset="0"/>
                <a:cs typeface="Arial" panose="020B0604020202020204" pitchFamily="34" charset="0"/>
              </a:rPr>
              <a:t>, terimin dermede atandığı doküman sayısını verir. Ancak bu ölçüm, terimin bilgilendirme gücü ile ters orantılıdır. </a:t>
            </a:r>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Amaç</a:t>
            </a:r>
            <a:r>
              <a:rPr lang="tr-TR" dirty="0" smtClean="0">
                <a:latin typeface="Arial" panose="020B0604020202020204" pitchFamily="34" charset="0"/>
                <a:cs typeface="Arial" panose="020B0604020202020204" pitchFamily="34" charset="0"/>
              </a:rPr>
              <a:t>: Nadir terimlere, doküman-sorgu eşleşmesinde daha fazla ağırlık vermektir.</a:t>
            </a:r>
          </a:p>
          <a:p>
            <a:r>
              <a:rPr lang="tr-TR" dirty="0">
                <a:latin typeface="Arial" panose="020B0604020202020204" pitchFamily="34" charset="0"/>
                <a:cs typeface="Arial" panose="020B0604020202020204" pitchFamily="34" charset="0"/>
              </a:rPr>
              <a:t>Her terim için dermede bir </a:t>
            </a:r>
            <a:r>
              <a:rPr lang="tr-TR" dirty="0" err="1">
                <a:latin typeface="Arial" panose="020B0604020202020204" pitchFamily="34" charset="0"/>
                <a:cs typeface="Arial" panose="020B0604020202020204" pitchFamily="34" charset="0"/>
              </a:rPr>
              <a:t>idf</a:t>
            </a:r>
            <a:r>
              <a:rPr lang="tr-TR" dirty="0">
                <a:latin typeface="Arial" panose="020B0604020202020204" pitchFamily="34" charset="0"/>
                <a:cs typeface="Arial" panose="020B0604020202020204" pitchFamily="34" charset="0"/>
              </a:rPr>
              <a:t> değeri bulunmaktadır. Dermedeki görünüm sıklığı yüksek olan bir terimin </a:t>
            </a:r>
            <a:r>
              <a:rPr lang="tr-TR" dirty="0" err="1">
                <a:latin typeface="Arial" panose="020B0604020202020204" pitchFamily="34" charset="0"/>
                <a:cs typeface="Arial" panose="020B0604020202020204" pitchFamily="34" charset="0"/>
              </a:rPr>
              <a:t>idf’si</a:t>
            </a:r>
            <a:r>
              <a:rPr lang="tr-TR" dirty="0">
                <a:latin typeface="Arial" panose="020B0604020202020204" pitchFamily="34" charset="0"/>
                <a:cs typeface="Arial" panose="020B0604020202020204" pitchFamily="34" charset="0"/>
              </a:rPr>
              <a:t> 0 çıkacaktır. Dolayısıyla ona ağırlık verilmemiş olacaktır. </a:t>
            </a:r>
          </a:p>
          <a:p>
            <a:r>
              <a:rPr lang="tr-TR" dirty="0">
                <a:latin typeface="Arial" panose="020B0604020202020204" pitchFamily="34" charset="0"/>
                <a:cs typeface="Arial" panose="020B0604020202020204" pitchFamily="34" charset="0"/>
              </a:rPr>
              <a:t>İdf’nin tek sözcüklü sorgularda bir etkisi yoktur. </a:t>
            </a:r>
            <a:r>
              <a:rPr lang="tr-TR" dirty="0" err="1">
                <a:latin typeface="Arial" panose="020B0604020202020204" pitchFamily="34" charset="0"/>
                <a:cs typeface="Arial" panose="020B0604020202020204" pitchFamily="34" charset="0"/>
              </a:rPr>
              <a:t>İdf</a:t>
            </a:r>
            <a:r>
              <a:rPr lang="tr-TR" dirty="0">
                <a:latin typeface="Arial" panose="020B0604020202020204" pitchFamily="34" charset="0"/>
                <a:cs typeface="Arial" panose="020B0604020202020204" pitchFamily="34" charset="0"/>
              </a:rPr>
              <a:t> en az iki sözcük içeren sorgularda etkilidir.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a:solidFill>
            <a:schemeClr val="bg1">
              <a:lumMod val="85000"/>
            </a:schemeClr>
          </a:solidFill>
        </p:spPr>
        <p:txBody>
          <a:bodyPr/>
          <a:lstStyle/>
          <a:p>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Dermedeki </a:t>
            </a:r>
            <a:r>
              <a:rPr lang="tr-TR" dirty="0" err="1" smtClean="0">
                <a:latin typeface="Arial" panose="020B0604020202020204" pitchFamily="34" charset="0"/>
                <a:cs typeface="Arial" panose="020B0604020202020204" pitchFamily="34" charset="0"/>
              </a:rPr>
              <a:t>herbir</a:t>
            </a:r>
            <a:r>
              <a:rPr lang="tr-TR" dirty="0" smtClean="0">
                <a:latin typeface="Arial" panose="020B0604020202020204" pitchFamily="34" charset="0"/>
                <a:cs typeface="Arial" panose="020B0604020202020204" pitchFamily="34" charset="0"/>
              </a:rPr>
              <a:t> terimin </a:t>
            </a:r>
            <a:r>
              <a:rPr lang="tr-TR" dirty="0" err="1" smtClean="0">
                <a:latin typeface="Arial" panose="020B0604020202020204" pitchFamily="34" charset="0"/>
                <a:cs typeface="Arial" panose="020B0604020202020204" pitchFamily="34" charset="0"/>
              </a:rPr>
              <a:t>idf’si</a:t>
            </a:r>
            <a:r>
              <a:rPr lang="tr-TR" dirty="0" smtClean="0">
                <a:latin typeface="Arial" panose="020B0604020202020204" pitchFamily="34" charset="0"/>
                <a:cs typeface="Arial" panose="020B0604020202020204" pitchFamily="34" charset="0"/>
              </a:rPr>
              <a:t> önceden hesaplanabilir; </a:t>
            </a:r>
            <a:r>
              <a:rPr lang="tr-TR" dirty="0" err="1" smtClean="0">
                <a:latin typeface="Arial" panose="020B0604020202020204" pitchFamily="34" charset="0"/>
                <a:cs typeface="Arial" panose="020B0604020202020204" pitchFamily="34" charset="0"/>
              </a:rPr>
              <a:t>idf</a:t>
            </a:r>
            <a:r>
              <a:rPr lang="tr-TR" dirty="0" smtClean="0">
                <a:latin typeface="Arial" panose="020B0604020202020204" pitchFamily="34" charset="0"/>
                <a:cs typeface="Arial" panose="020B0604020202020204" pitchFamily="34" charset="0"/>
              </a:rPr>
              <a:t>, sorguya göre değişmez</a:t>
            </a:r>
            <a:r>
              <a:rPr lang="tr-TR" dirty="0" smtClean="0">
                <a:latin typeface="Arial" panose="020B0604020202020204" pitchFamily="34" charset="0"/>
                <a:cs typeface="Arial" panose="020B0604020202020204" pitchFamily="34" charset="0"/>
              </a:rPr>
              <a:t>.</a:t>
            </a:r>
          </a:p>
          <a:p>
            <a:endParaRPr lang="tr-TR" dirty="0">
              <a:latin typeface="Arial" panose="020B0604020202020204" pitchFamily="34" charset="0"/>
              <a:cs typeface="Arial" panose="020B0604020202020204" pitchFamily="34" charset="0"/>
            </a:endParaRPr>
          </a:p>
          <a:p>
            <a:endParaRPr lang="tr-TR" dirty="0" smtClean="0">
              <a:latin typeface="Arial" panose="020B0604020202020204" pitchFamily="34" charset="0"/>
              <a:cs typeface="Arial" panose="020B0604020202020204" pitchFamily="34" charset="0"/>
            </a:endParaRPr>
          </a:p>
          <a:p>
            <a:endParaRPr lang="tr-TR" dirty="0">
              <a:latin typeface="Arial" panose="020B0604020202020204" pitchFamily="34" charset="0"/>
              <a:cs typeface="Arial" panose="020B0604020202020204" pitchFamily="34" charset="0"/>
            </a:endParaRPr>
          </a:p>
          <a:p>
            <a:endParaRPr lang="tr-TR" dirty="0" smtClean="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İdf’nin çıktıdaki sıralamaya etkisi var mıdır?</a:t>
            </a:r>
          </a:p>
          <a:p>
            <a:pPr marL="0" indent="0">
              <a:buNone/>
            </a:pPr>
            <a:r>
              <a:rPr lang="tr-TR" dirty="0" smtClean="0">
                <a:latin typeface="Arial" panose="020B0604020202020204" pitchFamily="34" charset="0"/>
                <a:cs typeface="Arial" panose="020B0604020202020204" pitchFamily="34" charset="0"/>
              </a:rPr>
              <a:t>	Tek </a:t>
            </a:r>
            <a:r>
              <a:rPr lang="tr-TR" dirty="0">
                <a:latin typeface="Arial" panose="020B0604020202020204" pitchFamily="34" charset="0"/>
                <a:cs typeface="Arial" panose="020B0604020202020204" pitchFamily="34" charset="0"/>
              </a:rPr>
              <a:t>sözcüklü sorgularda yoktur. Sorgu, en az 2 terim içerdiğinde etkilidir.</a:t>
            </a:r>
          </a:p>
          <a:p>
            <a:endParaRPr lang="tr-TR" dirty="0" smtClean="0">
              <a:latin typeface="Arial" panose="020B0604020202020204" pitchFamily="34" charset="0"/>
              <a:cs typeface="Arial" panose="020B0604020202020204" pitchFamily="34" charset="0"/>
            </a:endParaRPr>
          </a:p>
          <a:p>
            <a:endParaRPr lang="tr-TR" dirty="0" smtClean="0">
              <a:latin typeface="Arial" panose="020B0604020202020204" pitchFamily="34" charset="0"/>
              <a:cs typeface="Arial" panose="020B0604020202020204" pitchFamily="34" charset="0"/>
            </a:endParaRPr>
          </a:p>
          <a:p>
            <a:endParaRPr lang="tr-TR" dirty="0"/>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pic>
        <p:nvPicPr>
          <p:cNvPr id="102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187624" y="1844824"/>
            <a:ext cx="6408712" cy="1944216"/>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a:solidFill>
            <a:schemeClr val="bg1">
              <a:lumMod val="85000"/>
            </a:schemeClr>
          </a:solidFill>
        </p:spPr>
        <p:txBody>
          <a:bodyPr/>
          <a:lstStyle/>
          <a:p>
            <a:endParaRPr lang="tr-TR" dirty="0" smtClean="0">
              <a:latin typeface="Arial" panose="020B0604020202020204" pitchFamily="34" charset="0"/>
              <a:cs typeface="Arial" panose="020B0604020202020204" pitchFamily="34" charset="0"/>
            </a:endParaRPr>
          </a:p>
          <a:p>
            <a:endParaRPr lang="tr-TR" dirty="0">
              <a:latin typeface="Arial" panose="020B0604020202020204" pitchFamily="34" charset="0"/>
              <a:cs typeface="Arial" panose="020B0604020202020204" pitchFamily="34" charset="0"/>
            </a:endParaRPr>
          </a:p>
          <a:p>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Dermede </a:t>
            </a:r>
            <a:r>
              <a:rPr lang="tr-TR" dirty="0" smtClean="0">
                <a:latin typeface="Arial" panose="020B0604020202020204" pitchFamily="34" charset="0"/>
                <a:cs typeface="Arial" panose="020B0604020202020204" pitchFamily="34" charset="0"/>
              </a:rPr>
              <a:t>az sayıda görünen terimlerin önemini artırmak için </a:t>
            </a:r>
            <a:r>
              <a:rPr lang="tr-TR" dirty="0" err="1" smtClean="0">
                <a:latin typeface="Arial" panose="020B0604020202020204" pitchFamily="34" charset="0"/>
                <a:cs typeface="Arial" panose="020B0604020202020204" pitchFamily="34" charset="0"/>
              </a:rPr>
              <a:t>Tf</a:t>
            </a:r>
            <a:r>
              <a:rPr lang="tr-TR" dirty="0" smtClean="0">
                <a:latin typeface="Arial" panose="020B0604020202020204" pitchFamily="34" charset="0"/>
                <a:cs typeface="Arial" panose="020B0604020202020204" pitchFamily="34" charset="0"/>
              </a:rPr>
              <a:t> ve   </a:t>
            </a:r>
            <a:r>
              <a:rPr lang="tr-TR" dirty="0" err="1" smtClean="0">
                <a:latin typeface="Arial" panose="020B0604020202020204" pitchFamily="34" charset="0"/>
                <a:cs typeface="Arial" panose="020B0604020202020204" pitchFamily="34" charset="0"/>
              </a:rPr>
              <a:t>idf</a:t>
            </a:r>
            <a:r>
              <a:rPr lang="tr-TR" dirty="0" smtClean="0">
                <a:latin typeface="Arial" panose="020B0604020202020204" pitchFamily="34" charset="0"/>
                <a:cs typeface="Arial" panose="020B0604020202020204" pitchFamily="34" charset="0"/>
              </a:rPr>
              <a:t> ‘</a:t>
            </a:r>
            <a:r>
              <a:rPr lang="tr-TR" dirty="0" err="1" smtClean="0">
                <a:latin typeface="Arial" panose="020B0604020202020204" pitchFamily="34" charset="0"/>
                <a:cs typeface="Arial" panose="020B0604020202020204" pitchFamily="34" charset="0"/>
              </a:rPr>
              <a:t>nin</a:t>
            </a:r>
            <a:r>
              <a:rPr lang="tr-TR" dirty="0" smtClean="0">
                <a:latin typeface="Arial" panose="020B0604020202020204" pitchFamily="34" charset="0"/>
                <a:cs typeface="Arial" panose="020B0604020202020204" pitchFamily="34" charset="0"/>
              </a:rPr>
              <a:t> birlikte kullanıldığı bir </a:t>
            </a:r>
            <a:r>
              <a:rPr lang="tr-TR" dirty="0" err="1" smtClean="0">
                <a:latin typeface="Arial" panose="020B0604020202020204" pitchFamily="34" charset="0"/>
                <a:cs typeface="Arial" panose="020B0604020202020204" pitchFamily="34" charset="0"/>
              </a:rPr>
              <a:t>ağırlıklandırma</a:t>
            </a:r>
            <a:r>
              <a:rPr lang="tr-TR" dirty="0" smtClean="0">
                <a:latin typeface="Arial" panose="020B0604020202020204" pitchFamily="34" charset="0"/>
                <a:cs typeface="Arial" panose="020B0604020202020204" pitchFamily="34" charset="0"/>
              </a:rPr>
              <a:t> yapılır</a:t>
            </a:r>
            <a:r>
              <a:rPr lang="tr-TR" dirty="0" smtClean="0">
                <a:latin typeface="Arial" panose="020B0604020202020204" pitchFamily="34" charset="0"/>
                <a:cs typeface="Arial" panose="020B0604020202020204" pitchFamily="34" charset="0"/>
              </a:rPr>
              <a:t>.</a:t>
            </a:r>
          </a:p>
          <a:p>
            <a:pPr marL="0" indent="0">
              <a:buNone/>
            </a:pPr>
            <a:endParaRPr lang="tr-TR" dirty="0" smtClean="0">
              <a:latin typeface="Arial" panose="020B0604020202020204" pitchFamily="34" charset="0"/>
              <a:cs typeface="Arial" panose="020B0604020202020204" pitchFamily="34" charset="0"/>
            </a:endParaRPr>
          </a:p>
          <a:p>
            <a:r>
              <a:rPr lang="tr-TR" b="1" dirty="0" smtClean="0">
                <a:latin typeface="Arial" panose="020B0604020202020204" pitchFamily="34" charset="0"/>
                <a:cs typeface="Arial" panose="020B0604020202020204" pitchFamily="34" charset="0"/>
              </a:rPr>
              <a:t>Toplam frekans </a:t>
            </a:r>
            <a:r>
              <a:rPr lang="tr-TR" dirty="0" smtClean="0">
                <a:latin typeface="Arial" panose="020B0604020202020204" pitchFamily="34" charset="0"/>
                <a:cs typeface="Arial" panose="020B0604020202020204" pitchFamily="34" charset="0"/>
              </a:rPr>
              <a:t>ile </a:t>
            </a:r>
            <a:r>
              <a:rPr lang="tr-TR" b="1" dirty="0" smtClean="0">
                <a:latin typeface="Arial" panose="020B0604020202020204" pitchFamily="34" charset="0"/>
                <a:cs typeface="Arial" panose="020B0604020202020204" pitchFamily="34" charset="0"/>
              </a:rPr>
              <a:t>doküman frekansı </a:t>
            </a:r>
            <a:r>
              <a:rPr lang="tr-TR" dirty="0" smtClean="0">
                <a:latin typeface="Arial" panose="020B0604020202020204" pitchFamily="34" charset="0"/>
                <a:cs typeface="Arial" panose="020B0604020202020204" pitchFamily="34" charset="0"/>
              </a:rPr>
              <a:t>arasında ne gibi bir fark vardır?</a:t>
            </a:r>
            <a:endParaRPr lang="tr-TR" dirty="0">
              <a:latin typeface="Arial" panose="020B0604020202020204" pitchFamily="34" charset="0"/>
              <a:cs typeface="Arial" panose="020B0604020202020204" pitchFamily="34" charset="0"/>
            </a:endParaRPr>
          </a:p>
        </p:txBody>
      </p:sp>
      <p:sp>
        <p:nvSpPr>
          <p:cNvPr id="2253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453</TotalTime>
  <Words>378</Words>
  <Application>Microsoft Office PowerPoint</Application>
  <PresentationFormat>Ekran Gösterisi (4:3)</PresentationFormat>
  <Paragraphs>44</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Cambria Math</vt:lpstr>
      <vt:lpstr>Ofis Teması</vt:lpstr>
      <vt:lpstr>BBY428 Metin Analitiği</vt:lpstr>
      <vt:lpstr>Ağırlıklandırma(Weighting) </vt:lpstr>
      <vt:lpstr>PowerPoint Sunusu</vt:lpstr>
      <vt:lpstr>PowerPoint Sunusu</vt:lpstr>
      <vt:lpstr>Log-Frekansı</vt:lpstr>
      <vt:lpstr>Log-Frekansı</vt:lpstr>
      <vt:lpstr>Bağıl Doküman Frekansı : İdf</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Ağırlıklandırma</dc:title>
  <dc:creator>Kullanıcı</dc:creator>
  <cp:lastModifiedBy>Tülay Oğuz</cp:lastModifiedBy>
  <cp:revision>27</cp:revision>
  <dcterms:created xsi:type="dcterms:W3CDTF">2013-04-12T05:20:20Z</dcterms:created>
  <dcterms:modified xsi:type="dcterms:W3CDTF">2020-05-16T17:56:06Z</dcterms:modified>
</cp:coreProperties>
</file>