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62" r:id="rId5"/>
    <p:sldId id="263" r:id="rId6"/>
    <p:sldId id="269" r:id="rId7"/>
    <p:sldId id="272" r:id="rId8"/>
    <p:sldId id="273" r:id="rId9"/>
    <p:sldId id="275" r:id="rId10"/>
    <p:sldId id="276" r:id="rId11"/>
    <p:sldId id="277" r:id="rId12"/>
    <p:sldId id="278" r:id="rId13"/>
    <p:sldId id="279" r:id="rId14"/>
    <p:sldId id="280" r:id="rId15"/>
    <p:sldId id="281" r:id="rId16"/>
    <p:sldId id="282" r:id="rId17"/>
    <p:sldId id="28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2" d="100"/>
          <a:sy n="102" d="100"/>
        </p:scale>
        <p:origin x="2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CCC4E7-B121-5A41-A5CD-928B16D19E03}" type="datetimeFigureOut">
              <a:rPr lang="en-US" smtClean="0"/>
              <a:t>3/1/2019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1EE6EE-E4DE-6E4C-9C76-F7C52708DC6D}" type="slidenum">
              <a:rPr lang="en-US" smtClean="0"/>
              <a:t>‹#›</a:t>
            </a:fld>
            <a:endParaRPr lang="en-US"/>
          </a:p>
        </p:txBody>
      </p:sp>
    </p:spTree>
    <p:extLst>
      <p:ext uri="{BB962C8B-B14F-4D97-AF65-F5344CB8AC3E}">
        <p14:creationId xmlns:p14="http://schemas.microsoft.com/office/powerpoint/2010/main" val="156319337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52D069DE-EDAE-594C-B386-1309E336C4AA}"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3239110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2D069DE-EDAE-594C-B386-1309E336C4AA}"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3795874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2D069DE-EDAE-594C-B386-1309E336C4AA}"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88748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2D069DE-EDAE-594C-B386-1309E336C4AA}"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611690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52D069DE-EDAE-594C-B386-1309E336C4AA}"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2004660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52D069DE-EDAE-594C-B386-1309E336C4AA}"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3922660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52D069DE-EDAE-594C-B386-1309E336C4AA}" type="datetimeFigureOut">
              <a:rPr lang="en-US" smtClean="0"/>
              <a:t>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4121287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52D069DE-EDAE-594C-B386-1309E336C4AA}" type="datetimeFigureOut">
              <a:rPr lang="en-US" smtClean="0"/>
              <a:t>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2737737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D069DE-EDAE-594C-B386-1309E336C4AA}" type="datetimeFigureOut">
              <a:rPr lang="en-US" smtClean="0"/>
              <a:t>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1908476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52D069DE-EDAE-594C-B386-1309E336C4AA}"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876572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52D069DE-EDAE-594C-B386-1309E336C4AA}"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A029B-BCCA-C046-B1DE-067C2E4B6D23}" type="slidenum">
              <a:rPr lang="en-US" smtClean="0"/>
              <a:t>‹#›</a:t>
            </a:fld>
            <a:endParaRPr lang="en-US"/>
          </a:p>
        </p:txBody>
      </p:sp>
    </p:spTree>
    <p:extLst>
      <p:ext uri="{BB962C8B-B14F-4D97-AF65-F5344CB8AC3E}">
        <p14:creationId xmlns:p14="http://schemas.microsoft.com/office/powerpoint/2010/main" val="2734280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D069DE-EDAE-594C-B386-1309E336C4AA}" type="datetimeFigureOut">
              <a:rPr lang="en-US" smtClean="0"/>
              <a:t>3/1/2019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A029B-BCCA-C046-B1DE-067C2E4B6D23}" type="slidenum">
              <a:rPr lang="en-US" smtClean="0"/>
              <a:t>‹#›</a:t>
            </a:fld>
            <a:endParaRPr lang="en-US"/>
          </a:p>
        </p:txBody>
      </p:sp>
    </p:spTree>
    <p:extLst>
      <p:ext uri="{BB962C8B-B14F-4D97-AF65-F5344CB8AC3E}">
        <p14:creationId xmlns:p14="http://schemas.microsoft.com/office/powerpoint/2010/main" val="787318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PROPAGANDA</a:t>
            </a:r>
            <a:endParaRPr lang="en-US" b="1" dirty="0"/>
          </a:p>
        </p:txBody>
      </p:sp>
      <p:sp>
        <p:nvSpPr>
          <p:cNvPr id="3" name="Subtitle 2"/>
          <p:cNvSpPr>
            <a:spLocks noGrp="1"/>
          </p:cNvSpPr>
          <p:nvPr>
            <p:ph type="subTitle" idx="1"/>
          </p:nvPr>
        </p:nvSpPr>
        <p:spPr/>
        <p:txBody>
          <a:bodyPr>
            <a:normAutofit/>
          </a:bodyPr>
          <a:lstStyle/>
          <a:p>
            <a:pPr algn="just"/>
            <a:r>
              <a:rPr lang="tr-TR" sz="2000" dirty="0"/>
              <a:t>"Propaganda Teorisi" ve "Propagandanın Gelişimi" </a:t>
            </a:r>
            <a:r>
              <a:rPr lang="tr-TR" sz="2000" dirty="0" err="1"/>
              <a:t>başIıklarını</a:t>
            </a:r>
            <a:r>
              <a:rPr lang="tr-TR" sz="2000" dirty="0"/>
              <a:t> </a:t>
            </a:r>
            <a:r>
              <a:rPr lang="tr-TR" sz="2000" dirty="0" smtClean="0"/>
              <a:t>taşıyan </a:t>
            </a:r>
            <a:r>
              <a:rPr lang="tr-TR" sz="2000" dirty="0"/>
              <a:t>çeviriler. Kanada'daki </a:t>
            </a:r>
            <a:r>
              <a:rPr lang="tr-TR" sz="2000" dirty="0" err="1"/>
              <a:t>Waterloo</a:t>
            </a:r>
            <a:r>
              <a:rPr lang="tr-TR" sz="2000" dirty="0"/>
              <a:t> Üniversitesi profesörlerinden Dr. Terence </a:t>
            </a:r>
            <a:r>
              <a:rPr lang="tr-TR" sz="2000" dirty="0" err="1"/>
              <a:t>Qualter'ın</a:t>
            </a:r>
            <a:r>
              <a:rPr lang="tr-TR" sz="2000" dirty="0"/>
              <a:t> Propaganda </a:t>
            </a:r>
            <a:r>
              <a:rPr lang="tr-TR" sz="2000" dirty="0" err="1"/>
              <a:t>and</a:t>
            </a:r>
            <a:r>
              <a:rPr lang="tr-TR" sz="2000" dirty="0"/>
              <a:t> </a:t>
            </a:r>
            <a:r>
              <a:rPr lang="tr-TR" sz="2000" dirty="0" err="1"/>
              <a:t>Psychological</a:t>
            </a:r>
            <a:r>
              <a:rPr lang="tr-TR" sz="2000" dirty="0"/>
              <a:t> </a:t>
            </a:r>
            <a:r>
              <a:rPr lang="tr-TR" sz="2000" dirty="0" err="1"/>
              <a:t>Worfare</a:t>
            </a:r>
            <a:r>
              <a:rPr lang="tr-TR" sz="2000" dirty="0"/>
              <a:t> (Propaganda ve Psikolojik Savaş) kitabının birinci ve ikinci bölümleridir.</a:t>
            </a:r>
          </a:p>
          <a:p>
            <a:endParaRPr lang="en-US" dirty="0"/>
          </a:p>
        </p:txBody>
      </p:sp>
    </p:spTree>
    <p:extLst>
      <p:ext uri="{BB962C8B-B14F-4D97-AF65-F5344CB8AC3E}">
        <p14:creationId xmlns:p14="http://schemas.microsoft.com/office/powerpoint/2010/main" val="3545693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tr-TR" dirty="0"/>
              <a:t>Bu dönemde "propaganda" terimi hem isim, hem de sıfat olarak kullanılıyor; hem aldatmaca, hem karşılıklı tarafların her ikisince de söylenen "yalanlar" yerine geçiyor; hem bir eylem biçimini, hem de bu eylem biçiminde kullanılan materyalleri ifade ediyor; ayrıca, bugün psikolojik savaş dediğimiz sürecin çeşitli görünümlerini kapsamı içinde bulunduruyordu.</a:t>
            </a:r>
          </a:p>
          <a:p>
            <a:pPr marL="0" indent="0">
              <a:buNone/>
            </a:pPr>
            <a:endParaRPr lang="tr-TR" dirty="0"/>
          </a:p>
          <a:p>
            <a:endParaRPr lang="en-US" dirty="0"/>
          </a:p>
        </p:txBody>
      </p:sp>
    </p:spTree>
    <p:extLst>
      <p:ext uri="{BB962C8B-B14F-4D97-AF65-F5344CB8AC3E}">
        <p14:creationId xmlns:p14="http://schemas.microsoft.com/office/powerpoint/2010/main" val="3570019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tr-TR" dirty="0"/>
              <a:t>Siyasal bilimciler propaganda konusundaki incelemelerini sistemleştirmek için, her şeyden önce, bu terimi yeniden tanımlamak zorunda kalmışlardı.</a:t>
            </a:r>
          </a:p>
          <a:p>
            <a:endParaRPr lang="en-US" dirty="0"/>
          </a:p>
        </p:txBody>
      </p:sp>
    </p:spTree>
    <p:extLst>
      <p:ext uri="{BB962C8B-B14F-4D97-AF65-F5344CB8AC3E}">
        <p14:creationId xmlns:p14="http://schemas.microsoft.com/office/powerpoint/2010/main" val="592208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 1923 yılında </a:t>
            </a:r>
            <a:r>
              <a:rPr lang="tr-TR" dirty="0" err="1"/>
              <a:t>R.J.R.G.Wreford</a:t>
            </a:r>
            <a:r>
              <a:rPr lang="tr-TR" dirty="0"/>
              <a:t> tarafından sunulan bir tezdeki tanımlama başlangıç olarak kabul edilmektedir. Yazar propaganda kelimesinin "çirkin" bir kelime olduğunu ileri sürdükten sonra, </a:t>
            </a:r>
            <a:r>
              <a:rPr lang="tr-TR" dirty="0" smtClean="0"/>
              <a:t>propagandanın </a:t>
            </a:r>
            <a:r>
              <a:rPr lang="tr-TR" dirty="0"/>
              <a:t>"ilgi çekici enformasyon ve kanaat yayma işlemi" olduğunu söylemiştir.</a:t>
            </a:r>
          </a:p>
          <a:p>
            <a:pPr marL="0" indent="0">
              <a:buNone/>
            </a:pPr>
            <a:endParaRPr lang="tr-TR" dirty="0"/>
          </a:p>
          <a:p>
            <a:endParaRPr lang="en-US" dirty="0"/>
          </a:p>
        </p:txBody>
      </p:sp>
    </p:spTree>
    <p:extLst>
      <p:ext uri="{BB962C8B-B14F-4D97-AF65-F5344CB8AC3E}">
        <p14:creationId xmlns:p14="http://schemas.microsoft.com/office/powerpoint/2010/main" val="4014918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tr-TR" dirty="0" smtClean="0"/>
              <a:t>Bir </a:t>
            </a:r>
            <a:r>
              <a:rPr lang="tr-TR" dirty="0"/>
              <a:t>dönem sonra H.D. </a:t>
            </a:r>
            <a:r>
              <a:rPr lang="tr-TR" dirty="0" err="1"/>
              <a:t>Lasswell</a:t>
            </a:r>
            <a:r>
              <a:rPr lang="tr-TR" dirty="0"/>
              <a:t> kendi bilimsel yaklaşımı ile siyaset konusuna eğilmiş, </a:t>
            </a:r>
            <a:r>
              <a:rPr lang="tr-TR" dirty="0" err="1"/>
              <a:t>Wreford'un</a:t>
            </a:r>
            <a:r>
              <a:rPr lang="tr-TR" dirty="0"/>
              <a:t> tanımındaki görüşlere benzer görüşler taşıyan, fakat birçok bakımlardan ondan ayrılan bir tanım yapmıştır. "Propaganda" diyor </a:t>
            </a:r>
            <a:r>
              <a:rPr lang="tr-TR" dirty="0" err="1"/>
              <a:t>Lasswell</a:t>
            </a:r>
            <a:r>
              <a:rPr lang="tr-TR" dirty="0"/>
              <a:t>, "belirgin sembollerin manipülasyonu aracılığı ile </a:t>
            </a:r>
            <a:r>
              <a:rPr lang="tr-TR" dirty="0" err="1"/>
              <a:t>kollektif</a:t>
            </a:r>
            <a:r>
              <a:rPr lang="tr-TR" dirty="0"/>
              <a:t> tutumların yönetilmesidir</a:t>
            </a:r>
            <a:r>
              <a:rPr lang="tr-TR" dirty="0" smtClean="0"/>
              <a:t>.”</a:t>
            </a:r>
            <a:endParaRPr lang="tr-TR" dirty="0"/>
          </a:p>
          <a:p>
            <a:endParaRPr lang="tr-TR" dirty="0"/>
          </a:p>
          <a:p>
            <a:endParaRPr lang="en-US" dirty="0"/>
          </a:p>
        </p:txBody>
      </p:sp>
    </p:spTree>
    <p:extLst>
      <p:ext uri="{BB962C8B-B14F-4D97-AF65-F5344CB8AC3E}">
        <p14:creationId xmlns:p14="http://schemas.microsoft.com/office/powerpoint/2010/main" val="3185797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err="1"/>
              <a:t>Lasswell'in</a:t>
            </a:r>
            <a:r>
              <a:rPr lang="tr-TR" dirty="0"/>
              <a:t> propaganda anlayışı kelimelerin, jestlerin ve benzeri şeylerin, başkalarının düşünce eylemlerini kontrol etme amacıyla, belirli kişilerin siyasal veya diğer sosyal değer standartlarının uygun düşecek şekilde kullanılmasını içermektedir</a:t>
            </a:r>
            <a:r>
              <a:rPr lang="tr-TR" dirty="0" smtClean="0">
                <a:effectLst/>
              </a:rPr>
              <a:t> </a:t>
            </a:r>
            <a:endParaRPr lang="en-US" dirty="0"/>
          </a:p>
        </p:txBody>
      </p:sp>
    </p:spTree>
    <p:extLst>
      <p:ext uri="{BB962C8B-B14F-4D97-AF65-F5344CB8AC3E}">
        <p14:creationId xmlns:p14="http://schemas.microsoft.com/office/powerpoint/2010/main" val="4148296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Çeşitli</a:t>
            </a:r>
            <a:r>
              <a:rPr lang="en-US" dirty="0" smtClean="0"/>
              <a:t> </a:t>
            </a:r>
            <a:r>
              <a:rPr lang="en-US" dirty="0" err="1" smtClean="0"/>
              <a:t>tanımlar</a:t>
            </a:r>
            <a:r>
              <a:rPr lang="is-IS" dirty="0" smtClean="0"/>
              <a:t>…</a:t>
            </a:r>
            <a:endParaRPr lang="en-US" dirty="0"/>
          </a:p>
        </p:txBody>
      </p:sp>
      <p:sp>
        <p:nvSpPr>
          <p:cNvPr id="3" name="Content Placeholder 2"/>
          <p:cNvSpPr>
            <a:spLocks noGrp="1"/>
          </p:cNvSpPr>
          <p:nvPr>
            <p:ph idx="1"/>
          </p:nvPr>
        </p:nvSpPr>
        <p:spPr/>
        <p:txBody>
          <a:bodyPr/>
          <a:lstStyle/>
          <a:p>
            <a:pPr marL="0" indent="0">
              <a:buNone/>
            </a:pPr>
            <a:r>
              <a:rPr lang="tr-TR" dirty="0"/>
              <a:t>James </a:t>
            </a:r>
            <a:r>
              <a:rPr lang="tr-TR" dirty="0" err="1"/>
              <a:t>Bryce</a:t>
            </a:r>
            <a:r>
              <a:rPr lang="tr-TR" dirty="0"/>
              <a:t> gibi 1921 yılında yazdığı yazılarında savaş propagandacılarına karşı girişilen eleştirileri kayıtsız ve şartsız kabullenmiş; propagandayı "aldatmaca ve gerçek olmayan şeylerin basılı haberleşme araçlarıyla yayınlamak ve şiddete ortam hazırlamak" şeklinde tanımlamıştır. </a:t>
            </a:r>
          </a:p>
          <a:p>
            <a:endParaRPr lang="en-US" dirty="0"/>
          </a:p>
        </p:txBody>
      </p:sp>
    </p:spTree>
    <p:extLst>
      <p:ext uri="{BB962C8B-B14F-4D97-AF65-F5344CB8AC3E}">
        <p14:creationId xmlns:p14="http://schemas.microsoft.com/office/powerpoint/2010/main" val="495764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tr-TR" dirty="0" err="1"/>
              <a:t>Lumley’e</a:t>
            </a:r>
            <a:r>
              <a:rPr lang="tr-TR" dirty="0"/>
              <a:t> göre propaganda, (1) kökeninin veya kaynağının; (2) arkasındaki çıkarların; (3) işlendiği yöntemlerin; (4) yaydığı muhtevanın; (5) kitlede yarattığı etkilerin; bunlardan birinin, ikisinin, </a:t>
            </a:r>
            <a:r>
              <a:rPr lang="tr-TR" dirty="0" smtClean="0"/>
              <a:t>üçünün</a:t>
            </a:r>
            <a:r>
              <a:rPr lang="tr-TR" dirty="0"/>
              <a:t>, dördünün, veya beşinin saklı tutulması ile tanımlanabilecek bir işlemdir.</a:t>
            </a:r>
          </a:p>
          <a:p>
            <a:endParaRPr lang="en-US" dirty="0"/>
          </a:p>
        </p:txBody>
      </p:sp>
    </p:spTree>
    <p:extLst>
      <p:ext uri="{BB962C8B-B14F-4D97-AF65-F5344CB8AC3E}">
        <p14:creationId xmlns:p14="http://schemas.microsoft.com/office/powerpoint/2010/main" val="3069695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tr-TR" dirty="0"/>
              <a:t>Kapsamlı bir tanımla propagandanın, bir bireyin veya grubun başka bireylerin veya grupların tutumlarını belirleyip biçimlendirmek, kontrol altına almak veya değiştirmek için: haberleşme araçlarından yararlanarak ve bu bireylerin veya grupların belli bir durum veya konumdaki tepkilerinin kendi amaçlarına uygun tepkiler şeklinde olacağını umarak giriştikleri bilinçli bir faaliyet olarak tanımlanması mümkündür. </a:t>
            </a:r>
            <a:r>
              <a:rPr lang="tr-TR"/>
              <a:t>Propagandacı bu tür bir girişimde bulunan tek bir birey olabileceği gibi, bir grup da </a:t>
            </a:r>
            <a:r>
              <a:rPr lang="tr-TR" smtClean="0"/>
              <a:t>olabilir.</a:t>
            </a:r>
            <a:endParaRPr lang="tr-TR"/>
          </a:p>
          <a:p>
            <a:endParaRPr lang="en-US" dirty="0"/>
          </a:p>
        </p:txBody>
      </p:sp>
    </p:spTree>
    <p:extLst>
      <p:ext uri="{BB962C8B-B14F-4D97-AF65-F5344CB8AC3E}">
        <p14:creationId xmlns:p14="http://schemas.microsoft.com/office/powerpoint/2010/main" val="2092974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sz="2400" dirty="0"/>
              <a:t>1622 yılının Haziran ayında Papa XV. </a:t>
            </a:r>
            <a:r>
              <a:rPr lang="tr-TR" sz="2400" dirty="0" err="1" smtClean="0"/>
              <a:t>Gregory</a:t>
            </a:r>
            <a:r>
              <a:rPr lang="tr-TR" sz="2400" dirty="0" smtClean="0"/>
              <a:t> tarafından, </a:t>
            </a:r>
            <a:r>
              <a:rPr lang="tr-TR" sz="2400" i="1" dirty="0" err="1" smtClean="0"/>
              <a:t>Sacra</a:t>
            </a:r>
            <a:r>
              <a:rPr lang="tr-TR" sz="2400" i="1" dirty="0" smtClean="0"/>
              <a:t> </a:t>
            </a:r>
            <a:r>
              <a:rPr lang="tr-TR" sz="2400" i="1" dirty="0" err="1"/>
              <a:t>Congregatio</a:t>
            </a:r>
            <a:r>
              <a:rPr lang="tr-TR" sz="2400" i="1" dirty="0"/>
              <a:t> </a:t>
            </a:r>
            <a:r>
              <a:rPr lang="tr-TR" sz="2400" i="1" dirty="0" err="1"/>
              <a:t>Christiana</a:t>
            </a:r>
            <a:r>
              <a:rPr lang="tr-TR" sz="2400" i="1" dirty="0"/>
              <a:t> </a:t>
            </a:r>
            <a:r>
              <a:rPr lang="tr-TR" sz="2400" i="1" dirty="0" err="1"/>
              <a:t>Nomini</a:t>
            </a:r>
            <a:r>
              <a:rPr lang="tr-TR" sz="2400" i="1" dirty="0"/>
              <a:t> Propaganda</a:t>
            </a:r>
            <a:r>
              <a:rPr lang="tr-TR" sz="2400" dirty="0"/>
              <a:t>; yada bugün daha çok hatırlanan adıyla, </a:t>
            </a:r>
            <a:r>
              <a:rPr lang="tr-TR" sz="2400" dirty="0" err="1"/>
              <a:t>Sacra</a:t>
            </a:r>
            <a:r>
              <a:rPr lang="tr-TR" sz="2400" dirty="0"/>
              <a:t> </a:t>
            </a:r>
            <a:r>
              <a:rPr lang="tr-TR" sz="2400" dirty="0" err="1"/>
              <a:t>Congregatio</a:t>
            </a:r>
            <a:r>
              <a:rPr lang="tr-TR" sz="2400" dirty="0"/>
              <a:t> de Propaganda Fide kuruldu. </a:t>
            </a:r>
          </a:p>
          <a:p>
            <a:pPr marL="0" indent="0">
              <a:buNone/>
            </a:pPr>
            <a:endParaRPr lang="tr-TR" dirty="0"/>
          </a:p>
          <a:p>
            <a:endParaRPr lang="en-US" dirty="0"/>
          </a:p>
        </p:txBody>
      </p:sp>
    </p:spTree>
    <p:extLst>
      <p:ext uri="{BB962C8B-B14F-4D97-AF65-F5344CB8AC3E}">
        <p14:creationId xmlns:p14="http://schemas.microsoft.com/office/powerpoint/2010/main" val="293050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tr-TR" dirty="0"/>
              <a:t>Bu kuruluş Roma Katolik Kilisesinin resmi bir organı oldu ve Katolik Kilisesinin inanç ve imanını yeni dünyaya yaymak, aynı zamanda eski dünyada da Roma Kilisesinin din anlayışını pekiştirmek ve yeniden güçlendirmekle görevlendirildi. </a:t>
            </a:r>
            <a:r>
              <a:rPr lang="tr-TR" dirty="0" err="1"/>
              <a:t>Sacra</a:t>
            </a:r>
            <a:r>
              <a:rPr lang="tr-TR" dirty="0"/>
              <a:t> </a:t>
            </a:r>
            <a:r>
              <a:rPr lang="tr-TR" dirty="0" err="1"/>
              <a:t>Congregatio</a:t>
            </a:r>
            <a:r>
              <a:rPr lang="tr-TR" dirty="0"/>
              <a:t>, propaganda görevlerini yüklenmek için kurulan ilk organ değildi. Bu işi yapan ve özel olarak da böyle bir isimle adlandırılan ilk kuruluş oluyordu</a:t>
            </a:r>
            <a:r>
              <a:rPr lang="tr-TR" dirty="0" smtClean="0"/>
              <a:t>.</a:t>
            </a:r>
            <a:r>
              <a:rPr lang="tr-TR" dirty="0"/>
              <a:t> </a:t>
            </a:r>
          </a:p>
          <a:p>
            <a:endParaRPr lang="en-US" dirty="0"/>
          </a:p>
        </p:txBody>
      </p:sp>
    </p:spTree>
    <p:extLst>
      <p:ext uri="{BB962C8B-B14F-4D97-AF65-F5344CB8AC3E}">
        <p14:creationId xmlns:p14="http://schemas.microsoft.com/office/powerpoint/2010/main" val="4030767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tr-TR" dirty="0"/>
              <a:t>Katolikliği sistemli bir şekilde yaymak için geliştirilen </a:t>
            </a:r>
            <a:r>
              <a:rPr lang="tr-TR" dirty="0" err="1"/>
              <a:t>Gregory'nin</a:t>
            </a:r>
            <a:r>
              <a:rPr lang="tr-TR" dirty="0"/>
              <a:t> bu planının, kurucusunun düşündüklerini aşan, iki sonucu </a:t>
            </a:r>
            <a:r>
              <a:rPr lang="tr-TR" dirty="0" smtClean="0"/>
              <a:t>daha oldu</a:t>
            </a:r>
            <a:r>
              <a:rPr lang="tr-TR" dirty="0"/>
              <a:t>: </a:t>
            </a:r>
            <a:endParaRPr lang="tr-TR" dirty="0" smtClean="0"/>
          </a:p>
          <a:p>
            <a:r>
              <a:rPr lang="tr-TR" dirty="0" smtClean="0"/>
              <a:t>birincisi</a:t>
            </a:r>
            <a:r>
              <a:rPr lang="tr-TR" dirty="0"/>
              <a:t>, daha sonraları kamu oyunu kontrol etmek ve </a:t>
            </a:r>
            <a:r>
              <a:rPr lang="tr-TR" dirty="0" smtClean="0"/>
              <a:t>böylece kitlelerin </a:t>
            </a:r>
            <a:r>
              <a:rPr lang="tr-TR" dirty="0"/>
              <a:t>eylemlerini güdümlemek isteyen başka </a:t>
            </a:r>
            <a:r>
              <a:rPr lang="tr-TR" dirty="0" smtClean="0"/>
              <a:t>propagandacılara bir </a:t>
            </a:r>
            <a:r>
              <a:rPr lang="tr-TR" dirty="0"/>
              <a:t>örnek </a:t>
            </a:r>
            <a:r>
              <a:rPr lang="tr-TR" dirty="0" smtClean="0"/>
              <a:t>oluşu</a:t>
            </a:r>
          </a:p>
          <a:p>
            <a:r>
              <a:rPr lang="tr-TR" dirty="0" smtClean="0"/>
              <a:t>ikincisi</a:t>
            </a:r>
            <a:r>
              <a:rPr lang="tr-TR" dirty="0"/>
              <a:t>, kamu oyunun günümüzdeki biçimiyle </a:t>
            </a:r>
            <a:r>
              <a:rPr lang="tr-TR" dirty="0" smtClean="0"/>
              <a:t>kontrol edilmesiyle </a:t>
            </a:r>
            <a:r>
              <a:rPr lang="tr-TR" dirty="0"/>
              <a:t>sonuçlanan uygulamaları kolaylaştırmış oluşu.</a:t>
            </a:r>
          </a:p>
          <a:p>
            <a:endParaRPr lang="en-US" dirty="0"/>
          </a:p>
        </p:txBody>
      </p:sp>
    </p:spTree>
    <p:extLst>
      <p:ext uri="{BB962C8B-B14F-4D97-AF65-F5344CB8AC3E}">
        <p14:creationId xmlns:p14="http://schemas.microsoft.com/office/powerpoint/2010/main" val="2700544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Başlangıçta kelime olarak ilk anlamıyla ve herhangi bir doktrini yaymak için kurulan örgütleri ifade etmek amacıyla kullanılan propaganda terimi, zamanla, doktrinin kendisini ifade etmek için kullanılmış; sonraları ise, doktrini yaymak için yararlanılan teknikleri ifade etmekte de kullanılmaya başlamıştır.</a:t>
            </a:r>
          </a:p>
          <a:p>
            <a:pPr marL="0" indent="0">
              <a:buNone/>
            </a:pPr>
            <a:endParaRPr lang="tr-TR" dirty="0"/>
          </a:p>
          <a:p>
            <a:endParaRPr lang="en-US" dirty="0"/>
          </a:p>
        </p:txBody>
      </p:sp>
    </p:spTree>
    <p:extLst>
      <p:ext uri="{BB962C8B-B14F-4D97-AF65-F5344CB8AC3E}">
        <p14:creationId xmlns:p14="http://schemas.microsoft.com/office/powerpoint/2010/main" val="125677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tr-TR" dirty="0"/>
              <a:t>P</a:t>
            </a:r>
            <a:r>
              <a:rPr lang="tr-TR" dirty="0" smtClean="0"/>
              <a:t>ropagandanın </a:t>
            </a:r>
            <a:r>
              <a:rPr lang="tr-TR" dirty="0"/>
              <a:t>siyasal hayatın içinde devamlı ve temel önemde bir görünüm kazanması ve geniş kapsamlı, örgütlü bir propagandanın oluşması için gerekli koşullar ancak </a:t>
            </a:r>
            <a:r>
              <a:rPr lang="tr-TR" dirty="0" err="1"/>
              <a:t>ondokuzuncu</a:t>
            </a:r>
            <a:r>
              <a:rPr lang="tr-TR" dirty="0"/>
              <a:t> yüzyıldaki ulus devletleriyle birlikte ortaya çıkabildiği için, esas itibarıyla propaganda çağdaş sayılabilecek bir olgudur.</a:t>
            </a:r>
          </a:p>
          <a:p>
            <a:pPr marL="0" indent="0">
              <a:buNone/>
            </a:pPr>
            <a:r>
              <a:rPr lang="tr-TR" dirty="0"/>
              <a:t> </a:t>
            </a:r>
          </a:p>
          <a:p>
            <a:pPr marL="0" indent="0">
              <a:buNone/>
            </a:pPr>
            <a:endParaRPr lang="en-US" dirty="0"/>
          </a:p>
        </p:txBody>
      </p:sp>
    </p:spTree>
    <p:extLst>
      <p:ext uri="{BB962C8B-B14F-4D97-AF65-F5344CB8AC3E}">
        <p14:creationId xmlns:p14="http://schemas.microsoft.com/office/powerpoint/2010/main" val="961727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tr-TR" dirty="0"/>
              <a:t>1914-</a:t>
            </a:r>
            <a:r>
              <a:rPr lang="tr-TR" dirty="0" smtClean="0"/>
              <a:t>1918 Savaşı </a:t>
            </a:r>
            <a:r>
              <a:rPr lang="tr-TR" dirty="0" smtClean="0"/>
              <a:t> </a:t>
            </a:r>
            <a:r>
              <a:rPr lang="tr-TR" dirty="0"/>
              <a:t>propaganda pratikleri alanında denemeler yapmak için çok geniş olanaklar hazırlamıştır. Savaşın sonunda pek çok insan modern propaganda teknikleri konusunda birinci elden deneyim sahibi olmuş bulunuyordu. 1920'lerin ortasında, modern propaganda konusunda yaşamlarıyla deneyim sahibi olan kimseler kendi anılarını yayınlamaya başlamış; propaganda kelimesi artık çoğunluğun bildiği bir kelime olmuş ve günlük siyaset sözlüğümüzde yer almıştır.</a:t>
            </a:r>
          </a:p>
          <a:p>
            <a:r>
              <a:rPr lang="tr-TR" dirty="0"/>
              <a:t> </a:t>
            </a:r>
          </a:p>
          <a:p>
            <a:endParaRPr lang="en-US" dirty="0"/>
          </a:p>
        </p:txBody>
      </p:sp>
    </p:spTree>
    <p:extLst>
      <p:ext uri="{BB962C8B-B14F-4D97-AF65-F5344CB8AC3E}">
        <p14:creationId xmlns:p14="http://schemas.microsoft.com/office/powerpoint/2010/main" val="2001383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tr-TR" dirty="0"/>
              <a:t>Birinci Dünya Savaşındaki propagandan ulusal çerçevede olduğu kadar, uluslararası boyutlan içinde de oldukça uzun bir zaman kamu oyunun kontrol altına alınması için girişilmiş ilk sistemli çabadır.</a:t>
            </a:r>
          </a:p>
          <a:p>
            <a:endParaRPr lang="tr-TR" dirty="0"/>
          </a:p>
          <a:p>
            <a:endParaRPr lang="en-US" dirty="0"/>
          </a:p>
        </p:txBody>
      </p:sp>
    </p:spTree>
    <p:extLst>
      <p:ext uri="{BB962C8B-B14F-4D97-AF65-F5344CB8AC3E}">
        <p14:creationId xmlns:p14="http://schemas.microsoft.com/office/powerpoint/2010/main" val="1276802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tr-TR" dirty="0"/>
              <a:t>1914-1918 Savaşının kapsadığı dönemde propaganda teriminin günlük yaşantıdaki kullanımı kelimenin alışılmış anlamının sınırlarını aşmış; fakat terime, üzerinde görüş birliğine varılmış bir anlam sınırlaması getirememişti. </a:t>
            </a:r>
          </a:p>
          <a:p>
            <a:endParaRPr lang="en-US" dirty="0"/>
          </a:p>
        </p:txBody>
      </p:sp>
    </p:spTree>
    <p:extLst>
      <p:ext uri="{BB962C8B-B14F-4D97-AF65-F5344CB8AC3E}">
        <p14:creationId xmlns:p14="http://schemas.microsoft.com/office/powerpoint/2010/main" val="8104254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129</TotalTime>
  <Words>736</Words>
  <Application>Microsoft Office PowerPoint</Application>
  <PresentationFormat>Ekran Gösterisi (4:3)</PresentationFormat>
  <Paragraphs>23</Paragraphs>
  <Slides>17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17</vt:i4>
      </vt:variant>
    </vt:vector>
  </HeadingPairs>
  <TitlesOfParts>
    <vt:vector size="20" baseType="lpstr">
      <vt:lpstr>Arial</vt:lpstr>
      <vt:lpstr>Calibri</vt:lpstr>
      <vt:lpstr>Office Theme</vt:lpstr>
      <vt:lpstr>PROPAGANDA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Çeşitli tanımlar…</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PROPAGANDA</dc:title>
  <dc:creator>halise</dc:creator>
  <cp:lastModifiedBy>HKARAASLAN</cp:lastModifiedBy>
  <cp:revision>29</cp:revision>
  <dcterms:created xsi:type="dcterms:W3CDTF">2017-03-16T20:51:16Z</dcterms:created>
  <dcterms:modified xsi:type="dcterms:W3CDTF">2019-03-01T14:06:01Z</dcterms:modified>
</cp:coreProperties>
</file>