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707"/>
  </p:normalViewPr>
  <p:slideViewPr>
    <p:cSldViewPr snapToGrid="0" snapToObjects="1">
      <p:cViewPr varScale="1">
        <p:scale>
          <a:sx n="107" d="100"/>
          <a:sy n="107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168749-4189-4B74-BFB3-62FA2E2A23C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4BFF4A7-DA5C-42C9-9450-8D73E56860EB}">
      <dgm:prSet/>
      <dgm:spPr/>
      <dgm:t>
        <a:bodyPr/>
        <a:lstStyle/>
        <a:p>
          <a:r>
            <a:rPr lang="en-US"/>
            <a:t>The playwright presents the situation, the desires and motivations of the characters—out of which later events develop.</a:t>
          </a:r>
        </a:p>
      </dgm:t>
    </dgm:pt>
    <dgm:pt modelId="{B320E8A6-A0C7-4CD0-B349-90F293A92638}" type="parTrans" cxnId="{C006D1D2-2FE9-4906-BDCC-92CBCD2B4E19}">
      <dgm:prSet/>
      <dgm:spPr/>
      <dgm:t>
        <a:bodyPr/>
        <a:lstStyle/>
        <a:p>
          <a:endParaRPr lang="en-US"/>
        </a:p>
      </dgm:t>
    </dgm:pt>
    <dgm:pt modelId="{EA247A6A-E1A7-43A7-B47C-2D985331B08E}" type="sibTrans" cxnId="{C006D1D2-2FE9-4906-BDCC-92CBCD2B4E19}">
      <dgm:prSet/>
      <dgm:spPr/>
      <dgm:t>
        <a:bodyPr/>
        <a:lstStyle/>
        <a:p>
          <a:endParaRPr lang="en-US"/>
        </a:p>
      </dgm:t>
    </dgm:pt>
    <dgm:pt modelId="{6AEDC8FB-9F40-4BE0-AC7C-D1B16AEE690D}">
      <dgm:prSet/>
      <dgm:spPr/>
      <dgm:t>
        <a:bodyPr/>
        <a:lstStyle/>
        <a:p>
          <a:r>
            <a:rPr lang="en-US"/>
            <a:t>Each scene grows logically out of those that precede it.</a:t>
          </a:r>
        </a:p>
      </dgm:t>
    </dgm:pt>
    <dgm:pt modelId="{C90F7F28-29AA-4806-9707-5BEF88F96DBB}" type="parTrans" cxnId="{945ADA67-701C-4F21-BD7A-3CD3F153DEE7}">
      <dgm:prSet/>
      <dgm:spPr/>
      <dgm:t>
        <a:bodyPr/>
        <a:lstStyle/>
        <a:p>
          <a:endParaRPr lang="en-US"/>
        </a:p>
      </dgm:t>
    </dgm:pt>
    <dgm:pt modelId="{FEEAFD2E-3F43-4DE1-ADD3-C39BEDC2798C}" type="sibTrans" cxnId="{945ADA67-701C-4F21-BD7A-3CD3F153DEE7}">
      <dgm:prSet/>
      <dgm:spPr/>
      <dgm:t>
        <a:bodyPr/>
        <a:lstStyle/>
        <a:p>
          <a:endParaRPr lang="en-US"/>
        </a:p>
      </dgm:t>
    </dgm:pt>
    <dgm:pt modelId="{F72BD3BB-8D12-413B-B8DD-D9D436511015}" type="pres">
      <dgm:prSet presAssocID="{32168749-4189-4B74-BFB3-62FA2E2A23C6}" presName="root" presStyleCnt="0">
        <dgm:presLayoutVars>
          <dgm:dir/>
          <dgm:resizeHandles val="exact"/>
        </dgm:presLayoutVars>
      </dgm:prSet>
      <dgm:spPr/>
    </dgm:pt>
    <dgm:pt modelId="{45AE1C9F-ABD5-46D7-A43E-52C62D55FE9C}" type="pres">
      <dgm:prSet presAssocID="{C4BFF4A7-DA5C-42C9-9450-8D73E56860EB}" presName="compNode" presStyleCnt="0"/>
      <dgm:spPr/>
    </dgm:pt>
    <dgm:pt modelId="{E0556544-8DF2-448E-B705-9968E72C479C}" type="pres">
      <dgm:prSet presAssocID="{C4BFF4A7-DA5C-42C9-9450-8D73E56860E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63363417-789E-46F3-B5B3-115F646D527A}" type="pres">
      <dgm:prSet presAssocID="{C4BFF4A7-DA5C-42C9-9450-8D73E56860EB}" presName="spaceRect" presStyleCnt="0"/>
      <dgm:spPr/>
    </dgm:pt>
    <dgm:pt modelId="{DB9C4817-FEA4-402C-AF13-1EC6FC6C2834}" type="pres">
      <dgm:prSet presAssocID="{C4BFF4A7-DA5C-42C9-9450-8D73E56860EB}" presName="textRect" presStyleLbl="revTx" presStyleIdx="0" presStyleCnt="2">
        <dgm:presLayoutVars>
          <dgm:chMax val="1"/>
          <dgm:chPref val="1"/>
        </dgm:presLayoutVars>
      </dgm:prSet>
      <dgm:spPr/>
    </dgm:pt>
    <dgm:pt modelId="{451E99B6-5542-4F41-B8B6-CBA9B1FA82E2}" type="pres">
      <dgm:prSet presAssocID="{EA247A6A-E1A7-43A7-B47C-2D985331B08E}" presName="sibTrans" presStyleCnt="0"/>
      <dgm:spPr/>
    </dgm:pt>
    <dgm:pt modelId="{ADA6D551-7302-4E2D-83E1-3956BDB25540}" type="pres">
      <dgm:prSet presAssocID="{6AEDC8FB-9F40-4BE0-AC7C-D1B16AEE690D}" presName="compNode" presStyleCnt="0"/>
      <dgm:spPr/>
    </dgm:pt>
    <dgm:pt modelId="{1C741CC4-4562-4732-8860-5E3794E42CEC}" type="pres">
      <dgm:prSet presAssocID="{6AEDC8FB-9F40-4BE0-AC7C-D1B16AEE690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5AC112F4-938B-4BAD-B21C-BFBF70749EFF}" type="pres">
      <dgm:prSet presAssocID="{6AEDC8FB-9F40-4BE0-AC7C-D1B16AEE690D}" presName="spaceRect" presStyleCnt="0"/>
      <dgm:spPr/>
    </dgm:pt>
    <dgm:pt modelId="{C39D5B0F-1FD0-428E-9922-ADD4D25431ED}" type="pres">
      <dgm:prSet presAssocID="{6AEDC8FB-9F40-4BE0-AC7C-D1B16AEE690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42CCA22-C2E5-48D7-9ACE-903D492125FB}" type="presOf" srcId="{C4BFF4A7-DA5C-42C9-9450-8D73E56860EB}" destId="{DB9C4817-FEA4-402C-AF13-1EC6FC6C2834}" srcOrd="0" destOrd="0" presId="urn:microsoft.com/office/officeart/2018/2/layout/IconLabelList"/>
    <dgm:cxn modelId="{7612D14B-6A3E-4BA0-AB8B-E8569B7A3BF1}" type="presOf" srcId="{6AEDC8FB-9F40-4BE0-AC7C-D1B16AEE690D}" destId="{C39D5B0F-1FD0-428E-9922-ADD4D25431ED}" srcOrd="0" destOrd="0" presId="urn:microsoft.com/office/officeart/2018/2/layout/IconLabelList"/>
    <dgm:cxn modelId="{945ADA67-701C-4F21-BD7A-3CD3F153DEE7}" srcId="{32168749-4189-4B74-BFB3-62FA2E2A23C6}" destId="{6AEDC8FB-9F40-4BE0-AC7C-D1B16AEE690D}" srcOrd="1" destOrd="0" parTransId="{C90F7F28-29AA-4806-9707-5BEF88F96DBB}" sibTransId="{FEEAFD2E-3F43-4DE1-ADD3-C39BEDC2798C}"/>
    <dgm:cxn modelId="{8D67D4A1-34ED-49A4-9CDF-612290A89E6D}" type="presOf" srcId="{32168749-4189-4B74-BFB3-62FA2E2A23C6}" destId="{F72BD3BB-8D12-413B-B8DD-D9D436511015}" srcOrd="0" destOrd="0" presId="urn:microsoft.com/office/officeart/2018/2/layout/IconLabelList"/>
    <dgm:cxn modelId="{C006D1D2-2FE9-4906-BDCC-92CBCD2B4E19}" srcId="{32168749-4189-4B74-BFB3-62FA2E2A23C6}" destId="{C4BFF4A7-DA5C-42C9-9450-8D73E56860EB}" srcOrd="0" destOrd="0" parTransId="{B320E8A6-A0C7-4CD0-B349-90F293A92638}" sibTransId="{EA247A6A-E1A7-43A7-B47C-2D985331B08E}"/>
    <dgm:cxn modelId="{DDBFD3A2-FC68-41CE-8168-121956298776}" type="presParOf" srcId="{F72BD3BB-8D12-413B-B8DD-D9D436511015}" destId="{45AE1C9F-ABD5-46D7-A43E-52C62D55FE9C}" srcOrd="0" destOrd="0" presId="urn:microsoft.com/office/officeart/2018/2/layout/IconLabelList"/>
    <dgm:cxn modelId="{A256F4C4-255E-4623-95C9-9DA2169B8C46}" type="presParOf" srcId="{45AE1C9F-ABD5-46D7-A43E-52C62D55FE9C}" destId="{E0556544-8DF2-448E-B705-9968E72C479C}" srcOrd="0" destOrd="0" presId="urn:microsoft.com/office/officeart/2018/2/layout/IconLabelList"/>
    <dgm:cxn modelId="{4DB24AD1-85E0-4FA6-B7F9-FC84BC84C104}" type="presParOf" srcId="{45AE1C9F-ABD5-46D7-A43E-52C62D55FE9C}" destId="{63363417-789E-46F3-B5B3-115F646D527A}" srcOrd="1" destOrd="0" presId="urn:microsoft.com/office/officeart/2018/2/layout/IconLabelList"/>
    <dgm:cxn modelId="{61B5BB62-45E9-442C-B3C8-A3E8C8C5A8C5}" type="presParOf" srcId="{45AE1C9F-ABD5-46D7-A43E-52C62D55FE9C}" destId="{DB9C4817-FEA4-402C-AF13-1EC6FC6C2834}" srcOrd="2" destOrd="0" presId="urn:microsoft.com/office/officeart/2018/2/layout/IconLabelList"/>
    <dgm:cxn modelId="{A1944961-7224-45E8-9E02-6B7D6F6E0BA9}" type="presParOf" srcId="{F72BD3BB-8D12-413B-B8DD-D9D436511015}" destId="{451E99B6-5542-4F41-B8B6-CBA9B1FA82E2}" srcOrd="1" destOrd="0" presId="urn:microsoft.com/office/officeart/2018/2/layout/IconLabelList"/>
    <dgm:cxn modelId="{8EDF1311-B116-4285-A75C-F04367B47292}" type="presParOf" srcId="{F72BD3BB-8D12-413B-B8DD-D9D436511015}" destId="{ADA6D551-7302-4E2D-83E1-3956BDB25540}" srcOrd="2" destOrd="0" presId="urn:microsoft.com/office/officeart/2018/2/layout/IconLabelList"/>
    <dgm:cxn modelId="{DA2EC1F8-802A-4D6E-B16B-3CB16BA0F02B}" type="presParOf" srcId="{ADA6D551-7302-4E2D-83E1-3956BDB25540}" destId="{1C741CC4-4562-4732-8860-5E3794E42CEC}" srcOrd="0" destOrd="0" presId="urn:microsoft.com/office/officeart/2018/2/layout/IconLabelList"/>
    <dgm:cxn modelId="{F9E913F8-6A66-49AC-A1DA-FEB61E9C2212}" type="presParOf" srcId="{ADA6D551-7302-4E2D-83E1-3956BDB25540}" destId="{5AC112F4-938B-4BAD-B21C-BFBF70749EFF}" srcOrd="1" destOrd="0" presId="urn:microsoft.com/office/officeart/2018/2/layout/IconLabelList"/>
    <dgm:cxn modelId="{92DE7F4D-CD44-46C6-8F7A-56483B79D574}" type="presParOf" srcId="{ADA6D551-7302-4E2D-83E1-3956BDB25540}" destId="{C39D5B0F-1FD0-428E-9922-ADD4D25431E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F7269B-448A-B446-B958-968D2B908F64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1C41F201-195A-5344-9F0D-CF7CDFCB1538}">
      <dgm:prSet phldrT="[Text]"/>
      <dgm:spPr/>
      <dgm:t>
        <a:bodyPr/>
        <a:lstStyle/>
        <a:p>
          <a:r>
            <a:rPr lang="en-US" dirty="0"/>
            <a:t>Inciting Incident</a:t>
          </a:r>
        </a:p>
      </dgm:t>
    </dgm:pt>
    <dgm:pt modelId="{F8B73752-47AA-C344-BFB4-8CBD6E4A02A5}" type="parTrans" cxnId="{A3DA90BB-EB22-A94D-BA7E-5AFD188D89AC}">
      <dgm:prSet/>
      <dgm:spPr/>
      <dgm:t>
        <a:bodyPr/>
        <a:lstStyle/>
        <a:p>
          <a:endParaRPr lang="en-US"/>
        </a:p>
      </dgm:t>
    </dgm:pt>
    <dgm:pt modelId="{50F85EBD-A309-8443-9BB9-D1A1D47C2EA2}" type="sibTrans" cxnId="{A3DA90BB-EB22-A94D-BA7E-5AFD188D89AC}">
      <dgm:prSet/>
      <dgm:spPr/>
      <dgm:t>
        <a:bodyPr/>
        <a:lstStyle/>
        <a:p>
          <a:endParaRPr lang="en-US"/>
        </a:p>
      </dgm:t>
    </dgm:pt>
    <dgm:pt modelId="{9BCF7EF5-37BD-C44D-A74A-0A7085356A62}">
      <dgm:prSet phldrT="[Text]"/>
      <dgm:spPr/>
      <dgm:t>
        <a:bodyPr/>
        <a:lstStyle/>
        <a:p>
          <a:r>
            <a:rPr lang="en-US" dirty="0"/>
            <a:t>Major Dramatic Question</a:t>
          </a:r>
        </a:p>
      </dgm:t>
    </dgm:pt>
    <dgm:pt modelId="{00F25F14-1426-D84C-BE05-7CF36CA692DC}" type="parTrans" cxnId="{5FEA0944-2927-214F-96B4-ED0D14D866BA}">
      <dgm:prSet/>
      <dgm:spPr/>
      <dgm:t>
        <a:bodyPr/>
        <a:lstStyle/>
        <a:p>
          <a:endParaRPr lang="en-US"/>
        </a:p>
      </dgm:t>
    </dgm:pt>
    <dgm:pt modelId="{88989DBA-C4DD-A54C-8E38-FFC0A841819E}" type="sibTrans" cxnId="{5FEA0944-2927-214F-96B4-ED0D14D866BA}">
      <dgm:prSet/>
      <dgm:spPr/>
      <dgm:t>
        <a:bodyPr/>
        <a:lstStyle/>
        <a:p>
          <a:endParaRPr lang="en-US"/>
        </a:p>
      </dgm:t>
    </dgm:pt>
    <dgm:pt modelId="{DE807F18-3122-E849-982B-81F4794D61F9}">
      <dgm:prSet phldrT="[Text]"/>
      <dgm:spPr/>
      <dgm:t>
        <a:bodyPr/>
        <a:lstStyle/>
        <a:p>
          <a:r>
            <a:rPr lang="en-US" dirty="0"/>
            <a:t>an occurrence that sets the main action in motion</a:t>
          </a:r>
        </a:p>
      </dgm:t>
    </dgm:pt>
    <dgm:pt modelId="{36F9479B-5B76-E54E-9FBD-C27B01F07D4B}" type="parTrans" cxnId="{4330768E-F0DE-3748-B62F-5154D3A16B74}">
      <dgm:prSet/>
      <dgm:spPr/>
      <dgm:t>
        <a:bodyPr/>
        <a:lstStyle/>
        <a:p>
          <a:endParaRPr lang="en-US"/>
        </a:p>
      </dgm:t>
    </dgm:pt>
    <dgm:pt modelId="{096E057B-5116-2A45-85F1-9ABB365442D8}" type="sibTrans" cxnId="{4330768E-F0DE-3748-B62F-5154D3A16B74}">
      <dgm:prSet/>
      <dgm:spPr/>
      <dgm:t>
        <a:bodyPr/>
        <a:lstStyle/>
        <a:p>
          <a:endParaRPr lang="en-US"/>
        </a:p>
      </dgm:t>
    </dgm:pt>
    <dgm:pt modelId="{50BAB72A-BB38-C843-82D4-91312BB3BC56}">
      <dgm:prSet phldrT="[Text]"/>
      <dgm:spPr/>
      <dgm:t>
        <a:bodyPr/>
        <a:lstStyle/>
        <a:p>
          <a:r>
            <a:rPr lang="en-US" dirty="0"/>
            <a:t>a question around which the play is organized</a:t>
          </a:r>
        </a:p>
      </dgm:t>
    </dgm:pt>
    <dgm:pt modelId="{960BE84F-ABFB-3C49-830F-C07B43CBA60A}" type="parTrans" cxnId="{BAAB06DF-5489-D448-A29D-94598FDE31C8}">
      <dgm:prSet/>
      <dgm:spPr/>
      <dgm:t>
        <a:bodyPr/>
        <a:lstStyle/>
        <a:p>
          <a:endParaRPr lang="en-US"/>
        </a:p>
      </dgm:t>
    </dgm:pt>
    <dgm:pt modelId="{98391764-84CC-7045-A2FB-3DD99277ED05}" type="sibTrans" cxnId="{BAAB06DF-5489-D448-A29D-94598FDE31C8}">
      <dgm:prSet/>
      <dgm:spPr/>
      <dgm:t>
        <a:bodyPr/>
        <a:lstStyle/>
        <a:p>
          <a:endParaRPr lang="en-US"/>
        </a:p>
      </dgm:t>
    </dgm:pt>
    <dgm:pt modelId="{07CE6ABC-C5FB-9C4F-81A0-DBE765CFE003}" type="pres">
      <dgm:prSet presAssocID="{63F7269B-448A-B446-B958-968D2B908F64}" presName="CompostProcess" presStyleCnt="0">
        <dgm:presLayoutVars>
          <dgm:dir/>
          <dgm:resizeHandles val="exact"/>
        </dgm:presLayoutVars>
      </dgm:prSet>
      <dgm:spPr/>
    </dgm:pt>
    <dgm:pt modelId="{51BB10C5-1F95-4F4E-BA34-CF0FFD360F79}" type="pres">
      <dgm:prSet presAssocID="{63F7269B-448A-B446-B958-968D2B908F64}" presName="arrow" presStyleLbl="bgShp" presStyleIdx="0" presStyleCnt="1"/>
      <dgm:spPr/>
    </dgm:pt>
    <dgm:pt modelId="{58230C9F-142A-5244-BE98-3DA0B8BAB763}" type="pres">
      <dgm:prSet presAssocID="{63F7269B-448A-B446-B958-968D2B908F64}" presName="linearProcess" presStyleCnt="0"/>
      <dgm:spPr/>
    </dgm:pt>
    <dgm:pt modelId="{F6E733CF-2347-B64C-B707-4341D811C02D}" type="pres">
      <dgm:prSet presAssocID="{1C41F201-195A-5344-9F0D-CF7CDFCB1538}" presName="textNode" presStyleLbl="node1" presStyleIdx="0" presStyleCnt="2" custScaleX="92722" custLinFactX="-4181" custLinFactNeighborX="-100000" custLinFactNeighborY="856">
        <dgm:presLayoutVars>
          <dgm:bulletEnabled val="1"/>
        </dgm:presLayoutVars>
      </dgm:prSet>
      <dgm:spPr/>
    </dgm:pt>
    <dgm:pt modelId="{D661B22F-1DDC-7545-888F-6C0558B409E3}" type="pres">
      <dgm:prSet presAssocID="{50F85EBD-A309-8443-9BB9-D1A1D47C2EA2}" presName="sibTrans" presStyleCnt="0"/>
      <dgm:spPr/>
    </dgm:pt>
    <dgm:pt modelId="{D4223A0B-5FC6-CB45-A011-4DAF5637D7F4}" type="pres">
      <dgm:prSet presAssocID="{9BCF7EF5-37BD-C44D-A74A-0A7085356A62}" presName="textNode" presStyleLbl="node1" presStyleIdx="1" presStyleCnt="2" custScaleX="83518" custLinFactX="-3549" custLinFactNeighborX="-100000" custLinFactNeighborY="856">
        <dgm:presLayoutVars>
          <dgm:bulletEnabled val="1"/>
        </dgm:presLayoutVars>
      </dgm:prSet>
      <dgm:spPr/>
    </dgm:pt>
  </dgm:ptLst>
  <dgm:cxnLst>
    <dgm:cxn modelId="{3B35FE0E-8D60-DE40-8938-7A5DB4EA28CA}" type="presOf" srcId="{DE807F18-3122-E849-982B-81F4794D61F9}" destId="{F6E733CF-2347-B64C-B707-4341D811C02D}" srcOrd="0" destOrd="1" presId="urn:microsoft.com/office/officeart/2005/8/layout/hProcess9"/>
    <dgm:cxn modelId="{5FEA0944-2927-214F-96B4-ED0D14D866BA}" srcId="{63F7269B-448A-B446-B958-968D2B908F64}" destId="{9BCF7EF5-37BD-C44D-A74A-0A7085356A62}" srcOrd="1" destOrd="0" parTransId="{00F25F14-1426-D84C-BE05-7CF36CA692DC}" sibTransId="{88989DBA-C4DD-A54C-8E38-FFC0A841819E}"/>
    <dgm:cxn modelId="{DC1DB667-A42F-6545-9654-4FA1268EB096}" type="presOf" srcId="{9BCF7EF5-37BD-C44D-A74A-0A7085356A62}" destId="{D4223A0B-5FC6-CB45-A011-4DAF5637D7F4}" srcOrd="0" destOrd="0" presId="urn:microsoft.com/office/officeart/2005/8/layout/hProcess9"/>
    <dgm:cxn modelId="{122F2484-4520-7445-898D-546E3CF7A021}" type="presOf" srcId="{63F7269B-448A-B446-B958-968D2B908F64}" destId="{07CE6ABC-C5FB-9C4F-81A0-DBE765CFE003}" srcOrd="0" destOrd="0" presId="urn:microsoft.com/office/officeart/2005/8/layout/hProcess9"/>
    <dgm:cxn modelId="{4330768E-F0DE-3748-B62F-5154D3A16B74}" srcId="{1C41F201-195A-5344-9F0D-CF7CDFCB1538}" destId="{DE807F18-3122-E849-982B-81F4794D61F9}" srcOrd="0" destOrd="0" parTransId="{36F9479B-5B76-E54E-9FBD-C27B01F07D4B}" sibTransId="{096E057B-5116-2A45-85F1-9ABB365442D8}"/>
    <dgm:cxn modelId="{A3DA90BB-EB22-A94D-BA7E-5AFD188D89AC}" srcId="{63F7269B-448A-B446-B958-968D2B908F64}" destId="{1C41F201-195A-5344-9F0D-CF7CDFCB1538}" srcOrd="0" destOrd="0" parTransId="{F8B73752-47AA-C344-BFB4-8CBD6E4A02A5}" sibTransId="{50F85EBD-A309-8443-9BB9-D1A1D47C2EA2}"/>
    <dgm:cxn modelId="{649780C6-F8E7-374C-991B-34F338345030}" type="presOf" srcId="{1C41F201-195A-5344-9F0D-CF7CDFCB1538}" destId="{F6E733CF-2347-B64C-B707-4341D811C02D}" srcOrd="0" destOrd="0" presId="urn:microsoft.com/office/officeart/2005/8/layout/hProcess9"/>
    <dgm:cxn modelId="{BAAB06DF-5489-D448-A29D-94598FDE31C8}" srcId="{9BCF7EF5-37BD-C44D-A74A-0A7085356A62}" destId="{50BAB72A-BB38-C843-82D4-91312BB3BC56}" srcOrd="0" destOrd="0" parTransId="{960BE84F-ABFB-3C49-830F-C07B43CBA60A}" sibTransId="{98391764-84CC-7045-A2FB-3DD99277ED05}"/>
    <dgm:cxn modelId="{8B2BDAF1-EF6D-474F-98AA-1123B5D6EF30}" type="presOf" srcId="{50BAB72A-BB38-C843-82D4-91312BB3BC56}" destId="{D4223A0B-5FC6-CB45-A011-4DAF5637D7F4}" srcOrd="0" destOrd="1" presId="urn:microsoft.com/office/officeart/2005/8/layout/hProcess9"/>
    <dgm:cxn modelId="{E0916692-FD3D-CE46-B052-2847503E1EA1}" type="presParOf" srcId="{07CE6ABC-C5FB-9C4F-81A0-DBE765CFE003}" destId="{51BB10C5-1F95-4F4E-BA34-CF0FFD360F79}" srcOrd="0" destOrd="0" presId="urn:microsoft.com/office/officeart/2005/8/layout/hProcess9"/>
    <dgm:cxn modelId="{1EFD5FD2-0C5B-0D42-A95D-AF2B94387D98}" type="presParOf" srcId="{07CE6ABC-C5FB-9C4F-81A0-DBE765CFE003}" destId="{58230C9F-142A-5244-BE98-3DA0B8BAB763}" srcOrd="1" destOrd="0" presId="urn:microsoft.com/office/officeart/2005/8/layout/hProcess9"/>
    <dgm:cxn modelId="{38158652-81ED-9A47-87CA-CA9D7095B2F8}" type="presParOf" srcId="{58230C9F-142A-5244-BE98-3DA0B8BAB763}" destId="{F6E733CF-2347-B64C-B707-4341D811C02D}" srcOrd="0" destOrd="0" presId="urn:microsoft.com/office/officeart/2005/8/layout/hProcess9"/>
    <dgm:cxn modelId="{053C29A9-BAC2-2841-965A-9098F2ECB4D6}" type="presParOf" srcId="{58230C9F-142A-5244-BE98-3DA0B8BAB763}" destId="{D661B22F-1DDC-7545-888F-6C0558B409E3}" srcOrd="1" destOrd="0" presId="urn:microsoft.com/office/officeart/2005/8/layout/hProcess9"/>
    <dgm:cxn modelId="{1D44DA23-D7A5-8B44-A8E0-BD237505F195}" type="presParOf" srcId="{58230C9F-142A-5244-BE98-3DA0B8BAB763}" destId="{D4223A0B-5FC6-CB45-A011-4DAF5637D7F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84B125-0DBA-4781-8B3F-5FA20453B72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59B3FE-2D65-43CC-8EB3-205739B05804}">
      <dgm:prSet/>
      <dgm:spPr/>
      <dgm:t>
        <a:bodyPr/>
        <a:lstStyle/>
        <a:p>
          <a:r>
            <a:rPr lang="en-US"/>
            <a:t>Tragicomedy is a serious play that ends happily.</a:t>
          </a:r>
        </a:p>
      </dgm:t>
    </dgm:pt>
    <dgm:pt modelId="{7872BD28-2585-4C86-91D2-C5ECA4208887}" type="parTrans" cxnId="{EAA070EE-C8A1-4735-8431-909FFD6C1F71}">
      <dgm:prSet/>
      <dgm:spPr/>
      <dgm:t>
        <a:bodyPr/>
        <a:lstStyle/>
        <a:p>
          <a:endParaRPr lang="en-US"/>
        </a:p>
      </dgm:t>
    </dgm:pt>
    <dgm:pt modelId="{AEB59E16-AA97-466E-A802-273A5B977090}" type="sibTrans" cxnId="{EAA070EE-C8A1-4735-8431-909FFD6C1F71}">
      <dgm:prSet/>
      <dgm:spPr/>
      <dgm:t>
        <a:bodyPr/>
        <a:lstStyle/>
        <a:p>
          <a:endParaRPr lang="en-US"/>
        </a:p>
      </dgm:t>
    </dgm:pt>
    <dgm:pt modelId="{27AFD0D4-B8BE-48EF-8E7A-5AA199758A19}">
      <dgm:prSet/>
      <dgm:spPr/>
      <dgm:t>
        <a:bodyPr/>
        <a:lstStyle/>
        <a:p>
          <a:r>
            <a:rPr lang="en-US"/>
            <a:t>Melodrama develops a temporarily serious action, a happy resolution is achieved with the destruction of the villain’s power, who set the serious action into motion.</a:t>
          </a:r>
        </a:p>
      </dgm:t>
    </dgm:pt>
    <dgm:pt modelId="{48C9C067-6E04-4031-80FD-F3275B052F3B}" type="parTrans" cxnId="{84ECC73B-3BA5-4046-A69C-8D01ADCE2A39}">
      <dgm:prSet/>
      <dgm:spPr/>
      <dgm:t>
        <a:bodyPr/>
        <a:lstStyle/>
        <a:p>
          <a:endParaRPr lang="en-US"/>
        </a:p>
      </dgm:t>
    </dgm:pt>
    <dgm:pt modelId="{03612112-CA59-4054-B343-3A6F49CAF1EA}" type="sibTrans" cxnId="{84ECC73B-3BA5-4046-A69C-8D01ADCE2A39}">
      <dgm:prSet/>
      <dgm:spPr/>
      <dgm:t>
        <a:bodyPr/>
        <a:lstStyle/>
        <a:p>
          <a:endParaRPr lang="en-US"/>
        </a:p>
      </dgm:t>
    </dgm:pt>
    <dgm:pt modelId="{F6A6C43F-6237-D647-AD5C-E4AE45C25926}" type="pres">
      <dgm:prSet presAssocID="{F484B125-0DBA-4781-8B3F-5FA20453B7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7957-1CCA-3A4D-AB42-DE2478B89C16}" type="pres">
      <dgm:prSet presAssocID="{E559B3FE-2D65-43CC-8EB3-205739B05804}" presName="hierRoot1" presStyleCnt="0"/>
      <dgm:spPr/>
    </dgm:pt>
    <dgm:pt modelId="{B670F300-14A7-774A-BB9B-D17092908A9B}" type="pres">
      <dgm:prSet presAssocID="{E559B3FE-2D65-43CC-8EB3-205739B05804}" presName="composite" presStyleCnt="0"/>
      <dgm:spPr/>
    </dgm:pt>
    <dgm:pt modelId="{325E7004-253B-5642-B409-2CC7F460D9BE}" type="pres">
      <dgm:prSet presAssocID="{E559B3FE-2D65-43CC-8EB3-205739B05804}" presName="background" presStyleLbl="node0" presStyleIdx="0" presStyleCnt="2"/>
      <dgm:spPr/>
    </dgm:pt>
    <dgm:pt modelId="{48BEFBF1-AAA8-AC45-8AB6-B43D9CFFF6CF}" type="pres">
      <dgm:prSet presAssocID="{E559B3FE-2D65-43CC-8EB3-205739B05804}" presName="text" presStyleLbl="fgAcc0" presStyleIdx="0" presStyleCnt="2">
        <dgm:presLayoutVars>
          <dgm:chPref val="3"/>
        </dgm:presLayoutVars>
      </dgm:prSet>
      <dgm:spPr/>
    </dgm:pt>
    <dgm:pt modelId="{3E399C59-D88F-5B40-9FD1-B4C7C54DD7DB}" type="pres">
      <dgm:prSet presAssocID="{E559B3FE-2D65-43CC-8EB3-205739B05804}" presName="hierChild2" presStyleCnt="0"/>
      <dgm:spPr/>
    </dgm:pt>
    <dgm:pt modelId="{F09F5C3B-E162-224C-85DB-D8AB69B4FB44}" type="pres">
      <dgm:prSet presAssocID="{27AFD0D4-B8BE-48EF-8E7A-5AA199758A19}" presName="hierRoot1" presStyleCnt="0"/>
      <dgm:spPr/>
    </dgm:pt>
    <dgm:pt modelId="{8FDCAD6E-34A8-D144-B76F-E774FD8748CE}" type="pres">
      <dgm:prSet presAssocID="{27AFD0D4-B8BE-48EF-8E7A-5AA199758A19}" presName="composite" presStyleCnt="0"/>
      <dgm:spPr/>
    </dgm:pt>
    <dgm:pt modelId="{9CA153DF-D2B2-BC43-9E54-C98D0F0CF353}" type="pres">
      <dgm:prSet presAssocID="{27AFD0D4-B8BE-48EF-8E7A-5AA199758A19}" presName="background" presStyleLbl="node0" presStyleIdx="1" presStyleCnt="2"/>
      <dgm:spPr/>
    </dgm:pt>
    <dgm:pt modelId="{517F1E7B-CFB0-A44C-9017-71173FC99EC3}" type="pres">
      <dgm:prSet presAssocID="{27AFD0D4-B8BE-48EF-8E7A-5AA199758A19}" presName="text" presStyleLbl="fgAcc0" presStyleIdx="1" presStyleCnt="2">
        <dgm:presLayoutVars>
          <dgm:chPref val="3"/>
        </dgm:presLayoutVars>
      </dgm:prSet>
      <dgm:spPr/>
    </dgm:pt>
    <dgm:pt modelId="{46A34FEB-ED75-0143-B8A8-0A3495F8F34A}" type="pres">
      <dgm:prSet presAssocID="{27AFD0D4-B8BE-48EF-8E7A-5AA199758A19}" presName="hierChild2" presStyleCnt="0"/>
      <dgm:spPr/>
    </dgm:pt>
  </dgm:ptLst>
  <dgm:cxnLst>
    <dgm:cxn modelId="{84ECC73B-3BA5-4046-A69C-8D01ADCE2A39}" srcId="{F484B125-0DBA-4781-8B3F-5FA20453B726}" destId="{27AFD0D4-B8BE-48EF-8E7A-5AA199758A19}" srcOrd="1" destOrd="0" parTransId="{48C9C067-6E04-4031-80FD-F3275B052F3B}" sibTransId="{03612112-CA59-4054-B343-3A6F49CAF1EA}"/>
    <dgm:cxn modelId="{10785B6D-7694-7747-8EBD-7F645440779B}" type="presOf" srcId="{F484B125-0DBA-4781-8B3F-5FA20453B726}" destId="{F6A6C43F-6237-D647-AD5C-E4AE45C25926}" srcOrd="0" destOrd="0" presId="urn:microsoft.com/office/officeart/2005/8/layout/hierarchy1"/>
    <dgm:cxn modelId="{9CD9E793-D1FA-3C4B-A912-AB1D10F54849}" type="presOf" srcId="{27AFD0D4-B8BE-48EF-8E7A-5AA199758A19}" destId="{517F1E7B-CFB0-A44C-9017-71173FC99EC3}" srcOrd="0" destOrd="0" presId="urn:microsoft.com/office/officeart/2005/8/layout/hierarchy1"/>
    <dgm:cxn modelId="{15E198EA-A331-2747-BD61-9DD544483268}" type="presOf" srcId="{E559B3FE-2D65-43CC-8EB3-205739B05804}" destId="{48BEFBF1-AAA8-AC45-8AB6-B43D9CFFF6CF}" srcOrd="0" destOrd="0" presId="urn:microsoft.com/office/officeart/2005/8/layout/hierarchy1"/>
    <dgm:cxn modelId="{EAA070EE-C8A1-4735-8431-909FFD6C1F71}" srcId="{F484B125-0DBA-4781-8B3F-5FA20453B726}" destId="{E559B3FE-2D65-43CC-8EB3-205739B05804}" srcOrd="0" destOrd="0" parTransId="{7872BD28-2585-4C86-91D2-C5ECA4208887}" sibTransId="{AEB59E16-AA97-466E-A802-273A5B977090}"/>
    <dgm:cxn modelId="{E6C80B6C-93DC-8B4E-908A-3E04361D70A8}" type="presParOf" srcId="{F6A6C43F-6237-D647-AD5C-E4AE45C25926}" destId="{1E4D7957-1CCA-3A4D-AB42-DE2478B89C16}" srcOrd="0" destOrd="0" presId="urn:microsoft.com/office/officeart/2005/8/layout/hierarchy1"/>
    <dgm:cxn modelId="{6E8A4096-050E-CF4B-80E7-10466F8950FE}" type="presParOf" srcId="{1E4D7957-1CCA-3A4D-AB42-DE2478B89C16}" destId="{B670F300-14A7-774A-BB9B-D17092908A9B}" srcOrd="0" destOrd="0" presId="urn:microsoft.com/office/officeart/2005/8/layout/hierarchy1"/>
    <dgm:cxn modelId="{014FCFDD-1202-7B46-BD72-E734E2823F68}" type="presParOf" srcId="{B670F300-14A7-774A-BB9B-D17092908A9B}" destId="{325E7004-253B-5642-B409-2CC7F460D9BE}" srcOrd="0" destOrd="0" presId="urn:microsoft.com/office/officeart/2005/8/layout/hierarchy1"/>
    <dgm:cxn modelId="{1DAE48BE-4A25-0A4C-B8FF-0BC3E25BCE67}" type="presParOf" srcId="{B670F300-14A7-774A-BB9B-D17092908A9B}" destId="{48BEFBF1-AAA8-AC45-8AB6-B43D9CFFF6CF}" srcOrd="1" destOrd="0" presId="urn:microsoft.com/office/officeart/2005/8/layout/hierarchy1"/>
    <dgm:cxn modelId="{254D47C2-44B8-A34E-80FC-BF61AD8534FE}" type="presParOf" srcId="{1E4D7957-1CCA-3A4D-AB42-DE2478B89C16}" destId="{3E399C59-D88F-5B40-9FD1-B4C7C54DD7DB}" srcOrd="1" destOrd="0" presId="urn:microsoft.com/office/officeart/2005/8/layout/hierarchy1"/>
    <dgm:cxn modelId="{082DB245-F8DE-9743-9D9C-DED0E7F0F03C}" type="presParOf" srcId="{F6A6C43F-6237-D647-AD5C-E4AE45C25926}" destId="{F09F5C3B-E162-224C-85DB-D8AB69B4FB44}" srcOrd="1" destOrd="0" presId="urn:microsoft.com/office/officeart/2005/8/layout/hierarchy1"/>
    <dgm:cxn modelId="{5EFD300B-5FCD-AD44-94C7-7CAB71F528C7}" type="presParOf" srcId="{F09F5C3B-E162-224C-85DB-D8AB69B4FB44}" destId="{8FDCAD6E-34A8-D144-B76F-E774FD8748CE}" srcOrd="0" destOrd="0" presId="urn:microsoft.com/office/officeart/2005/8/layout/hierarchy1"/>
    <dgm:cxn modelId="{45F84E92-ACCE-FF46-9965-A94BC0169857}" type="presParOf" srcId="{8FDCAD6E-34A8-D144-B76F-E774FD8748CE}" destId="{9CA153DF-D2B2-BC43-9E54-C98D0F0CF353}" srcOrd="0" destOrd="0" presId="urn:microsoft.com/office/officeart/2005/8/layout/hierarchy1"/>
    <dgm:cxn modelId="{A8F49D9C-C04B-2D44-8610-05022D6E26C8}" type="presParOf" srcId="{8FDCAD6E-34A8-D144-B76F-E774FD8748CE}" destId="{517F1E7B-CFB0-A44C-9017-71173FC99EC3}" srcOrd="1" destOrd="0" presId="urn:microsoft.com/office/officeart/2005/8/layout/hierarchy1"/>
    <dgm:cxn modelId="{5740E382-5302-4340-9455-7D34685B5FA6}" type="presParOf" srcId="{F09F5C3B-E162-224C-85DB-D8AB69B4FB44}" destId="{46A34FEB-ED75-0143-B8A8-0A3495F8F3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56544-8DF2-448E-B705-9968E72C479C}">
      <dsp:nvSpPr>
        <dsp:cNvPr id="0" name=""/>
        <dsp:cNvSpPr/>
      </dsp:nvSpPr>
      <dsp:spPr>
        <a:xfrm>
          <a:off x="1549681" y="31548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C4817-FEA4-402C-AF13-1EC6FC6C2834}">
      <dsp:nvSpPr>
        <dsp:cNvPr id="0" name=""/>
        <dsp:cNvSpPr/>
      </dsp:nvSpPr>
      <dsp:spPr>
        <a:xfrm>
          <a:off x="361681" y="272986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playwright presents the situation, the desires and motivations of the characters—out of which later events develop.</a:t>
          </a:r>
        </a:p>
      </dsp:txBody>
      <dsp:txXfrm>
        <a:off x="361681" y="2729865"/>
        <a:ext cx="4320000" cy="720000"/>
      </dsp:txXfrm>
    </dsp:sp>
    <dsp:sp modelId="{1C741CC4-4562-4732-8860-5E3794E42CEC}">
      <dsp:nvSpPr>
        <dsp:cNvPr id="0" name=""/>
        <dsp:cNvSpPr/>
      </dsp:nvSpPr>
      <dsp:spPr>
        <a:xfrm>
          <a:off x="6625681" y="315489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D5B0F-1FD0-428E-9922-ADD4D25431ED}">
      <dsp:nvSpPr>
        <dsp:cNvPr id="0" name=""/>
        <dsp:cNvSpPr/>
      </dsp:nvSpPr>
      <dsp:spPr>
        <a:xfrm>
          <a:off x="5437681" y="272986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Each scene grows logically out of those that precede it.</a:t>
          </a:r>
        </a:p>
      </dsp:txBody>
      <dsp:txXfrm>
        <a:off x="5437681" y="2729865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B10C5-1F95-4F4E-BA34-CF0FFD360F79}">
      <dsp:nvSpPr>
        <dsp:cNvPr id="0" name=""/>
        <dsp:cNvSpPr/>
      </dsp:nvSpPr>
      <dsp:spPr>
        <a:xfrm>
          <a:off x="754379" y="0"/>
          <a:ext cx="8549640" cy="376089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E733CF-2347-B64C-B707-4341D811C02D}">
      <dsp:nvSpPr>
        <dsp:cNvPr id="0" name=""/>
        <dsp:cNvSpPr/>
      </dsp:nvSpPr>
      <dsp:spPr>
        <a:xfrm>
          <a:off x="851141" y="1141144"/>
          <a:ext cx="3779721" cy="15043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Inciting Incident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an occurrence that sets the main action in motion</a:t>
          </a:r>
        </a:p>
      </dsp:txBody>
      <dsp:txXfrm>
        <a:off x="924578" y="1214581"/>
        <a:ext cx="3632847" cy="1357482"/>
      </dsp:txXfrm>
    </dsp:sp>
    <dsp:sp modelId="{D4223A0B-5FC6-CB45-A011-4DAF5637D7F4}">
      <dsp:nvSpPr>
        <dsp:cNvPr id="0" name=""/>
        <dsp:cNvSpPr/>
      </dsp:nvSpPr>
      <dsp:spPr>
        <a:xfrm>
          <a:off x="4933625" y="1141144"/>
          <a:ext cx="3404529" cy="15043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Major Dramatic Question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 question around which the play is organized</a:t>
          </a:r>
        </a:p>
      </dsp:txBody>
      <dsp:txXfrm>
        <a:off x="5007062" y="1214581"/>
        <a:ext cx="3257655" cy="1357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E7004-253B-5642-B409-2CC7F460D9BE}">
      <dsp:nvSpPr>
        <dsp:cNvPr id="0" name=""/>
        <dsp:cNvSpPr/>
      </dsp:nvSpPr>
      <dsp:spPr>
        <a:xfrm>
          <a:off x="1227" y="284662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EFBF1-AAA8-AC45-8AB6-B43D9CFFF6CF}">
      <dsp:nvSpPr>
        <dsp:cNvPr id="0" name=""/>
        <dsp:cNvSpPr/>
      </dsp:nvSpPr>
      <dsp:spPr>
        <a:xfrm>
          <a:off x="480082" y="739574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Tragicomedy is a serious play that ends happily.</a:t>
          </a:r>
        </a:p>
      </dsp:txBody>
      <dsp:txXfrm>
        <a:off x="560236" y="819728"/>
        <a:ext cx="4149382" cy="2576345"/>
      </dsp:txXfrm>
    </dsp:sp>
    <dsp:sp modelId="{9CA153DF-D2B2-BC43-9E54-C98D0F0CF353}">
      <dsp:nvSpPr>
        <dsp:cNvPr id="0" name=""/>
        <dsp:cNvSpPr/>
      </dsp:nvSpPr>
      <dsp:spPr>
        <a:xfrm>
          <a:off x="5268627" y="284662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F1E7B-CFB0-A44C-9017-71173FC99EC3}">
      <dsp:nvSpPr>
        <dsp:cNvPr id="0" name=""/>
        <dsp:cNvSpPr/>
      </dsp:nvSpPr>
      <dsp:spPr>
        <a:xfrm>
          <a:off x="5747481" y="739574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Melodrama develops a temporarily serious action, a happy resolution is achieved with the destruction of the villain’s power, who set the serious action into motion.</a:t>
          </a:r>
        </a:p>
      </dsp:txBody>
      <dsp:txXfrm>
        <a:off x="5827635" y="819728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5/10/21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1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5/10/21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8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5/10/21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0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5/10/21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8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5/10/21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6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5/10/21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6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5/10/21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5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5/10/21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7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5/10/21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6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4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52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402207321263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Greek_chorus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museum.org/art/collection/search/399184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C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2B2DF-C428-DE4F-BE5F-96A6CB483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9" y="640080"/>
            <a:ext cx="3659246" cy="2862699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TEXTUAL ANALYSIS: DRAMA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D0AC9-6523-4145-BF6A-830B0C2A8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9" y="3824516"/>
            <a:ext cx="3659246" cy="2393403"/>
          </a:xfrm>
        </p:spPr>
        <p:txBody>
          <a:bodyPr>
            <a:norm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Dr. Gamze Katı Gümüş</a:t>
            </a:r>
          </a:p>
          <a:p>
            <a:r>
              <a:rPr lang="en-US" sz="1500">
                <a:solidFill>
                  <a:srgbClr val="FFFFFF"/>
                </a:solidFill>
              </a:rPr>
              <a:t>AKE 114/ING 118/DING 118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E209BAF-3254-4FFF-BFC4-882F3D7FB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55" r="1153"/>
          <a:stretch/>
        </p:blipFill>
        <p:spPr>
          <a:xfrm>
            <a:off x="6535156" y="640080"/>
            <a:ext cx="377002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22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D15D6-56C0-324D-9829-37CA8564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The Middle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2B848-EE56-AC45-BA95-AAC59448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i="1" dirty="0"/>
              <a:t>Complications</a:t>
            </a:r>
            <a:r>
              <a:rPr lang="en-US" dirty="0"/>
              <a:t> change the direction of action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Discovery: objects, people, facts, values, self, etc.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The arrival of a character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Natural or mechanical disasters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Complications culminates in the </a:t>
            </a:r>
            <a:r>
              <a:rPr lang="en-US" i="1" dirty="0"/>
              <a:t>climax, </a:t>
            </a:r>
            <a:r>
              <a:rPr lang="en-US" dirty="0"/>
              <a:t>the highest point of interest or suspense.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The climax is often accompanied by the </a:t>
            </a:r>
            <a:r>
              <a:rPr lang="en-US" i="1" dirty="0"/>
              <a:t>crisis</a:t>
            </a:r>
            <a:r>
              <a:rPr lang="en-US" dirty="0"/>
              <a:t>, that discovery or event that determines the outcome of the action.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599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pic>
        <p:nvPicPr>
          <p:cNvPr id="5" name="Picture 4" descr="Checkmate move on chessboard">
            <a:extLst>
              <a:ext uri="{FF2B5EF4-FFF2-40B4-BE49-F238E27FC236}">
                <a16:creationId xmlns:a16="http://schemas.microsoft.com/office/drawing/2014/main" id="{ED46962C-E135-4F65-8785-0D73C2BD5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86321-66B6-5E41-808E-F62BCD629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 End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62D32-5DBC-CF45-8817-35F68D4AD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The </a:t>
            </a:r>
            <a:r>
              <a:rPr lang="en-US" i="1" dirty="0"/>
              <a:t>resolution</a:t>
            </a:r>
            <a:r>
              <a:rPr lang="en-US" dirty="0"/>
              <a:t> or </a:t>
            </a:r>
            <a:r>
              <a:rPr lang="en-US" i="1" dirty="0"/>
              <a:t>denouement</a:t>
            </a:r>
            <a:r>
              <a:rPr lang="en-US" dirty="0"/>
              <a:t>, lasts from the crisis to the final curtain.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The final of the play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ties up the various strands of action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answers the questions raised earlier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solidifies the theme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0102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6AFD2-4E5C-634A-A327-DEDA8D3C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500" dirty="0"/>
              <a:t>CHARACTER AND CHARACTERIZATION </a:t>
            </a:r>
          </a:p>
        </p:txBody>
      </p:sp>
      <p:pic>
        <p:nvPicPr>
          <p:cNvPr id="5" name="Picture 4" descr="A group of multi coloured wooden stick figures">
            <a:extLst>
              <a:ext uri="{FF2B5EF4-FFF2-40B4-BE49-F238E27FC236}">
                <a16:creationId xmlns:a16="http://schemas.microsoft.com/office/drawing/2014/main" id="{DB8371A0-EE70-436A-ACDE-C2A402BC4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83" r="33768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24" name="Straight Connector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2F501-E9C4-5C4B-A493-0D4934EA7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There are four levels of characterization: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Physical or biological: gender, age, size, coloration and general appearance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Societal: economic status, profession or trade, religion, family relationships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Psychological: character’s habitual responses, desires, motivation, likes and dislikes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Moral: what the characters are willing to do, what they do, and what they think ppl. Should do in those situations</a:t>
            </a:r>
          </a:p>
        </p:txBody>
      </p:sp>
    </p:spTree>
    <p:extLst>
      <p:ext uri="{BB962C8B-B14F-4D97-AF65-F5344CB8AC3E}">
        <p14:creationId xmlns:p14="http://schemas.microsoft.com/office/powerpoint/2010/main" val="2486436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D5B68-E436-9F40-B185-A69D98FE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CHARACTER AND CHARACTERIZATION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692C9-9A85-A042-B0AB-011148D7F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 A character is revealed through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 descriptions in stage directions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 what the character says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 what other characters say about the character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 what the character does</a:t>
            </a:r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B7DDDEDD-6D89-470E-8F81-21842C07B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5" r="5712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62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4E0DB-A82F-6D48-B816-2653AB39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THOUGHT</a:t>
            </a:r>
          </a:p>
        </p:txBody>
      </p:sp>
      <p:pic>
        <p:nvPicPr>
          <p:cNvPr id="5" name="Picture 4" descr="Puzzle">
            <a:extLst>
              <a:ext uri="{FF2B5EF4-FFF2-40B4-BE49-F238E27FC236}">
                <a16:creationId xmlns:a16="http://schemas.microsoft.com/office/drawing/2014/main" id="{D7D101A5-BD34-4737-AED2-5F77758F1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68" r="26969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7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44770-5563-0649-80E8-40CCACA6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700" dirty="0"/>
              <a:t> Playwrights use different devices to project ideas: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/>
              <a:t>The chorus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/>
              <a:t>Soliloquy (a character talking to himself, a monologue)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/>
              <a:t>Aside (a remark or passage in a play that is intended to be heard by the audience but unheard by the other characters in the play)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/>
              <a:t>Allegory (characters are representations of abstract qualities such as mercy, greed, etc.)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/>
              <a:t>Symbol (an object, event or image that has meaning but also suggests a concept or a set of relationships)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700" dirty="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50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D67E1-333D-8849-A763-A80F6651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LANGUAGE (DICTION)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825E9-6E92-F043-B299-31DD00E33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675694"/>
            <a:ext cx="10058400" cy="319329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Diction is used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to import information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to characterize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to direct attention to important plot elements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to reveal the themes and ideas of a play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to establish tone, mood, or internal logic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to establish tempo and rhythm</a:t>
            </a:r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7347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C918D4-CBEA-434A-A50E-03F6DB04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786" y="516836"/>
            <a:ext cx="3100136" cy="19602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>
                <a:solidFill>
                  <a:srgbClr val="C69696"/>
                </a:solidFill>
              </a:rPr>
              <a:t>MUSIC</a:t>
            </a:r>
          </a:p>
        </p:txBody>
      </p:sp>
      <p:pic>
        <p:nvPicPr>
          <p:cNvPr id="5" name="Picture 4" descr="Music sheet">
            <a:extLst>
              <a:ext uri="{FF2B5EF4-FFF2-40B4-BE49-F238E27FC236}">
                <a16:creationId xmlns:a16="http://schemas.microsoft.com/office/drawing/2014/main" id="{430DD244-7FEA-42F1-A9C2-EFFC082D7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50" b="-1"/>
          <a:stretch/>
        </p:blipFill>
        <p:spPr>
          <a:xfrm>
            <a:off x="-1" y="10"/>
            <a:ext cx="8111272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30145" y="2633962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8613B-12B2-894D-B5ED-0A55AD882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4786" y="2790855"/>
            <a:ext cx="3084844" cy="33117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 The sound of the actor’s voice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 Incidental songs and/or background music</a:t>
            </a:r>
          </a:p>
        </p:txBody>
      </p:sp>
    </p:spTree>
    <p:extLst>
      <p:ext uri="{BB962C8B-B14F-4D97-AF65-F5344CB8AC3E}">
        <p14:creationId xmlns:p14="http://schemas.microsoft.com/office/powerpoint/2010/main" val="1559041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2462E-F94B-0041-8D20-4DE823BB5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786" y="516836"/>
            <a:ext cx="3100136" cy="19602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100">
                <a:solidFill>
                  <a:srgbClr val="C69696"/>
                </a:solidFill>
              </a:rPr>
              <a:t>SPECTACLE</a:t>
            </a:r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F800B31C-65FA-4958-8F36-0AEE80AC3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52" r="-1" b="-1"/>
          <a:stretch/>
        </p:blipFill>
        <p:spPr>
          <a:xfrm>
            <a:off x="-1" y="10"/>
            <a:ext cx="8111272" cy="6857990"/>
          </a:xfrm>
          <a:prstGeom prst="rect">
            <a:avLst/>
          </a:prstGeom>
        </p:spPr>
      </p:pic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30145" y="2633962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FFD08-764E-E842-81A4-81BF72360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4786" y="2790855"/>
            <a:ext cx="3084844" cy="33117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600"/>
              <a:t> the movement and spatial relations of characters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/>
              <a:t> the lightning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/>
              <a:t> settings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/>
              <a:t> costumes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/>
              <a:t> properties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60046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C8CD9D-1B0D-F74A-A95C-A343E01C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FORM IN DRAMA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4DF91E-0241-FF48-96CB-BFA61C4A0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3999" y="1776076"/>
            <a:ext cx="6912217" cy="278216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4176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AEE240-1477-1049-8F44-529B08459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073550" cy="5126203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Tragedy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9FADF-2B68-2F45-ABC0-9807CF624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786" y="621697"/>
            <a:ext cx="6791894" cy="5147973"/>
          </a:xfrm>
        </p:spPr>
        <p:txBody>
          <a:bodyPr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It maintains a serious tone, but may have moments of comic relief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It raises significant issues about the nature of human existence, morality, or human relationships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The protagonist usually raises our sympathy, and he/she encounters disaster through the pursuit of some goal, worthy in itself.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Tragedy is a form usually associated with  ancient Greece and Elizabethan England.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962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A4E58-59C5-2841-A2F0-29481887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DRAMATIC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2C26-9344-E94E-9F73-4007CF883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675694"/>
            <a:ext cx="10058400" cy="3193294"/>
          </a:xfrm>
        </p:spPr>
        <p:txBody>
          <a:bodyPr>
            <a:normAutofit/>
          </a:bodyPr>
          <a:lstStyle/>
          <a:p>
            <a:r>
              <a:rPr lang="en-US" dirty="0"/>
              <a:t>A dramatic action should be:</a:t>
            </a:r>
          </a:p>
          <a:p>
            <a:pPr lvl="1"/>
            <a:r>
              <a:rPr lang="en-US" dirty="0"/>
              <a:t>Complete and self-contained (everything essential for understanding it should be in it or implied in it)</a:t>
            </a:r>
          </a:p>
          <a:p>
            <a:pPr lvl="1"/>
            <a:r>
              <a:rPr lang="en-US" dirty="0"/>
              <a:t>Deliberately shaped or organized to reveal its purpose and goal and to evoke from the audience specific responses</a:t>
            </a:r>
          </a:p>
          <a:p>
            <a:pPr lvl="1"/>
            <a:r>
              <a:rPr lang="en-US" dirty="0"/>
              <a:t>It must have variety (in story, characterization, idea, mood, spectacle) to avoid monotony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4269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134C2-06C5-2B44-BB6B-9BE76FB9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Comedy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946BF-1AD6-A748-891C-0F8046DE6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Comedy is based on some deviation from normality in action, character, or thought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It must not pose a serious threat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The audience should distance themselves from the situation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Comedy arouses emotions ranging from joy to scorn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6090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purple curtain in various tones">
            <a:extLst>
              <a:ext uri="{FF2B5EF4-FFF2-40B4-BE49-F238E27FC236}">
                <a16:creationId xmlns:a16="http://schemas.microsoft.com/office/drawing/2014/main" id="{F91B5252-31DE-40B2-B57B-FB52275F2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76" b="3254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0EA3DD-60E5-2C47-8C4E-4F1169A5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solidFill>
                  <a:schemeClr val="tx1"/>
                </a:solidFill>
              </a:rPr>
              <a:t>Mixed Forms in Drama</a:t>
            </a:r>
            <a:endParaRPr lang="en-US" sz="4200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8AC9B433-27C3-437E-ABFE-EE25DDEDDA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8488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15">
            <a:extLst>
              <a:ext uri="{FF2B5EF4-FFF2-40B4-BE49-F238E27FC236}">
                <a16:creationId xmlns:a16="http://schemas.microsoft.com/office/drawing/2014/main" id="{8638A98B-4B4B-4607-B11F-7DCA0D7C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stone&#10;&#10;Description automatically generated">
            <a:extLst>
              <a:ext uri="{FF2B5EF4-FFF2-40B4-BE49-F238E27FC236}">
                <a16:creationId xmlns:a16="http://schemas.microsoft.com/office/drawing/2014/main" id="{54171011-B406-D143-8F10-BFE956E03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087" r="1" b="6253"/>
          <a:stretch/>
        </p:blipFill>
        <p:spPr>
          <a:xfrm>
            <a:off x="633999" y="640080"/>
            <a:ext cx="6275667" cy="5577840"/>
          </a:xfrm>
          <a:prstGeom prst="rect">
            <a:avLst/>
          </a:prstGeom>
        </p:spPr>
      </p:pic>
      <p:sp>
        <p:nvSpPr>
          <p:cNvPr id="31" name="Rectangle 17">
            <a:extLst>
              <a:ext uri="{FF2B5EF4-FFF2-40B4-BE49-F238E27FC236}">
                <a16:creationId xmlns:a16="http://schemas.microsoft.com/office/drawing/2014/main" id="{8E3B9B0E-204E-4BFD-B58A-E71D9CDC3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43665" y="0"/>
            <a:ext cx="465455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0B77CD-218C-6746-9BCB-89891EA0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8861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THE THEATRE OF ANCIENT GREECE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F94007-F0C4-467F-8ED4-3E4844BFD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87092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40D8EC-FE66-C740-B055-1EC152D1BA2A}"/>
              </a:ext>
            </a:extLst>
          </p:cNvPr>
          <p:cNvSpPr txBox="1"/>
          <p:nvPr/>
        </p:nvSpPr>
        <p:spPr>
          <a:xfrm>
            <a:off x="4572168" y="6017865"/>
            <a:ext cx="23374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F0502020204030204"/>
                <a:ea typeface="+mn-ea"/>
                <a:cs typeface="+mn-cs"/>
                <a:hlinkClick r:id="rId3" tooltip="https://simple.wikipedia.org/wiki/Greek_cho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02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C9039-3AE5-EB4F-8D30-19896CA1F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Ancient Greece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72E77-DC01-B54D-B418-4EA05CCF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Greek tragedy often shows the results of human attempts to escape fate or the will of the gods.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Ancient Greeks staged plays to honor Dionysus, the god of wine and fertility.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Theatrical performances were offerings of the city to a god, and they were also expressions of cultural superiority of Athens over the other Greek states.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-1"/>
            <a:ext cx="4050791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FA2369-10B3-4A99-93ED-036A92FD9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8355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9173-99DA-684E-B299-648DB41D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2582"/>
            <a:ext cx="5921921" cy="5126203"/>
          </a:xfrm>
        </p:spPr>
        <p:txBody>
          <a:bodyPr anchor="ctr">
            <a:normAutofit/>
          </a:bodyPr>
          <a:lstStyle/>
          <a:p>
            <a:pPr algn="r"/>
            <a:r>
              <a:rPr lang="en-US" sz="8800"/>
              <a:t>Ancient Greece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50021" y="1595483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9813D-E968-134E-BCD9-8AD13B23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4" y="621697"/>
            <a:ext cx="3621025" cy="5147973"/>
          </a:xfrm>
        </p:spPr>
        <p:txBody>
          <a:bodyPr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Thespis is the earliest playwright and actor whose name survived.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At tragedy contests, the playwrights would present three tragedies and a satyr play.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E907E6-DC1F-49A9-A946-CEB2CB330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435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0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C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BA10B-401E-5644-91B9-134E18D2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Satyr Play</a:t>
            </a:r>
          </a:p>
        </p:txBody>
      </p:sp>
      <p:cxnSp>
        <p:nvCxnSpPr>
          <p:cNvPr id="40" name="Straight Connector 34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11">
            <a:extLst>
              <a:ext uri="{FF2B5EF4-FFF2-40B4-BE49-F238E27FC236}">
                <a16:creationId xmlns:a16="http://schemas.microsoft.com/office/drawing/2014/main" id="{76B33B9F-0440-4421-88CA-31D6B07A1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 Short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 Comic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 Satiric in tone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 Made fun of Greek myth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 Uses a chorus of satyrs</a:t>
            </a:r>
          </a:p>
        </p:txBody>
      </p:sp>
      <p:pic>
        <p:nvPicPr>
          <p:cNvPr id="8" name="Content Placeholder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3EF7A42-3522-0C4D-A5C6-A0C875BB83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6367"/>
          <a:stretch/>
        </p:blipFill>
        <p:spPr>
          <a:xfrm>
            <a:off x="6145440" y="640080"/>
            <a:ext cx="399123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5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6B8E9-E3A8-C947-B979-F70B49633F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136385" y="815303"/>
            <a:ext cx="6125311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METHODS OF ORGANIZING DRAMATIC ACTION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8328" y="1563203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DB7FA66-7966-4A39-A523-95F344095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035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4FD69FDD-BA96-4954-ADAC-DA35030A0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4651B-F679-E04F-B97E-0961460F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Cause-to-effect arrangement of events</a:t>
            </a: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21026ED8-45A7-435A-B4ED-2DDAD6EED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188C7627-2898-4121-9F76-1EE82674C0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19" y="68093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49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458A12-43A5-EA42-A484-88C2BC73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786" y="516836"/>
            <a:ext cx="3100136" cy="19602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>
                <a:solidFill>
                  <a:srgbClr val="C69696"/>
                </a:solidFill>
              </a:rPr>
              <a:t>Character</a:t>
            </a:r>
          </a:p>
        </p:txBody>
      </p:sp>
      <p:pic>
        <p:nvPicPr>
          <p:cNvPr id="5" name="Picture 4" descr="Peg dolls with one painted">
            <a:extLst>
              <a:ext uri="{FF2B5EF4-FFF2-40B4-BE49-F238E27FC236}">
                <a16:creationId xmlns:a16="http://schemas.microsoft.com/office/drawing/2014/main" id="{5439E271-E86D-4660-8668-B5B090477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26" r="10525" b="-1"/>
          <a:stretch/>
        </p:blipFill>
        <p:spPr>
          <a:xfrm>
            <a:off x="-1" y="10"/>
            <a:ext cx="8111272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30145" y="2633962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67DD4-5266-D24B-A2F1-ED06FC6DE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4786" y="2790855"/>
            <a:ext cx="3084844" cy="33117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 All the events in such plays focus on one person, and yet these plays also need a connected story or embody a theme.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 They are usually biographical.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679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2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C47F2A38-A0A9-489A-90DA-A4F7A7CD3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6" b="10215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3" name="Rectangle 22">
            <a:extLst>
              <a:ext uri="{FF2B5EF4-FFF2-40B4-BE49-F238E27FC236}">
                <a16:creationId xmlns:a16="http://schemas.microsoft.com/office/drawing/2014/main" id="{77D4E339-1FDC-4F64-BACC-DA1625A5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78383-0744-FA40-B65D-9A6B08E67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517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4CF64-A14D-694E-9189-E1F406DC8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516" y="4735799"/>
            <a:ext cx="6470693" cy="60525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cap="all" spc="200" dirty="0">
                <a:solidFill>
                  <a:schemeClr val="bg1"/>
                </a:solidFill>
              </a:rPr>
              <a:t>In these plays, scenes are linked through a central theme or set of ideas.</a:t>
            </a: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9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bstract background of 3D colourful bars">
            <a:extLst>
              <a:ext uri="{FF2B5EF4-FFF2-40B4-BE49-F238E27FC236}">
                <a16:creationId xmlns:a16="http://schemas.microsoft.com/office/drawing/2014/main" id="{E236567B-A061-44C8-9B83-668E61391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67" b="226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3E1D7A-D932-934B-BF29-2EA9BA98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49"/>
            <a:ext cx="10058400" cy="36637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Elements of Drama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71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0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B1E092-F480-6941-B98B-B83E5BC9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PLOT</a:t>
            </a:r>
            <a:br>
              <a:rPr lang="en-US" dirty="0"/>
            </a:br>
            <a:r>
              <a:rPr lang="en-US" dirty="0"/>
              <a:t>The Beginning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5A758-B331-440B-9937-12BB2AD8C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643192" y="1830292"/>
            <a:ext cx="5115347" cy="2877374"/>
          </a:xfrm>
          <a:prstGeom prst="rect">
            <a:avLst/>
          </a:prstGeom>
        </p:spPr>
      </p:pic>
      <p:cxnSp>
        <p:nvCxnSpPr>
          <p:cNvPr id="40" name="Straight Connector 32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7ECC65B6-11F8-3A40-9950-D3388F2E4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 The beginning of the play establishes these: the place, the occasion, the characters, the mood, the theme and the internal logic (the rules of the game) that will be followed. 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 The readers are exposed to the background information in the beginning (sometimes this continues throughout the play), this is called </a:t>
            </a:r>
            <a:r>
              <a:rPr lang="en-US" sz="2000" i="1" dirty="0"/>
              <a:t>exposition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 Exposition can happen through flashbacks, monologue/prologues, song and dance.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073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ED686-1EF2-9346-B19B-7CA0D4EF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EEB286-E5DC-C049-8AFF-A486CFFE62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5475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412524"/>
      </a:dk2>
      <a:lt2>
        <a:srgbClr val="E2E8E8"/>
      </a:lt2>
      <a:accent1>
        <a:srgbClr val="C69696"/>
      </a:accent1>
      <a:accent2>
        <a:srgbClr val="BA987F"/>
      </a:accent2>
      <a:accent3>
        <a:srgbClr val="ABA481"/>
      </a:accent3>
      <a:accent4>
        <a:srgbClr val="9CA974"/>
      </a:accent4>
      <a:accent5>
        <a:srgbClr val="90AC82"/>
      </a:accent5>
      <a:accent6>
        <a:srgbClr val="78B07D"/>
      </a:accent6>
      <a:hlink>
        <a:srgbClr val="568D8E"/>
      </a:hlink>
      <a:folHlink>
        <a:srgbClr val="7F7F7F"/>
      </a:folHlink>
    </a:clrScheme>
    <a:fontScheme name="Retrospect">
      <a:majorFont>
        <a:latin typeface="Garamon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959</Words>
  <Application>Microsoft Macintosh PowerPoint</Application>
  <PresentationFormat>Widescreen</PresentationFormat>
  <Paragraphs>104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Courier New</vt:lpstr>
      <vt:lpstr>Garamond</vt:lpstr>
      <vt:lpstr>RetrospectVTI</vt:lpstr>
      <vt:lpstr>TEXTUAL ANALYSIS: DRAMA</vt:lpstr>
      <vt:lpstr>DRAMATIC ACTION</vt:lpstr>
      <vt:lpstr>METHODS OF ORGANIZING DRAMATIC ACTION</vt:lpstr>
      <vt:lpstr>Cause-to-effect arrangement of events</vt:lpstr>
      <vt:lpstr>Character</vt:lpstr>
      <vt:lpstr>Thought</vt:lpstr>
      <vt:lpstr>Elements of Drama</vt:lpstr>
      <vt:lpstr>PLOT The Beginning</vt:lpstr>
      <vt:lpstr>PowerPoint Presentation</vt:lpstr>
      <vt:lpstr>The Middle</vt:lpstr>
      <vt:lpstr>The End</vt:lpstr>
      <vt:lpstr>CHARACTER AND CHARACTERIZATION </vt:lpstr>
      <vt:lpstr>CHARACTER AND CHARACTERIZATION </vt:lpstr>
      <vt:lpstr>THOUGHT</vt:lpstr>
      <vt:lpstr>LANGUAGE (DICTION)</vt:lpstr>
      <vt:lpstr>MUSIC</vt:lpstr>
      <vt:lpstr>SPECTACLE</vt:lpstr>
      <vt:lpstr>FORM IN DRAMA</vt:lpstr>
      <vt:lpstr>Tragedy</vt:lpstr>
      <vt:lpstr>Comedy</vt:lpstr>
      <vt:lpstr>Mixed Forms in Drama</vt:lpstr>
      <vt:lpstr>THE THEATRE OF ANCIENT GREECE</vt:lpstr>
      <vt:lpstr>Ancient Greece</vt:lpstr>
      <vt:lpstr>Ancient Greece</vt:lpstr>
      <vt:lpstr>Satyr Play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TEXTUAL ANALYSIS: DRAMA</dc:title>
  <dc:creator>Gamze.Kati</dc:creator>
  <cp:lastModifiedBy>Gamze.Kati</cp:lastModifiedBy>
  <cp:revision>4</cp:revision>
  <dcterms:created xsi:type="dcterms:W3CDTF">2021-03-05T18:37:15Z</dcterms:created>
  <dcterms:modified xsi:type="dcterms:W3CDTF">2021-05-10T18:35:01Z</dcterms:modified>
</cp:coreProperties>
</file>