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Lst>
  <p:sldSz cx="12192000" cy="6858000"/>
  <p:notesSz cx="7559675" cy="106918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lstStyle/>
          <a:p>
            <a:pPr algn="ctr">
              <a:lnSpc>
                <a:spcPct val="90000"/>
              </a:lnSpc>
            </a:pPr>
            <a:r>
              <a:rPr lang="tr-TR" sz="6000" b="0" strike="noStrike" spc="-1">
                <a:solidFill>
                  <a:srgbClr val="000000"/>
                </a:solidFill>
                <a:latin typeface="Calibri Light"/>
              </a:rPr>
              <a:t>Asıl başlık stili için tıklatın</a:t>
            </a:r>
            <a:endParaRPr lang="tr-TR" sz="6000" b="0" strike="noStrike" spc="-1">
              <a:solidFill>
                <a:srgbClr val="000000"/>
              </a:solid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lstStyle/>
          <a:p>
            <a:pPr>
              <a:lnSpc>
                <a:spcPct val="100000"/>
              </a:lnSpc>
            </a:pPr>
            <a:fld id="{8A501943-AE4B-4D49-9637-ABC375FF0A61}" type="datetime">
              <a:rPr lang="en-US" sz="1200" b="0" strike="noStrike" spc="-1">
                <a:solidFill>
                  <a:srgbClr val="8B8B8B"/>
                </a:solidFill>
                <a:latin typeface="Calibri"/>
              </a:rPr>
              <a:t>11/2/2018</a:t>
            </a:fld>
            <a:endParaRPr lang="en-US" sz="1200" b="0" strike="noStrike" spc="-1">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lstStyle/>
          <a:p>
            <a:pPr algn="r">
              <a:lnSpc>
                <a:spcPct val="100000"/>
              </a:lnSpc>
            </a:pPr>
            <a:fld id="{85DB2794-CBE6-43AE-B1F1-216B7D833220}" type="slidenum">
              <a:rPr lang="en-US" sz="1200" b="0" strike="noStrike" spc="-1">
                <a:solidFill>
                  <a:srgbClr val="8B8B8B"/>
                </a:solidFill>
                <a:latin typeface="Calibri"/>
              </a:rPr>
              <a:t>‹#›</a:t>
            </a:fld>
            <a:endParaRPr lang="en-US" sz="1200" b="0" strike="noStrike" spc="-1">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tr-TR" sz="2800" b="0" strike="noStrike" spc="-1">
                <a:solidFill>
                  <a:srgbClr val="000000"/>
                </a:solidFill>
                <a:latin typeface="Calibri"/>
              </a:rPr>
              <a:t>Click to edit the outline text format</a:t>
            </a:r>
          </a:p>
          <a:p>
            <a:pPr marL="864000" lvl="1" indent="-324000">
              <a:spcBef>
                <a:spcPts val="1134"/>
              </a:spcBef>
              <a:buClr>
                <a:srgbClr val="000000"/>
              </a:buClr>
              <a:buSzPct val="75000"/>
              <a:buFont typeface="Symbol" charset="2"/>
              <a:buChar char=""/>
            </a:pPr>
            <a:r>
              <a:rPr lang="tr-TR" sz="2000" b="0" strike="noStrike" spc="-1">
                <a:solidFill>
                  <a:srgbClr val="000000"/>
                </a:solidFill>
                <a:latin typeface="Calibri"/>
              </a:rPr>
              <a:t>Second Outline Level</a:t>
            </a:r>
          </a:p>
          <a:p>
            <a:pPr marL="1296000" lvl="2" indent="-288000">
              <a:spcBef>
                <a:spcPts val="850"/>
              </a:spcBef>
              <a:buClr>
                <a:srgbClr val="000000"/>
              </a:buClr>
              <a:buSzPct val="45000"/>
              <a:buFont typeface="Wingdings" charset="2"/>
              <a:buChar char=""/>
            </a:pPr>
            <a:r>
              <a:rPr lang="tr-TR" sz="1800" b="0" strike="noStrike" spc="-1">
                <a:solidFill>
                  <a:srgbClr val="000000"/>
                </a:solidFill>
                <a:latin typeface="Calibri"/>
              </a:rPr>
              <a:t>Third Outline Level</a:t>
            </a:r>
          </a:p>
          <a:p>
            <a:pPr marL="1728000" lvl="3" indent="-216000">
              <a:spcBef>
                <a:spcPts val="567"/>
              </a:spcBef>
              <a:buClr>
                <a:srgbClr val="000000"/>
              </a:buClr>
              <a:buSzPct val="75000"/>
              <a:buFont typeface="Symbol" charset="2"/>
              <a:buChar char=""/>
            </a:pPr>
            <a:r>
              <a:rPr lang="tr-TR" sz="1800" b="0" strike="noStrike" spc="-1">
                <a:solidFill>
                  <a:srgbClr val="000000"/>
                </a:solidFill>
                <a:latin typeface="Calibri"/>
              </a:rPr>
              <a:t>Fourth Outline Level</a:t>
            </a:r>
          </a:p>
          <a:p>
            <a:pPr marL="2160000" lvl="4" indent="-216000">
              <a:spcBef>
                <a:spcPts val="283"/>
              </a:spcBef>
              <a:buClr>
                <a:srgbClr val="000000"/>
              </a:buClr>
              <a:buSzPct val="45000"/>
              <a:buFont typeface="Wingdings" charset="2"/>
              <a:buChar char=""/>
            </a:pPr>
            <a:r>
              <a:rPr lang="tr-TR" sz="2000" b="0" strike="noStrike" spc="-1">
                <a:solidFill>
                  <a:srgbClr val="000000"/>
                </a:solidFill>
                <a:latin typeface="Calibri"/>
              </a:rPr>
              <a:t>Fifth Outline Level</a:t>
            </a:r>
          </a:p>
          <a:p>
            <a:pPr marL="2592000" lvl="5" indent="-216000">
              <a:spcBef>
                <a:spcPts val="283"/>
              </a:spcBef>
              <a:buClr>
                <a:srgbClr val="000000"/>
              </a:buClr>
              <a:buSzPct val="45000"/>
              <a:buFont typeface="Wingdings" charset="2"/>
              <a:buChar char=""/>
            </a:pPr>
            <a:r>
              <a:rPr lang="tr-TR" sz="2000" b="0" strike="noStrike" spc="-1">
                <a:solidFill>
                  <a:srgbClr val="000000"/>
                </a:solidFill>
                <a:latin typeface="Calibri"/>
              </a:rPr>
              <a:t>Sixth Outline Level</a:t>
            </a:r>
          </a:p>
          <a:p>
            <a:pPr marL="3024000" lvl="6" indent="-216000">
              <a:spcBef>
                <a:spcPts val="283"/>
              </a:spcBef>
              <a:buClr>
                <a:srgbClr val="000000"/>
              </a:buClr>
              <a:buSzPct val="45000"/>
              <a:buFont typeface="Wingdings" charset="2"/>
              <a:buChar char=""/>
            </a:pPr>
            <a:r>
              <a:rPr lang="tr-TR"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lstStyle/>
          <a:p>
            <a:pPr>
              <a:lnSpc>
                <a:spcPct val="90000"/>
              </a:lnSpc>
            </a:pPr>
            <a:r>
              <a:rPr lang="tr-TR" sz="4400" b="0" strike="noStrike" spc="-1">
                <a:solidFill>
                  <a:srgbClr val="000000"/>
                </a:solidFill>
                <a:latin typeface="Calibri Light"/>
              </a:rPr>
              <a:t>Asıl başlık stili için tıklatın</a:t>
            </a:r>
            <a:endParaRPr lang="tr-TR" sz="4400" b="0" strike="noStrike" spc="-1">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lstStyle/>
          <a:p>
            <a:pPr marL="228600" indent="-228240">
              <a:lnSpc>
                <a:spcPct val="90000"/>
              </a:lnSpc>
              <a:spcBef>
                <a:spcPts val="1001"/>
              </a:spcBef>
              <a:buClr>
                <a:srgbClr val="000000"/>
              </a:buClr>
              <a:buFont typeface="Arial"/>
              <a:buChar char="•"/>
            </a:pPr>
            <a:r>
              <a:rPr lang="tr-TR" sz="2800" b="0" strike="noStrike" spc="-1">
                <a:solidFill>
                  <a:srgbClr val="000000"/>
                </a:solidFill>
                <a:latin typeface="Calibri"/>
              </a:rPr>
              <a:t>Asıl metin stillerini düzenle</a:t>
            </a:r>
          </a:p>
          <a:p>
            <a:pPr marL="685800" lvl="1" indent="-228240">
              <a:lnSpc>
                <a:spcPct val="90000"/>
              </a:lnSpc>
              <a:spcBef>
                <a:spcPts val="499"/>
              </a:spcBef>
              <a:buClr>
                <a:srgbClr val="000000"/>
              </a:buClr>
              <a:buFont typeface="Arial"/>
              <a:buChar char="•"/>
            </a:pPr>
            <a:r>
              <a:rPr lang="tr-TR" sz="2400" b="0" strike="noStrike" spc="-1">
                <a:solidFill>
                  <a:srgbClr val="000000"/>
                </a:solidFill>
                <a:latin typeface="Calibri"/>
              </a:rPr>
              <a:t>İkinci düzey</a:t>
            </a:r>
          </a:p>
          <a:p>
            <a:pPr marL="1143000" lvl="2" indent="-228240">
              <a:lnSpc>
                <a:spcPct val="90000"/>
              </a:lnSpc>
              <a:spcBef>
                <a:spcPts val="499"/>
              </a:spcBef>
              <a:buClr>
                <a:srgbClr val="000000"/>
              </a:buClr>
              <a:buFont typeface="Arial"/>
              <a:buChar char="•"/>
            </a:pPr>
            <a:r>
              <a:rPr lang="tr-TR" sz="2000" b="0" strike="noStrike" spc="-1">
                <a:solidFill>
                  <a:srgbClr val="000000"/>
                </a:solidFill>
                <a:latin typeface="Calibri"/>
              </a:rPr>
              <a:t>Üçüncü düzey</a:t>
            </a:r>
          </a:p>
          <a:p>
            <a:pPr marL="1600200" lvl="3" indent="-228240">
              <a:lnSpc>
                <a:spcPct val="90000"/>
              </a:lnSpc>
              <a:spcBef>
                <a:spcPts val="499"/>
              </a:spcBef>
              <a:buClr>
                <a:srgbClr val="000000"/>
              </a:buClr>
              <a:buFont typeface="Arial"/>
              <a:buChar char="•"/>
            </a:pPr>
            <a:r>
              <a:rPr lang="tr-TR" sz="1800" b="0" strike="noStrike" spc="-1">
                <a:solidFill>
                  <a:srgbClr val="000000"/>
                </a:solidFill>
                <a:latin typeface="Calibri"/>
              </a:rPr>
              <a:t>Dördüncü düzey</a:t>
            </a:r>
          </a:p>
          <a:p>
            <a:pPr marL="2057400" lvl="4" indent="-228240">
              <a:lnSpc>
                <a:spcPct val="90000"/>
              </a:lnSpc>
              <a:spcBef>
                <a:spcPts val="499"/>
              </a:spcBef>
              <a:buClr>
                <a:srgbClr val="000000"/>
              </a:buClr>
              <a:buFont typeface="Arial"/>
              <a:buChar char="•"/>
            </a:pPr>
            <a:r>
              <a:rPr lang="tr-TR" sz="1800" b="0" strike="noStrike" spc="-1">
                <a:solidFill>
                  <a:srgbClr val="000000"/>
                </a:solidFill>
                <a:latin typeface="Calibri"/>
              </a:rPr>
              <a:t>Beşinci düzey</a:t>
            </a:r>
          </a:p>
        </p:txBody>
      </p:sp>
      <p:sp>
        <p:nvSpPr>
          <p:cNvPr id="43" name="PlaceHolder 3"/>
          <p:cNvSpPr>
            <a:spLocks noGrp="1"/>
          </p:cNvSpPr>
          <p:nvPr>
            <p:ph type="dt"/>
          </p:nvPr>
        </p:nvSpPr>
        <p:spPr>
          <a:xfrm>
            <a:off x="838080" y="6356520"/>
            <a:ext cx="2742840" cy="364680"/>
          </a:xfrm>
          <a:prstGeom prst="rect">
            <a:avLst/>
          </a:prstGeom>
        </p:spPr>
        <p:txBody>
          <a:bodyPr anchor="ctr"/>
          <a:lstStyle/>
          <a:p>
            <a:pPr>
              <a:lnSpc>
                <a:spcPct val="100000"/>
              </a:lnSpc>
            </a:pPr>
            <a:fld id="{26E95105-8F59-43A5-B072-C434332DE7F0}" type="datetime">
              <a:rPr lang="en-US" sz="1200" b="0" strike="noStrike" spc="-1">
                <a:solidFill>
                  <a:srgbClr val="8B8B8B"/>
                </a:solidFill>
                <a:latin typeface="Calibri"/>
              </a:rPr>
              <a:t>11/2/2018</a:t>
            </a:fld>
            <a:endParaRPr lang="en-US" sz="1200" b="0" strike="noStrike" spc="-1">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lstStyle/>
          <a:p>
            <a:pPr algn="r">
              <a:lnSpc>
                <a:spcPct val="100000"/>
              </a:lnSpc>
            </a:pPr>
            <a:fld id="{AAB88659-28BD-47D3-BCB3-E74062969462}" type="slidenum">
              <a:rPr lang="en-US" sz="1200" b="0" strike="noStrike" spc="-1">
                <a:solidFill>
                  <a:srgbClr val="8B8B8B"/>
                </a:solidFill>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Shape 1"/>
          <p:cNvSpPr txBox="1"/>
          <p:nvPr/>
        </p:nvSpPr>
        <p:spPr>
          <a:xfrm>
            <a:off x="1523880" y="1122480"/>
            <a:ext cx="9143640" cy="2387160"/>
          </a:xfrm>
          <a:prstGeom prst="rect">
            <a:avLst/>
          </a:prstGeom>
          <a:noFill/>
          <a:ln>
            <a:noFill/>
          </a:ln>
        </p:spPr>
        <p:txBody>
          <a:bodyPr anchor="b"/>
          <a:lstStyle/>
          <a:p>
            <a:pPr algn="ctr">
              <a:lnSpc>
                <a:spcPct val="90000"/>
              </a:lnSpc>
            </a:pPr>
            <a:r>
              <a:rPr lang="tr-TR" sz="6000" b="0" strike="noStrike" spc="-1">
                <a:solidFill>
                  <a:srgbClr val="000000"/>
                </a:solidFill>
                <a:latin typeface="Calibri Light"/>
              </a:rPr>
              <a:t>HUN214 Macar Edebiyatına Giriş</a:t>
            </a:r>
            <a:endParaRPr lang="tr-TR" sz="6000" b="0" strike="noStrike" spc="-1">
              <a:solidFill>
                <a:srgbClr val="000000"/>
              </a:solidFill>
              <a:latin typeface="Calibri"/>
            </a:endParaRPr>
          </a:p>
        </p:txBody>
      </p:sp>
      <p:sp>
        <p:nvSpPr>
          <p:cNvPr id="83" name="TextShape 2"/>
          <p:cNvSpPr txBox="1"/>
          <p:nvPr/>
        </p:nvSpPr>
        <p:spPr>
          <a:xfrm>
            <a:off x="1523880" y="3602160"/>
            <a:ext cx="9143640" cy="1655280"/>
          </a:xfrm>
          <a:prstGeom prst="rect">
            <a:avLst/>
          </a:prstGeom>
          <a:noFill/>
          <a:ln>
            <a:noFill/>
          </a:ln>
        </p:spPr>
        <p:txBody>
          <a:bodyPr/>
          <a:lstStyle/>
          <a:p>
            <a:pPr algn="ctr"/>
            <a:endParaRPr lang="en-US" sz="3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Shape 1"/>
          <p:cNvSpPr txBox="1"/>
          <p:nvPr/>
        </p:nvSpPr>
        <p:spPr>
          <a:xfrm>
            <a:off x="838080" y="365040"/>
            <a:ext cx="10515240" cy="1325160"/>
          </a:xfrm>
          <a:prstGeom prst="rect">
            <a:avLst/>
          </a:prstGeom>
          <a:noFill/>
          <a:ln>
            <a:noFill/>
          </a:ln>
        </p:spPr>
        <p:txBody>
          <a:bodyPr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Yeni Bir Gelenek: Kopuz ve </a:t>
            </a:r>
            <a:r>
              <a:rPr lang="tr-TR" sz="4400" b="0" strike="noStrike" spc="-1" dirty="0" err="1" smtClean="0">
                <a:solidFill>
                  <a:srgbClr val="000000"/>
                </a:solidFill>
                <a:latin typeface="Times New Roman" panose="02020603050405020304" pitchFamily="18" charset="0"/>
                <a:cs typeface="Times New Roman" panose="02020603050405020304" pitchFamily="18" charset="0"/>
              </a:rPr>
              <a:t>Kopuzcu</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5" name="TextShape 2"/>
          <p:cNvSpPr txBox="1"/>
          <p:nvPr/>
        </p:nvSpPr>
        <p:spPr>
          <a:xfrm>
            <a:off x="838080" y="1825560"/>
            <a:ext cx="10515240" cy="4350960"/>
          </a:xfrm>
          <a:prstGeom prst="rect">
            <a:avLst/>
          </a:prstGeom>
          <a:noFill/>
          <a:ln>
            <a:noFill/>
          </a:ln>
        </p:spPr>
        <p:txBody>
          <a:bodyPr/>
          <a:lstStyle/>
          <a:p>
            <a:pPr marL="228600" indent="-228240">
              <a:lnSpc>
                <a:spcPct val="100000"/>
              </a:lnSpc>
              <a:spcBef>
                <a:spcPts val="1001"/>
              </a:spcBef>
              <a:buClr>
                <a:srgbClr val="000000"/>
              </a:buClr>
              <a:buFont typeface="Arial"/>
              <a:buChar char="•"/>
            </a:pPr>
            <a:r>
              <a:rPr lang="tr-TR" sz="2800" b="0" strike="noStrike" spc="-1" dirty="0">
                <a:solidFill>
                  <a:srgbClr val="000000"/>
                </a:solidFill>
                <a:latin typeface="Times New Roman"/>
              </a:rPr>
              <a:t>Enstrümanı ön yüzü açık, içbükey, genellikle at kılından yapılma üç kalın teli olan bir keman şeklinde tasvir ediyor. Kısa bir yay vasıtasıyla ve dizler arasında tutularak çalınıyor. </a:t>
            </a:r>
            <a:r>
              <a:rPr lang="tr-TR" sz="2800" b="0" strike="noStrike" spc="-1" dirty="0" err="1">
                <a:solidFill>
                  <a:srgbClr val="000000"/>
                </a:solidFill>
                <a:latin typeface="Times New Roman"/>
              </a:rPr>
              <a:t>Kobuz</a:t>
            </a:r>
            <a:r>
              <a:rPr lang="tr-TR" sz="2800" b="0" strike="noStrike" spc="-1" dirty="0">
                <a:solidFill>
                  <a:srgbClr val="000000"/>
                </a:solidFill>
                <a:latin typeface="Times New Roman"/>
              </a:rPr>
              <a:t> bu insanlar arasında </a:t>
            </a:r>
            <a:r>
              <a:rPr lang="tr-TR" sz="2800" b="0" strike="noStrike" spc="-1" dirty="0" err="1">
                <a:solidFill>
                  <a:srgbClr val="000000"/>
                </a:solidFill>
                <a:latin typeface="Times New Roman"/>
              </a:rPr>
              <a:t>bakshaların</a:t>
            </a:r>
            <a:r>
              <a:rPr lang="tr-TR" sz="2800" b="0" strike="noStrike" spc="-1" dirty="0">
                <a:solidFill>
                  <a:srgbClr val="000000"/>
                </a:solidFill>
                <a:latin typeface="Times New Roman"/>
              </a:rPr>
              <a:t> en önemli aksesuarıdır; bunlar, Batı </a:t>
            </a:r>
            <a:r>
              <a:rPr lang="tr-TR" sz="2800" b="0" strike="noStrike" spc="-1" dirty="0" err="1">
                <a:solidFill>
                  <a:srgbClr val="000000"/>
                </a:solidFill>
                <a:latin typeface="Times New Roman"/>
              </a:rPr>
              <a:t>isteplerindeki</a:t>
            </a:r>
            <a:r>
              <a:rPr lang="tr-TR" sz="2800" b="0" strike="noStrike" spc="-1" dirty="0">
                <a:solidFill>
                  <a:srgbClr val="000000"/>
                </a:solidFill>
                <a:latin typeface="Times New Roman"/>
              </a:rPr>
              <a:t> Müslüman halkın kâhin, görücü gibi davranan ve kurban adayan rahipleridir. </a:t>
            </a:r>
            <a:r>
              <a:rPr lang="tr-TR" sz="2800" b="0" strike="noStrike" spc="-1" dirty="0" err="1">
                <a:solidFill>
                  <a:srgbClr val="000000"/>
                </a:solidFill>
                <a:latin typeface="Times New Roman"/>
              </a:rPr>
              <a:t>Verbitski</a:t>
            </a:r>
            <a:r>
              <a:rPr lang="tr-TR" sz="2800" b="0" strike="noStrike" spc="-1" dirty="0">
                <a:solidFill>
                  <a:srgbClr val="000000"/>
                </a:solidFill>
                <a:latin typeface="Times New Roman"/>
              </a:rPr>
              <a:t> de bir yerde Altay halkı arasında kahramanlık hikayelerinin anlatımına eşlik etmek için kullanılan </a:t>
            </a:r>
            <a:r>
              <a:rPr lang="tr-TR" sz="2800" b="0" strike="noStrike" spc="-1" dirty="0" err="1">
                <a:solidFill>
                  <a:srgbClr val="000000"/>
                </a:solidFill>
                <a:latin typeface="Times New Roman"/>
              </a:rPr>
              <a:t>kabys</a:t>
            </a:r>
            <a:r>
              <a:rPr lang="tr-TR" sz="2800" b="0" strike="noStrike" spc="-1" dirty="0">
                <a:solidFill>
                  <a:srgbClr val="000000"/>
                </a:solidFill>
                <a:latin typeface="Times New Roman"/>
              </a:rPr>
              <a:t> veya </a:t>
            </a:r>
            <a:r>
              <a:rPr lang="tr-TR" sz="2800" b="0" strike="noStrike" spc="-1" dirty="0" err="1">
                <a:solidFill>
                  <a:srgbClr val="000000"/>
                </a:solidFill>
                <a:latin typeface="Times New Roman"/>
              </a:rPr>
              <a:t>komus</a:t>
            </a:r>
            <a:r>
              <a:rPr lang="tr-TR" sz="2800" b="0" strike="noStrike" spc="-1" dirty="0">
                <a:solidFill>
                  <a:srgbClr val="000000"/>
                </a:solidFill>
                <a:latin typeface="Times New Roman"/>
              </a:rPr>
              <a:t> isimli iki telli bir </a:t>
            </a:r>
            <a:r>
              <a:rPr lang="tr-TR" sz="2800" b="0" strike="noStrike" spc="-1" dirty="0" err="1">
                <a:solidFill>
                  <a:srgbClr val="000000"/>
                </a:solidFill>
                <a:latin typeface="Times New Roman"/>
              </a:rPr>
              <a:t>enstürmandan</a:t>
            </a:r>
            <a:r>
              <a:rPr lang="tr-TR" sz="2800" b="0" strike="noStrike" spc="-1" dirty="0">
                <a:solidFill>
                  <a:srgbClr val="000000"/>
                </a:solidFill>
                <a:latin typeface="Times New Roman"/>
              </a:rPr>
              <a:t> bahseder; fakat diğer yerlerde Altay kabileleri arasında kullanılan, Rusların balalaykasına benzeyen ve sadece şamanların kullandığı </a:t>
            </a:r>
            <a:r>
              <a:rPr lang="tr-TR" sz="2800" b="0" strike="noStrike" spc="-1" dirty="0" err="1">
                <a:solidFill>
                  <a:srgbClr val="000000"/>
                </a:solidFill>
                <a:latin typeface="Times New Roman"/>
              </a:rPr>
              <a:t>komus</a:t>
            </a:r>
            <a:r>
              <a:rPr lang="tr-TR" sz="2800" b="0" strike="noStrike" spc="-1" dirty="0">
                <a:solidFill>
                  <a:srgbClr val="000000"/>
                </a:solidFill>
                <a:latin typeface="Times New Roman"/>
              </a:rPr>
              <a:t> isimli telli enstrümandan bahseder.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Yeni Bir Gelenek: Kopuz ve </a:t>
            </a:r>
            <a:r>
              <a:rPr lang="tr-TR" sz="4400" b="0" strike="noStrike" spc="-1" dirty="0" err="1" smtClean="0">
                <a:solidFill>
                  <a:srgbClr val="000000"/>
                </a:solidFill>
                <a:latin typeface="Times New Roman" panose="02020603050405020304" pitchFamily="18" charset="0"/>
                <a:cs typeface="Times New Roman" panose="02020603050405020304" pitchFamily="18" charset="0"/>
              </a:rPr>
              <a:t>Kopuzcu</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7"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err="1">
                <a:solidFill>
                  <a:srgbClr val="000000"/>
                </a:solidFill>
                <a:latin typeface="Times New Roman"/>
              </a:rPr>
              <a:t>Soyot</a:t>
            </a:r>
            <a:r>
              <a:rPr lang="tr-TR" sz="2800" b="0" strike="noStrike" spc="-1" dirty="0">
                <a:solidFill>
                  <a:srgbClr val="000000"/>
                </a:solidFill>
                <a:latin typeface="Times New Roman"/>
              </a:rPr>
              <a:t> kabileleri </a:t>
            </a:r>
            <a:r>
              <a:rPr lang="tr-TR" sz="2800" b="0" strike="noStrike" spc="-1" dirty="0" err="1">
                <a:solidFill>
                  <a:srgbClr val="000000"/>
                </a:solidFill>
                <a:latin typeface="Times New Roman"/>
              </a:rPr>
              <a:t>komus</a:t>
            </a:r>
            <a:r>
              <a:rPr lang="tr-TR" sz="2800" b="0" strike="noStrike" spc="-1" dirty="0">
                <a:solidFill>
                  <a:srgbClr val="000000"/>
                </a:solidFill>
                <a:latin typeface="Times New Roman"/>
              </a:rPr>
              <a:t> terimini Yahudi harpı için kullanırlar, Yakutlar ise buna </a:t>
            </a:r>
            <a:r>
              <a:rPr lang="tr-TR" sz="2800" b="0" strike="noStrike" spc="-1" dirty="0" err="1">
                <a:solidFill>
                  <a:srgbClr val="000000"/>
                </a:solidFill>
                <a:latin typeface="Times New Roman"/>
              </a:rPr>
              <a:t>homus</a:t>
            </a:r>
            <a:r>
              <a:rPr lang="tr-TR" sz="2800" b="0" strike="noStrike" spc="-1" dirty="0">
                <a:solidFill>
                  <a:srgbClr val="000000"/>
                </a:solidFill>
                <a:latin typeface="Times New Roman"/>
              </a:rPr>
              <a:t> derler, Kırgızlar </a:t>
            </a:r>
            <a:r>
              <a:rPr lang="tr-TR" sz="2800" b="0" strike="noStrike" spc="-1" dirty="0" err="1">
                <a:solidFill>
                  <a:srgbClr val="000000"/>
                </a:solidFill>
                <a:latin typeface="Times New Roman"/>
              </a:rPr>
              <a:t>kobuz</a:t>
            </a:r>
            <a:r>
              <a:rPr lang="tr-TR" sz="2800" b="0" strike="noStrike" spc="-1" dirty="0">
                <a:solidFill>
                  <a:srgbClr val="000000"/>
                </a:solidFill>
                <a:latin typeface="Times New Roman"/>
              </a:rPr>
              <a:t> terimini şaman davulu yerine kullanırlar". 1364 tarihli bir Macarca belgede </a:t>
            </a:r>
            <a:r>
              <a:rPr lang="tr-TR" sz="2800" b="0" strike="noStrike" spc="-1" dirty="0" err="1">
                <a:solidFill>
                  <a:srgbClr val="000000"/>
                </a:solidFill>
                <a:latin typeface="Times New Roman"/>
              </a:rPr>
              <a:t>Kobzos</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Miklos</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Kopuzcu</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Miklos</a:t>
            </a:r>
            <a:r>
              <a:rPr lang="tr-TR" sz="2800" b="0" strike="noStrike" spc="-1" dirty="0">
                <a:solidFill>
                  <a:srgbClr val="000000"/>
                </a:solidFill>
                <a:latin typeface="Times New Roman"/>
              </a:rPr>
              <a:t>) isimli bir ozanın zikredilmesi. Macaristan'da kopuz çalma geleneğinin en büyük kanıtıdır.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Kopuzculuk</a:t>
            </a:r>
            <a:r>
              <a:rPr lang="tr-TR" sz="4400" b="0" strike="noStrike" spc="-1" dirty="0" smtClean="0">
                <a:solidFill>
                  <a:srgbClr val="000000"/>
                </a:solidFill>
                <a:latin typeface="Times New Roman" panose="02020603050405020304" pitchFamily="18" charset="0"/>
                <a:cs typeface="Times New Roman" panose="02020603050405020304" pitchFamily="18" charset="0"/>
              </a:rPr>
              <a:t> ve </a:t>
            </a:r>
            <a:r>
              <a:rPr lang="tr-TR" sz="4400" b="0" strike="noStrike" spc="-1" dirty="0" err="1" smtClean="0">
                <a:solidFill>
                  <a:srgbClr val="000000"/>
                </a:solidFill>
                <a:latin typeface="Times New Roman" panose="02020603050405020304" pitchFamily="18" charset="0"/>
                <a:cs typeface="Times New Roman" panose="02020603050405020304" pitchFamily="18" charset="0"/>
              </a:rPr>
              <a:t>Epos</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9"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Bu örneklerden de yola çıkarak, şekli ne olursa olsun, kopuz çalgısının şiire, daha doğrusu epik şiire, yani destan anlatımına eşlik eden bir enstrüman olarak Macarlar arasında çok eski zamanlardan beri kullanıldığına hükmedebiliriz; dolayısıyla Macar epik şiir geleneğindeki en önemli Türk etkilerinden biri de budur. Macar dilbilimcilerinin araştırmaları kelimenin Kuman veya Peçenek dilinden </a:t>
            </a:r>
            <a:r>
              <a:rPr lang="tr-TR" sz="2800" b="0" strike="noStrike" spc="-1" dirty="0" err="1">
                <a:solidFill>
                  <a:srgbClr val="000000"/>
                </a:solidFill>
                <a:latin typeface="Times New Roman"/>
              </a:rPr>
              <a:t>Macarca'ya</a:t>
            </a:r>
            <a:r>
              <a:rPr lang="tr-TR" sz="2800" b="0" strike="noStrike" spc="-1" dirty="0">
                <a:solidFill>
                  <a:srgbClr val="000000"/>
                </a:solidFill>
                <a:latin typeface="Times New Roman"/>
              </a:rPr>
              <a:t> girdiğini gösteriyor; dolayısıyla kopuz kelimesinin Macarlar tarafından bugünkü Macaristan'a yerleşmeden önce kullanılıp kullanılmadığına dair kesin bilgiye sahip değiliz.</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Eski Kültürün Kalıntıları</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1"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err="1">
                <a:solidFill>
                  <a:srgbClr val="000000"/>
                </a:solidFill>
                <a:latin typeface="Times New Roman"/>
              </a:rPr>
              <a:t>Macarca'ya</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Türkçe'den</a:t>
            </a:r>
            <a:r>
              <a:rPr lang="tr-TR" sz="2800" b="0" strike="noStrike" spc="-1" dirty="0">
                <a:solidFill>
                  <a:srgbClr val="000000"/>
                </a:solidFill>
                <a:latin typeface="Times New Roman"/>
              </a:rPr>
              <a:t> geçen alıntı kelimelerin önemli bir kısmı da inanç dünyasıyla ilgilidir; bu alıntı kelimelerden konumuzla ilgili gördüğümüz biri de </a:t>
            </a:r>
            <a:r>
              <a:rPr lang="tr-TR" sz="2800" b="0" strike="noStrike" spc="-1" dirty="0" err="1">
                <a:solidFill>
                  <a:srgbClr val="000000"/>
                </a:solidFill>
                <a:latin typeface="Times New Roman"/>
              </a:rPr>
              <a:t>büvös</a:t>
            </a:r>
            <a:r>
              <a:rPr lang="tr-TR" sz="2800" b="0" strike="noStrike" spc="-1" dirty="0">
                <a:solidFill>
                  <a:srgbClr val="000000"/>
                </a:solidFill>
                <a:latin typeface="Times New Roman"/>
              </a:rPr>
              <a:t> kelimesidir ve 'büyülü, sihirli' anlamlarına gelir; kelimenin </a:t>
            </a:r>
            <a:r>
              <a:rPr lang="tr-TR" sz="2800" b="0" strike="noStrike" spc="-1" dirty="0" err="1">
                <a:solidFill>
                  <a:srgbClr val="000000"/>
                </a:solidFill>
                <a:latin typeface="Times New Roman"/>
              </a:rPr>
              <a:t>Macarca'daki</a:t>
            </a:r>
            <a:r>
              <a:rPr lang="tr-TR" sz="2800" b="0" strike="noStrike" spc="-1" dirty="0">
                <a:solidFill>
                  <a:srgbClr val="000000"/>
                </a:solidFill>
                <a:latin typeface="Times New Roman"/>
              </a:rPr>
              <a:t> kökü </a:t>
            </a:r>
            <a:r>
              <a:rPr lang="tr-TR" sz="2800" b="0" strike="noStrike" spc="-1" dirty="0" err="1">
                <a:solidFill>
                  <a:srgbClr val="000000"/>
                </a:solidFill>
                <a:latin typeface="Times New Roman"/>
              </a:rPr>
              <a:t>bû</a:t>
            </a:r>
            <a:r>
              <a:rPr lang="tr-TR" sz="2800" b="0" strike="noStrike" spc="-1" dirty="0">
                <a:solidFill>
                  <a:srgbClr val="000000"/>
                </a:solidFill>
                <a:latin typeface="Times New Roman"/>
              </a:rPr>
              <a:t> şeklindedir, fakat bu kök şekliyle kullanılmaz, </a:t>
            </a:r>
            <a:r>
              <a:rPr lang="tr-TR" sz="2800" b="0" strike="noStrike" spc="-1" dirty="0" err="1">
                <a:solidFill>
                  <a:srgbClr val="000000"/>
                </a:solidFill>
                <a:latin typeface="Times New Roman"/>
              </a:rPr>
              <a:t>büvös</a:t>
            </a:r>
            <a:r>
              <a:rPr lang="tr-TR" sz="2800" b="0" strike="noStrike" spc="-1" dirty="0">
                <a:solidFill>
                  <a:srgbClr val="000000"/>
                </a:solidFill>
                <a:latin typeface="Times New Roman"/>
              </a:rPr>
              <a:t> kelimesi 'v' kaynaştırma sesi ve </a:t>
            </a:r>
            <a:r>
              <a:rPr lang="tr-TR" sz="2800" b="0" strike="noStrike" spc="-1" dirty="0" err="1">
                <a:solidFill>
                  <a:srgbClr val="000000"/>
                </a:solidFill>
                <a:latin typeface="Times New Roman"/>
              </a:rPr>
              <a:t>Türkçe'deki</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lı</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li</a:t>
            </a:r>
            <a:r>
              <a:rPr lang="tr-TR" sz="2800" b="0" strike="noStrike" spc="-1" dirty="0">
                <a:solidFill>
                  <a:srgbClr val="000000"/>
                </a:solidFill>
                <a:latin typeface="Times New Roman"/>
              </a:rPr>
              <a:t> takısının mukabili olan -s takısından mürekkeptir. Kelimenin menşei günümüz Türkçesinde de kullandığımız büyü kelimesidir. Kelimenin </a:t>
            </a:r>
            <a:r>
              <a:rPr lang="tr-TR" sz="2800" b="0" strike="noStrike" spc="-1" dirty="0" err="1">
                <a:solidFill>
                  <a:srgbClr val="000000"/>
                </a:solidFill>
                <a:latin typeface="Times New Roman"/>
              </a:rPr>
              <a:t>Macarca'daki</a:t>
            </a:r>
            <a:r>
              <a:rPr lang="tr-TR" sz="2800" b="0" strike="noStrike" spc="-1" dirty="0">
                <a:solidFill>
                  <a:srgbClr val="000000"/>
                </a:solidFill>
                <a:latin typeface="Times New Roman"/>
              </a:rPr>
              <a:t> diğer türevleri </a:t>
            </a:r>
            <a:r>
              <a:rPr lang="tr-TR" sz="2800" b="0" strike="noStrike" spc="-1" dirty="0" err="1">
                <a:solidFill>
                  <a:srgbClr val="000000"/>
                </a:solidFill>
                <a:latin typeface="Times New Roman"/>
              </a:rPr>
              <a:t>büvöl</a:t>
            </a:r>
            <a:r>
              <a:rPr lang="tr-TR" sz="2800" b="0" strike="noStrike" spc="-1" dirty="0">
                <a:solidFill>
                  <a:srgbClr val="000000"/>
                </a:solidFill>
                <a:latin typeface="Times New Roman"/>
              </a:rPr>
              <a:t> (büyülemek), </a:t>
            </a:r>
            <a:r>
              <a:rPr lang="tr-TR" sz="2800" b="0" strike="noStrike" spc="-1" dirty="0" err="1">
                <a:solidFill>
                  <a:srgbClr val="000000"/>
                </a:solidFill>
                <a:latin typeface="Times New Roman"/>
              </a:rPr>
              <a:t>bübâj</a:t>
            </a:r>
            <a:r>
              <a:rPr lang="tr-TR" sz="2800" b="0" strike="noStrike" spc="-1" dirty="0">
                <a:solidFill>
                  <a:srgbClr val="000000"/>
                </a:solidFill>
                <a:latin typeface="Times New Roman"/>
              </a:rPr>
              <a:t> (büyü, büyüleyici), </a:t>
            </a:r>
            <a:r>
              <a:rPr lang="tr-TR" sz="2800" b="0" strike="noStrike" spc="-1" dirty="0" err="1">
                <a:solidFill>
                  <a:srgbClr val="000000"/>
                </a:solidFill>
                <a:latin typeface="Times New Roman"/>
              </a:rPr>
              <a:t>büvesz</a:t>
            </a:r>
            <a:r>
              <a:rPr lang="tr-TR" sz="2800" b="0" strike="noStrike" spc="-1" dirty="0">
                <a:solidFill>
                  <a:srgbClr val="000000"/>
                </a:solidFill>
                <a:latin typeface="Times New Roman"/>
              </a:rPr>
              <a:t> (büyücü, sihirbaz) vb. kelimelerdir.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Eski Kültürün Kalıntıları</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3"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Macarca tarihî-etimolojik sözlüğe göre kelime kaynaklarda 12. yüzyılın sonlarından itibaren zikredilmeye başlıyor; sözlüğe göre kelime </a:t>
            </a:r>
            <a:r>
              <a:rPr lang="tr-TR" sz="2800" b="0" strike="noStrike" spc="-1" dirty="0" err="1">
                <a:solidFill>
                  <a:srgbClr val="000000"/>
                </a:solidFill>
                <a:latin typeface="Times New Roman"/>
              </a:rPr>
              <a:t>Uygurca'da</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bögü</a:t>
            </a:r>
            <a:r>
              <a:rPr lang="tr-TR" sz="2800" b="0" strike="noStrike" spc="-1" dirty="0">
                <a:solidFill>
                  <a:srgbClr val="000000"/>
                </a:solidFill>
                <a:latin typeface="Times New Roman"/>
              </a:rPr>
              <a:t>, Çağatayca'da büyü şeklinde kullanılıyor; bunun yanında örneğin </a:t>
            </a:r>
            <a:r>
              <a:rPr lang="tr-TR" sz="2800" b="0" strike="noStrike" spc="-1" dirty="0" err="1">
                <a:solidFill>
                  <a:srgbClr val="000000"/>
                </a:solidFill>
                <a:latin typeface="Times New Roman"/>
              </a:rPr>
              <a:t>Moğolca'da</a:t>
            </a:r>
            <a:r>
              <a:rPr lang="tr-TR" sz="2800" b="0" strike="noStrike" spc="-1" dirty="0">
                <a:solidFill>
                  <a:srgbClr val="000000"/>
                </a:solidFill>
                <a:latin typeface="Times New Roman"/>
              </a:rPr>
              <a:t> şaman anlamına gelen </a:t>
            </a:r>
            <a:r>
              <a:rPr lang="tr-TR" sz="2800" b="0" strike="noStrike" spc="-1" dirty="0" err="1">
                <a:solidFill>
                  <a:srgbClr val="000000"/>
                </a:solidFill>
                <a:latin typeface="Times New Roman"/>
              </a:rPr>
              <a:t>böge</a:t>
            </a:r>
            <a:r>
              <a:rPr lang="tr-TR" sz="2800" b="0" strike="noStrike" spc="-1" dirty="0">
                <a:solidFill>
                  <a:srgbClr val="000000"/>
                </a:solidFill>
                <a:latin typeface="Times New Roman"/>
              </a:rPr>
              <a:t> ve </a:t>
            </a:r>
            <a:r>
              <a:rPr lang="tr-TR" sz="2800" b="0" strike="noStrike" spc="-1" dirty="0" err="1">
                <a:solidFill>
                  <a:srgbClr val="000000"/>
                </a:solidFill>
                <a:latin typeface="Times New Roman"/>
              </a:rPr>
              <a:t>Kalmukça'da</a:t>
            </a:r>
            <a:r>
              <a:rPr lang="tr-TR" sz="2800" b="0" strike="noStrike" spc="-1" dirty="0">
                <a:solidFill>
                  <a:srgbClr val="000000"/>
                </a:solidFill>
                <a:latin typeface="Times New Roman"/>
              </a:rPr>
              <a:t> büyücü anlamına gelen </a:t>
            </a:r>
            <a:r>
              <a:rPr lang="tr-TR" sz="2800" b="0" strike="noStrike" spc="-1" dirty="0" err="1">
                <a:solidFill>
                  <a:srgbClr val="000000"/>
                </a:solidFill>
                <a:latin typeface="Times New Roman"/>
              </a:rPr>
              <a:t>bö</a:t>
            </a:r>
            <a:r>
              <a:rPr lang="tr-TR" sz="2800" b="0" strike="noStrike" spc="-1" dirty="0">
                <a:solidFill>
                  <a:srgbClr val="000000"/>
                </a:solidFill>
                <a:latin typeface="Times New Roman"/>
              </a:rPr>
              <a:t> kelimeleri de bulunuyor. Ayrıca </a:t>
            </a:r>
            <a:r>
              <a:rPr lang="tr-TR" sz="2800" b="0" strike="noStrike" spc="-1" dirty="0" err="1">
                <a:solidFill>
                  <a:srgbClr val="000000"/>
                </a:solidFill>
                <a:latin typeface="Times New Roman"/>
              </a:rPr>
              <a:t>Macarca'da</a:t>
            </a:r>
            <a:r>
              <a:rPr lang="tr-TR" sz="2800" b="0" strike="noStrike" spc="-1" dirty="0">
                <a:solidFill>
                  <a:srgbClr val="000000"/>
                </a:solidFill>
                <a:latin typeface="Times New Roman"/>
              </a:rPr>
              <a:t> yine Türkçe büyü kelimesinden geldiği düşünülen diğer bir kelime de </a:t>
            </a:r>
            <a:r>
              <a:rPr lang="tr-TR" sz="2800" b="0" strike="noStrike" spc="-1" dirty="0" err="1">
                <a:solidFill>
                  <a:srgbClr val="000000"/>
                </a:solidFill>
                <a:latin typeface="Times New Roman"/>
              </a:rPr>
              <a:t>bölcs</a:t>
            </a:r>
            <a:r>
              <a:rPr lang="tr-TR" sz="2800" b="0" strike="noStrike" spc="-1" dirty="0">
                <a:solidFill>
                  <a:srgbClr val="000000"/>
                </a:solidFill>
                <a:latin typeface="Times New Roman"/>
              </a:rPr>
              <a:t> kelimesidir ve bugün 'arif, bilge' anlamlarında kullanılır; kelimenin </a:t>
            </a:r>
            <a:r>
              <a:rPr lang="tr-TR" sz="2800" b="0" strike="noStrike" spc="-1" dirty="0" err="1">
                <a:solidFill>
                  <a:srgbClr val="000000"/>
                </a:solidFill>
                <a:latin typeface="Times New Roman"/>
              </a:rPr>
              <a:t>Macarca'daki</a:t>
            </a:r>
            <a:r>
              <a:rPr lang="tr-TR" sz="2800" b="0" strike="noStrike" spc="-1" dirty="0">
                <a:solidFill>
                  <a:srgbClr val="000000"/>
                </a:solidFill>
                <a:latin typeface="Times New Roman"/>
              </a:rPr>
              <a:t> birkaç türevi </a:t>
            </a:r>
            <a:r>
              <a:rPr lang="tr-TR" sz="2800" b="0" strike="noStrike" spc="-1" dirty="0" err="1">
                <a:solidFill>
                  <a:srgbClr val="000000"/>
                </a:solidFill>
                <a:latin typeface="Times New Roman"/>
              </a:rPr>
              <a:t>bölcsesseg</a:t>
            </a:r>
            <a:r>
              <a:rPr lang="tr-TR" sz="2800" b="0" strike="noStrike" spc="-1" dirty="0">
                <a:solidFill>
                  <a:srgbClr val="000000"/>
                </a:solidFill>
                <a:latin typeface="Times New Roman"/>
              </a:rPr>
              <a:t> (bilgelik), </a:t>
            </a:r>
            <a:r>
              <a:rPr lang="tr-TR" sz="2800" b="0" strike="noStrike" spc="-1" dirty="0" err="1">
                <a:solidFill>
                  <a:srgbClr val="000000"/>
                </a:solidFill>
                <a:latin typeface="Times New Roman"/>
              </a:rPr>
              <a:t>bölcseszet</a:t>
            </a:r>
            <a:r>
              <a:rPr lang="tr-TR" sz="2800" b="0" strike="noStrike" spc="-1" dirty="0">
                <a:solidFill>
                  <a:srgbClr val="000000"/>
                </a:solidFill>
                <a:latin typeface="Times New Roman"/>
              </a:rPr>
              <a:t> (felsefe) vb. kelimeleridir.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Eski Kültürün Kalıntıları</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5" name="TextShape 2"/>
          <p:cNvSpPr txBox="1"/>
          <p:nvPr/>
        </p:nvSpPr>
        <p:spPr>
          <a:xfrm>
            <a:off x="838080" y="1825560"/>
            <a:ext cx="10515240" cy="4350960"/>
          </a:xfrm>
          <a:prstGeom prst="rect">
            <a:avLst/>
          </a:prstGeom>
          <a:noFill/>
          <a:ln>
            <a:noFill/>
          </a:ln>
        </p:spPr>
        <p:txBody>
          <a:bodyPr lIns="0" tIns="0" rIns="0" bIns="0">
            <a:normAutofit fontScale="92500" lnSpcReduction="10000"/>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Kelime Macarca tarihî- etimolojik sözlüğe göre kadim Türkçe bir kelimedir ve Çağatayca'da </a:t>
            </a:r>
            <a:r>
              <a:rPr lang="tr-TR" sz="2800" b="0" strike="noStrike" spc="-1" dirty="0" err="1">
                <a:solidFill>
                  <a:srgbClr val="000000"/>
                </a:solidFill>
                <a:latin typeface="Times New Roman"/>
              </a:rPr>
              <a:t>büyici</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Osmanlıca'da</a:t>
            </a:r>
            <a:r>
              <a:rPr lang="tr-TR" sz="2800" b="0" strike="noStrike" spc="-1" dirty="0">
                <a:solidFill>
                  <a:srgbClr val="000000"/>
                </a:solidFill>
                <a:latin typeface="Times New Roman"/>
              </a:rPr>
              <a:t> büyücü, </a:t>
            </a:r>
            <a:r>
              <a:rPr lang="tr-TR" sz="2800" b="0" strike="noStrike" spc="-1" dirty="0" err="1">
                <a:solidFill>
                  <a:srgbClr val="000000"/>
                </a:solidFill>
                <a:latin typeface="Times New Roman"/>
              </a:rPr>
              <a:t>Gagauzca'da</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büjü</a:t>
            </a:r>
            <a:r>
              <a:rPr lang="tr-TR" sz="2800" b="0" strike="noStrike" spc="-1" dirty="0">
                <a:solidFill>
                  <a:srgbClr val="000000"/>
                </a:solidFill>
                <a:latin typeface="Times New Roman"/>
              </a:rPr>
              <a:t> şeklindedir; sözlüğe göre "</a:t>
            </a:r>
            <a:r>
              <a:rPr lang="tr-TR" sz="2800" b="0" strike="noStrike" spc="-1" dirty="0" err="1">
                <a:solidFill>
                  <a:srgbClr val="000000"/>
                </a:solidFill>
                <a:latin typeface="Times New Roman"/>
              </a:rPr>
              <a:t>Macarca'ya</a:t>
            </a:r>
            <a:r>
              <a:rPr lang="tr-TR" sz="2800" b="0" strike="noStrike" spc="-1" dirty="0">
                <a:solidFill>
                  <a:srgbClr val="000000"/>
                </a:solidFill>
                <a:latin typeface="Times New Roman"/>
              </a:rPr>
              <a:t> giren Türkçe biçim *</a:t>
            </a:r>
            <a:r>
              <a:rPr lang="tr-TR" sz="2800" b="0" strike="noStrike" spc="-1" dirty="0" err="1">
                <a:solidFill>
                  <a:srgbClr val="000000"/>
                </a:solidFill>
                <a:latin typeface="Times New Roman"/>
              </a:rPr>
              <a:t>büyüci</a:t>
            </a:r>
            <a:r>
              <a:rPr lang="tr-TR" sz="2800" b="0" strike="noStrike" spc="-1" dirty="0">
                <a:solidFill>
                  <a:srgbClr val="000000"/>
                </a:solidFill>
                <a:latin typeface="Times New Roman"/>
              </a:rPr>
              <a:t> olmalıydı, bu kelime </a:t>
            </a:r>
            <a:r>
              <a:rPr lang="tr-TR" sz="2800" b="0" strike="noStrike" spc="-1" dirty="0" err="1">
                <a:solidFill>
                  <a:srgbClr val="000000"/>
                </a:solidFill>
                <a:latin typeface="Times New Roman"/>
              </a:rPr>
              <a:t>Macarca'da</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bücs</a:t>
            </a:r>
            <a:r>
              <a:rPr lang="tr-TR" sz="2800" b="0" strike="noStrike" spc="-1" dirty="0">
                <a:solidFill>
                  <a:srgbClr val="000000"/>
                </a:solidFill>
                <a:latin typeface="Times New Roman"/>
              </a:rPr>
              <a:t> l &gt; *</a:t>
            </a:r>
            <a:r>
              <a:rPr lang="tr-TR" sz="2800" b="0" strike="noStrike" spc="-1" dirty="0" err="1">
                <a:solidFill>
                  <a:srgbClr val="000000"/>
                </a:solidFill>
                <a:latin typeface="Times New Roman"/>
              </a:rPr>
              <a:t>bücs</a:t>
            </a:r>
            <a:r>
              <a:rPr lang="tr-TR" sz="2800" b="0" strike="noStrike" spc="-1" dirty="0">
                <a:solidFill>
                  <a:srgbClr val="000000"/>
                </a:solidFill>
                <a:latin typeface="Times New Roman"/>
              </a:rPr>
              <a:t>, daha sonra ise ikincil / eklenmesiyle </a:t>
            </a:r>
            <a:r>
              <a:rPr lang="tr-TR" sz="2800" b="0" strike="noStrike" spc="-1" dirty="0" err="1">
                <a:solidFill>
                  <a:srgbClr val="000000"/>
                </a:solidFill>
                <a:latin typeface="Times New Roman"/>
              </a:rPr>
              <a:t>bülcs</a:t>
            </a:r>
            <a:r>
              <a:rPr lang="tr-TR" sz="2800" b="0" strike="noStrike" spc="-1" dirty="0">
                <a:solidFill>
                  <a:srgbClr val="000000"/>
                </a:solidFill>
                <a:latin typeface="Times New Roman"/>
              </a:rPr>
              <a:t> ~ </a:t>
            </a:r>
            <a:r>
              <a:rPr lang="tr-TR" sz="2800" b="0" strike="noStrike" spc="-1" dirty="0" err="1">
                <a:solidFill>
                  <a:srgbClr val="000000"/>
                </a:solidFill>
                <a:latin typeface="Times New Roman"/>
              </a:rPr>
              <a:t>bölcs</a:t>
            </a:r>
            <a:r>
              <a:rPr lang="tr-TR" sz="2800" b="0" strike="noStrike" spc="-1" dirty="0">
                <a:solidFill>
                  <a:srgbClr val="000000"/>
                </a:solidFill>
                <a:latin typeface="Times New Roman"/>
              </a:rPr>
              <a:t> haline geldi. Orijinal anlamı şüphesiz 'büyücü, şaman' olmalıydı ve bugünkü anlamını ancak pagan inanç dünyasının ortadan kalkmasıyla kazanmıştır". </a:t>
            </a:r>
            <a:r>
              <a:rPr lang="tr-TR" sz="2800" b="0" strike="noStrike" spc="-1" dirty="0" err="1">
                <a:solidFill>
                  <a:srgbClr val="000000"/>
                </a:solidFill>
                <a:latin typeface="Times New Roman"/>
              </a:rPr>
              <a:t>Macarca'daki</a:t>
            </a:r>
            <a:r>
              <a:rPr lang="tr-TR" sz="2800" b="0" strike="noStrike" spc="-1" dirty="0">
                <a:solidFill>
                  <a:srgbClr val="000000"/>
                </a:solidFill>
                <a:latin typeface="Times New Roman"/>
              </a:rPr>
              <a:t> konuyla ilgili diğer bir Türkçe kökenli kelime ise </a:t>
            </a:r>
            <a:r>
              <a:rPr lang="tr-TR" sz="2800" b="0" strike="noStrike" spc="-1" dirty="0" err="1">
                <a:solidFill>
                  <a:srgbClr val="000000"/>
                </a:solidFill>
                <a:latin typeface="Times New Roman"/>
              </a:rPr>
              <a:t>ige</a:t>
            </a:r>
            <a:r>
              <a:rPr lang="tr-TR" sz="2800" b="0" strike="noStrike" spc="-1" dirty="0">
                <a:solidFill>
                  <a:srgbClr val="000000"/>
                </a:solidFill>
                <a:latin typeface="Times New Roman"/>
              </a:rPr>
              <a:t> ve türevi olan </a:t>
            </a:r>
            <a:r>
              <a:rPr lang="tr-TR" sz="2800" b="0" strike="noStrike" spc="-1" dirty="0" err="1">
                <a:solidFill>
                  <a:srgbClr val="000000"/>
                </a:solidFill>
                <a:latin typeface="Times New Roman"/>
              </a:rPr>
              <a:t>igez</a:t>
            </a:r>
            <a:r>
              <a:rPr lang="tr-TR" sz="2800" b="0" strike="noStrike" spc="-1" dirty="0">
                <a:solidFill>
                  <a:srgbClr val="000000"/>
                </a:solidFill>
                <a:latin typeface="Times New Roman"/>
              </a:rPr>
              <a:t> kelimesidir ve 'söz, Tanrı sözü' anlamlarına gelir, türevi olan </a:t>
            </a:r>
            <a:r>
              <a:rPr lang="tr-TR" sz="2800" b="0" strike="noStrike" spc="-1" dirty="0" err="1">
                <a:solidFill>
                  <a:srgbClr val="000000"/>
                </a:solidFill>
                <a:latin typeface="Times New Roman"/>
              </a:rPr>
              <a:t>igez</a:t>
            </a:r>
            <a:r>
              <a:rPr lang="tr-TR" sz="2800" b="0" strike="noStrike" spc="-1" dirty="0">
                <a:solidFill>
                  <a:srgbClr val="000000"/>
                </a:solidFill>
                <a:latin typeface="Times New Roman"/>
              </a:rPr>
              <a:t> kelimesi ise 'büyülü sözlerle büyülemek' anlamındadır (</a:t>
            </a:r>
            <a:r>
              <a:rPr lang="tr-TR" sz="2800" b="0" strike="noStrike" spc="-1" dirty="0" err="1">
                <a:solidFill>
                  <a:srgbClr val="000000"/>
                </a:solidFill>
                <a:latin typeface="Times New Roman"/>
              </a:rPr>
              <a:t>TESz</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ige</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igez</a:t>
            </a:r>
            <a:r>
              <a:rPr lang="tr-TR" sz="2800" b="0" strike="noStrike" spc="-1" dirty="0">
                <a:solidFill>
                  <a:srgbClr val="000000"/>
                </a:solidFill>
                <a:latin typeface="Times New Roman"/>
              </a:rPr>
              <a:t>)- Bu kelimeler yaranda inanç dünyasıyla ilgili diğer Türkçe alıntı kelimeler şunlardır: </a:t>
            </a:r>
            <a:r>
              <a:rPr lang="tr-TR" sz="2800" b="0" strike="noStrike" spc="-1" dirty="0" err="1">
                <a:solidFill>
                  <a:srgbClr val="000000"/>
                </a:solidFill>
                <a:latin typeface="Times New Roman"/>
              </a:rPr>
              <a:t>csök</a:t>
            </a:r>
            <a:r>
              <a:rPr lang="tr-TR" sz="2800" b="0" strike="noStrike" spc="-1" dirty="0">
                <a:solidFill>
                  <a:srgbClr val="000000"/>
                </a:solidFill>
                <a:latin typeface="Times New Roman"/>
              </a:rPr>
              <a:t> (kurban sunma bayramı), </a:t>
            </a:r>
            <a:r>
              <a:rPr lang="tr-TR" sz="2800" b="0" strike="noStrike" spc="-1" dirty="0" err="1">
                <a:solidFill>
                  <a:srgbClr val="000000"/>
                </a:solidFill>
                <a:latin typeface="Times New Roman"/>
              </a:rPr>
              <a:t>ünnep</a:t>
            </a:r>
            <a:r>
              <a:rPr lang="tr-TR" sz="2800" b="0" strike="noStrike" spc="-1" dirty="0">
                <a:solidFill>
                  <a:srgbClr val="000000"/>
                </a:solidFill>
                <a:latin typeface="Times New Roman"/>
              </a:rPr>
              <a:t> (bayram), </a:t>
            </a:r>
            <a:r>
              <a:rPr lang="tr-TR" sz="2800" b="0" strike="noStrike" spc="-1" dirty="0" err="1">
                <a:solidFill>
                  <a:srgbClr val="000000"/>
                </a:solidFill>
                <a:latin typeface="Times New Roman"/>
              </a:rPr>
              <a:t>bün</a:t>
            </a:r>
            <a:r>
              <a:rPr lang="tr-TR" sz="2800" b="0" strike="noStrike" spc="-1" dirty="0">
                <a:solidFill>
                  <a:srgbClr val="000000"/>
                </a:solidFill>
                <a:latin typeface="Times New Roman"/>
              </a:rPr>
              <a:t> (günah), </a:t>
            </a:r>
            <a:r>
              <a:rPr lang="tr-TR" sz="2800" b="0" strike="noStrike" spc="-1" dirty="0" err="1">
                <a:solidFill>
                  <a:srgbClr val="000000"/>
                </a:solidFill>
                <a:latin typeface="Times New Roman"/>
              </a:rPr>
              <a:t>bocsât</a:t>
            </a:r>
            <a:r>
              <a:rPr lang="tr-TR" sz="2800" b="0" strike="noStrike" spc="-1" dirty="0">
                <a:solidFill>
                  <a:srgbClr val="000000"/>
                </a:solidFill>
                <a:latin typeface="Times New Roman"/>
              </a:rPr>
              <a:t> (affetmek) vs.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TotalTime>
  <Words>581</Words>
  <Application>Microsoft Office PowerPoint</Application>
  <PresentationFormat>Geniş ekran</PresentationFormat>
  <Paragraphs>13</Paragraphs>
  <Slides>7</Slides>
  <Notes>0</Notes>
  <HiddenSlides>0</HiddenSlides>
  <MMClips>0</MMClips>
  <ScaleCrop>false</ScaleCrop>
  <HeadingPairs>
    <vt:vector size="6" baseType="variant">
      <vt:variant>
        <vt:lpstr>Kullanılan Yazı Tipleri</vt:lpstr>
      </vt:variant>
      <vt:variant>
        <vt:i4>7</vt:i4>
      </vt:variant>
      <vt:variant>
        <vt:lpstr>Tema</vt:lpstr>
      </vt:variant>
      <vt:variant>
        <vt:i4>2</vt:i4>
      </vt:variant>
      <vt:variant>
        <vt:lpstr>Slayt Başlıkları</vt:lpstr>
      </vt:variant>
      <vt:variant>
        <vt:i4>7</vt:i4>
      </vt:variant>
    </vt:vector>
  </HeadingPairs>
  <TitlesOfParts>
    <vt:vector size="16" baseType="lpstr">
      <vt:lpstr>Arial</vt:lpstr>
      <vt:lpstr>Calibri</vt:lpstr>
      <vt:lpstr>Calibri Light</vt:lpstr>
      <vt:lpstr>DejaVu Sans</vt:lpstr>
      <vt:lpstr>Symbol</vt:lpstr>
      <vt:lpstr>Times New Roman</vt:lpstr>
      <vt:lpstr>Wingdings</vt:lpstr>
      <vt:lpstr>Office Theme</vt:lpstr>
      <vt:lpstr>Office Theme</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HUN214 Macar Edebiyatına Giriş</dc:title>
  <dc:subject/>
  <dc:creator>İsmail Doğan</dc:creator>
  <dc:description/>
  <cp:lastModifiedBy>İsmail Doğan</cp:lastModifiedBy>
  <cp:revision>3</cp:revision>
  <dcterms:created xsi:type="dcterms:W3CDTF">2018-10-30T11:58:59Z</dcterms:created>
  <dcterms:modified xsi:type="dcterms:W3CDTF">2018-11-02T10:10:11Z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Geniş ekran</vt:lpwstr>
  </property>
  <property fmtid="{D5CDD505-2E9C-101B-9397-08002B2CF9AE}" pid="9" name="ScaleCrop">
    <vt:bool>false</vt:bool>
  </property>
  <property fmtid="{D5CDD505-2E9C-101B-9397-08002B2CF9AE}" pid="10" name="ShareDoc">
    <vt:bool>false</vt:bool>
  </property>
  <property fmtid="{D5CDD505-2E9C-101B-9397-08002B2CF9AE}" pid="11" name="Slides">
    <vt:i4>2</vt:i4>
  </property>
</Properties>
</file>