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1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175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78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49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91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74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484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062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27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335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526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7C9AE-02B3-42F7-A4BB-9404A8B1C36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868AB-A8B8-4404-95B7-F8AACABC78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15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REHABİLİTASYON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ÖLÜM ve ÖLÜM KAYGISI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271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Din ve ölüm kaygısı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Ölümden sonra yaşam inancının bireylerin iyilik halini artırarak ölüm kaygısına karşı koruyucu bir rol oynadığını belirtilmektedir.</a:t>
            </a:r>
          </a:p>
          <a:p>
            <a:pPr algn="just"/>
            <a:r>
              <a:rPr lang="tr-TR" dirty="0" smtClean="0"/>
              <a:t>Ne düşünüyorsunuz?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1539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Ölüme ilişkin tutumlar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Ölümü inkar etme</a:t>
            </a:r>
          </a:p>
          <a:p>
            <a:r>
              <a:rPr lang="tr-TR" dirty="0" smtClean="0"/>
              <a:t>Ölüme meydan okuma</a:t>
            </a:r>
          </a:p>
          <a:p>
            <a:r>
              <a:rPr lang="tr-TR" dirty="0" smtClean="0"/>
              <a:t>Ölümü isteme</a:t>
            </a:r>
          </a:p>
          <a:p>
            <a:r>
              <a:rPr lang="tr-TR" dirty="0" smtClean="0"/>
              <a:t>Ölümü kabullenme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529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ÖLMEKTE OLAN KİŞİYE YAKLAŞIM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Ölmekte olan bireyle iletişimde bireyin yaşadığı ruhsal sıkıntılar ya da ölüme odaklanmak yerine, güçlü yönlerine ve yaşamın geri kalan kısmına odaklanmak daha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217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tr-TR" sz="2800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tr-TR" sz="2800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tr-TR" sz="28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tr-TR" sz="28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tr-TR" sz="3600" dirty="0" smtClean="0">
                <a:solidFill>
                  <a:srgbClr val="FF0000"/>
                </a:solidFill>
                <a:ea typeface="+mn-ea"/>
                <a:cs typeface="+mn-cs"/>
              </a:rPr>
              <a:t>Ölmekte </a:t>
            </a:r>
            <a:r>
              <a:rPr lang="tr-TR" sz="3600" dirty="0">
                <a:solidFill>
                  <a:srgbClr val="FF0000"/>
                </a:solidFill>
                <a:ea typeface="+mn-ea"/>
                <a:cs typeface="+mn-cs"/>
              </a:rPr>
              <a:t>olan bireyle iletişimde kullanılabilecek stratejilerden bazıları şunlardır:</a:t>
            </a:r>
            <a:br>
              <a:rPr lang="tr-TR" sz="3600" dirty="0">
                <a:solidFill>
                  <a:srgbClr val="FF0000"/>
                </a:solidFill>
                <a:ea typeface="+mn-ea"/>
                <a:cs typeface="+mn-cs"/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Ölümü kabullenmede zorluk yaşayan bir birey karşısında ısrarcı olmamak,</a:t>
            </a:r>
          </a:p>
          <a:p>
            <a:pPr algn="just"/>
            <a:r>
              <a:rPr lang="tr-TR" sz="2800" dirty="0" smtClean="0"/>
              <a:t>Güçsüz ve enerjisi çok az bir bireyin yanında fazla kalmayıp ziyareti kısa tutmak,</a:t>
            </a:r>
          </a:p>
          <a:p>
            <a:pPr algn="just"/>
            <a:r>
              <a:rPr lang="tr-TR" sz="2800" dirty="0" smtClean="0"/>
              <a:t>Suçluluk ya da öfke duyguları varsa ifade etmesine imkan vermek,</a:t>
            </a:r>
          </a:p>
          <a:p>
            <a:pPr algn="just"/>
            <a:r>
              <a:rPr lang="tr-TR" sz="2800" dirty="0" smtClean="0"/>
              <a:t>Ulaşmakta zorluk çektiği yakınları ile iletişime geçmek ve bireye dokunmaktan çekinmemek.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80491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 smtClean="0">
                <a:solidFill>
                  <a:prstClr val="black"/>
                </a:solidFill>
              </a:rPr>
              <a:t>Baştuğ, G. ve Topçu, A. (2018</a:t>
            </a:r>
            <a:r>
              <a:rPr lang="tr-TR" dirty="0">
                <a:solidFill>
                  <a:prstClr val="black"/>
                </a:solidFill>
              </a:rPr>
              <a:t>), </a:t>
            </a:r>
            <a:r>
              <a:rPr lang="tr-TR" i="1" dirty="0" smtClean="0">
                <a:solidFill>
                  <a:prstClr val="black"/>
                </a:solidFill>
              </a:rPr>
              <a:t>«Ölüm ve Ölüm Kaygısı»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>
                <a:solidFill>
                  <a:prstClr val="black"/>
                </a:solidFill>
              </a:rPr>
              <a:t>E. </a:t>
            </a:r>
            <a:r>
              <a:rPr lang="tr-TR" dirty="0" err="1">
                <a:solidFill>
                  <a:prstClr val="black"/>
                </a:solidFill>
              </a:rPr>
              <a:t>Özmete</a:t>
            </a:r>
            <a:r>
              <a:rPr lang="tr-TR" dirty="0">
                <a:solidFill>
                  <a:prstClr val="black"/>
                </a:solidFill>
              </a:rPr>
              <a:t>&amp; G. Baştuğ (Ed.) Yaşlılarda Psikolojik ve Sosyal Rehabilitasyon, s. </a:t>
            </a:r>
            <a:r>
              <a:rPr lang="tr-TR" dirty="0" smtClean="0">
                <a:solidFill>
                  <a:prstClr val="black"/>
                </a:solidFill>
              </a:rPr>
              <a:t>123-133, </a:t>
            </a:r>
            <a:r>
              <a:rPr lang="tr-TR" dirty="0">
                <a:solidFill>
                  <a:prstClr val="black"/>
                </a:solidFill>
              </a:rPr>
              <a:t>Hedef CS Basın Yayın, Ankara</a:t>
            </a:r>
            <a:r>
              <a:rPr lang="tr-TR" dirty="0" smtClean="0">
                <a:solidFill>
                  <a:prstClr val="black"/>
                </a:solidFill>
              </a:rPr>
              <a:t>.</a:t>
            </a:r>
          </a:p>
          <a:p>
            <a:pPr algn="just"/>
            <a:r>
              <a:rPr lang="tr-TR" dirty="0" err="1"/>
              <a:t>Kalınkara</a:t>
            </a:r>
            <a:r>
              <a:rPr lang="tr-TR" dirty="0"/>
              <a:t>, V. (2016). </a:t>
            </a:r>
            <a:r>
              <a:rPr lang="tr-TR" i="1" dirty="0"/>
              <a:t>Temel </a:t>
            </a:r>
            <a:r>
              <a:rPr lang="tr-TR" i="1" dirty="0" err="1"/>
              <a:t>gerontoloji</a:t>
            </a:r>
            <a:r>
              <a:rPr lang="tr-TR" i="1" dirty="0"/>
              <a:t>: Yaşlılık bilimi</a:t>
            </a:r>
            <a:r>
              <a:rPr lang="tr-TR" dirty="0"/>
              <a:t>. </a:t>
            </a:r>
            <a:r>
              <a:rPr lang="tr-TR"/>
              <a:t>Ankara: Nobel Yayınları.</a:t>
            </a:r>
          </a:p>
          <a:p>
            <a:pPr marL="0" lvl="0" indent="0" algn="just">
              <a:buNone/>
            </a:pPr>
            <a:endParaRPr lang="tr-TR" dirty="0">
              <a:solidFill>
                <a:prstClr val="black"/>
              </a:solidFill>
            </a:endParaRP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369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Ölümün tanımı…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0070C0"/>
                </a:solidFill>
              </a:rPr>
              <a:t>«Ölüm yaşamda olup biten bir şey değildir, ölümü yaşayamayız.» (</a:t>
            </a:r>
            <a:r>
              <a:rPr lang="tr-TR" dirty="0" err="1" smtClean="0">
                <a:solidFill>
                  <a:srgbClr val="0070C0"/>
                </a:solidFill>
              </a:rPr>
              <a:t>Magge</a:t>
            </a:r>
            <a:r>
              <a:rPr lang="tr-TR" dirty="0" smtClean="0">
                <a:solidFill>
                  <a:srgbClr val="0070C0"/>
                </a:solidFill>
              </a:rPr>
              <a:t>, 2004).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Size göre ölümün tanımı ne?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485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Ölümü kabullenme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>
                <a:solidFill>
                  <a:schemeClr val="tx2">
                    <a:satMod val="130000"/>
                  </a:schemeClr>
                </a:solidFill>
              </a:rPr>
              <a:t>Elisabeth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satMod val="130000"/>
                  </a:schemeClr>
                </a:solidFill>
              </a:rPr>
              <a:t>Kübler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satMod val="130000"/>
                  </a:schemeClr>
                </a:solidFill>
              </a:rPr>
              <a:t>Ross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- Yasın 5 Evresi</a:t>
            </a:r>
            <a:endParaRPr lang="tr-TR" altLang="tr-TR" dirty="0" smtClean="0"/>
          </a:p>
          <a:p>
            <a:r>
              <a:rPr lang="tr-TR" altLang="tr-TR" dirty="0" smtClean="0"/>
              <a:t>İnkar</a:t>
            </a:r>
          </a:p>
          <a:p>
            <a:r>
              <a:rPr lang="tr-TR" altLang="tr-TR" dirty="0" smtClean="0"/>
              <a:t>Öfke</a:t>
            </a:r>
          </a:p>
          <a:p>
            <a:r>
              <a:rPr lang="tr-TR" altLang="tr-TR" dirty="0" smtClean="0"/>
              <a:t>Pazarlık</a:t>
            </a:r>
          </a:p>
          <a:p>
            <a:r>
              <a:rPr lang="tr-TR" altLang="tr-TR" dirty="0" smtClean="0"/>
              <a:t>Depresyon</a:t>
            </a:r>
          </a:p>
          <a:p>
            <a:r>
              <a:rPr lang="tr-TR" altLang="tr-TR" dirty="0" smtClean="0"/>
              <a:t>Kabullenme***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5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Erikson</a:t>
            </a:r>
            <a:r>
              <a:rPr lang="tr-TR" dirty="0" smtClean="0"/>
              <a:t> 8. evrenin başarılı bir şekilde çözümlenmesinde, yani birey geçmiş yaşamın muhasebesini yaptığında sonuç olumluysa, yaklaşmakta olan ölümü kabullenmesi kolaylaşmaktadır.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603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Bireyin kendi ölümünü kabul etmesi kadar sevdiği bir kişinin ölümünü kabul etmesi de önemlidir ve bu yas tutma sürecinin son noktasıdır.</a:t>
            </a:r>
          </a:p>
          <a:p>
            <a:pPr algn="just"/>
            <a:r>
              <a:rPr lang="tr-TR" dirty="0" smtClean="0"/>
              <a:t>Sevilen kişiler arasında ölümü en zor kabul edilenlerden biri </a:t>
            </a:r>
            <a:r>
              <a:rPr lang="tr-TR" dirty="0" err="1" smtClean="0"/>
              <a:t>EŞtir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Eşlerine yüksek derecede bağımlı olanların ölümü kabullenmeleri de zor olmaktadır.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292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Ölüm Kaygısı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Korku nedir? Kaygı nedir?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Korku durumunda</a:t>
            </a:r>
            <a:r>
              <a:rPr lang="tr-TR" dirty="0" smtClean="0"/>
              <a:t> yılan, asansör, örümcek, uçak gibi korkuya neden olan </a:t>
            </a:r>
            <a:r>
              <a:rPr lang="tr-TR" b="1" u="sng" dirty="0" smtClean="0"/>
              <a:t>NESNE</a:t>
            </a:r>
            <a:r>
              <a:rPr lang="tr-TR" dirty="0" smtClean="0"/>
              <a:t> bilinmektedir.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Kaygı durumunda </a:t>
            </a:r>
            <a:r>
              <a:rPr lang="tr-TR" dirty="0" smtClean="0"/>
              <a:t>ise tehdidin varlığı bilinmekte ama tehdide yol açan </a:t>
            </a:r>
            <a:r>
              <a:rPr lang="tr-TR" b="1" u="sng" dirty="0" smtClean="0"/>
              <a:t>nesne belirsiz </a:t>
            </a:r>
            <a:r>
              <a:rPr lang="tr-TR" dirty="0" smtClean="0"/>
              <a:t>olup bilinememektedir.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0659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ayrım temelinde…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Ölüm kaygısı tam bir yok olma korkusuna karşılık gelirken, ölüm korkusu ölümün korkutucu olduğu inancı ile daha somut bir kavramdır.</a:t>
            </a:r>
          </a:p>
          <a:p>
            <a:pPr algn="just"/>
            <a:r>
              <a:rPr lang="tr-TR" dirty="0" smtClean="0"/>
              <a:t>Ölüm kaygısı </a:t>
            </a:r>
            <a:r>
              <a:rPr lang="tr-TR" dirty="0" smtClean="0">
                <a:solidFill>
                  <a:srgbClr val="FF0000"/>
                </a:solidFill>
              </a:rPr>
              <a:t>«insanların bu dünyadaki ‘var’ olmalarının son bulacağı gerçeği karşısında duydukları korku» </a:t>
            </a:r>
            <a:r>
              <a:rPr lang="tr-TR" dirty="0" smtClean="0"/>
              <a:t>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2219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Bazı çalışmalar kadınların erkeklere göre daha fazla ölüm kaygısı yaşadığını göstermektedir.</a:t>
            </a:r>
          </a:p>
          <a:p>
            <a:pPr algn="just"/>
            <a:r>
              <a:rPr lang="tr-TR" dirty="0" smtClean="0"/>
              <a:t>Bunun nedeni,</a:t>
            </a:r>
          </a:p>
          <a:p>
            <a:pPr lvl="1" algn="just"/>
            <a:r>
              <a:rPr lang="tr-TR" dirty="0" smtClean="0"/>
              <a:t>Kadınların erkeklere göre duygularını daha fazla dışa vurmaları ya da</a:t>
            </a:r>
          </a:p>
          <a:p>
            <a:pPr lvl="1" algn="just"/>
            <a:r>
              <a:rPr lang="tr-TR" dirty="0" smtClean="0"/>
              <a:t>Kadınların ölmekte olanlara bakım veren kişiler olmaları</a:t>
            </a:r>
          </a:p>
          <a:p>
            <a:pPr marL="457200" lvl="1" indent="0" algn="just">
              <a:buNone/>
            </a:pPr>
            <a:r>
              <a:rPr lang="tr-TR" dirty="0"/>
              <a:t>o</a:t>
            </a:r>
            <a:r>
              <a:rPr lang="tr-TR" dirty="0" smtClean="0"/>
              <a:t>larak bildirilmiştir.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266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Yaşlı bireylerde ölüm kaygısı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 bireyler ölme sırası açısından kendilerini ölüme daha yakın hissederler. Bazı yaşlılar ölümü kabullenerek huzurla beklerken bazıları daha çok yaşamak ister.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873258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426</Words>
  <Application>Microsoft Office PowerPoint</Application>
  <PresentationFormat>Ekran Gösterisi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SOSYAL REHABİLİTASYON</vt:lpstr>
      <vt:lpstr>Ölümün tanımı…</vt:lpstr>
      <vt:lpstr>Ölümü kabullenme</vt:lpstr>
      <vt:lpstr>PowerPoint Sunusu</vt:lpstr>
      <vt:lpstr>PowerPoint Sunusu</vt:lpstr>
      <vt:lpstr>Ölüm Kaygısı</vt:lpstr>
      <vt:lpstr>Bu ayrım temelinde…</vt:lpstr>
      <vt:lpstr>PowerPoint Sunusu</vt:lpstr>
      <vt:lpstr>Yaşlı bireylerde ölüm kaygısı</vt:lpstr>
      <vt:lpstr>Din ve ölüm kaygısı</vt:lpstr>
      <vt:lpstr>Ölüme ilişkin tutumlar</vt:lpstr>
      <vt:lpstr>ÖLMEKTE OLAN KİŞİYE YAKLAŞIM</vt:lpstr>
      <vt:lpstr>  Ölmekte olan bireyle iletişimde kullanılabilecek stratejilerden bazıları şunlardır: 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REHABİLİTASYON</dc:title>
  <dc:creator>Toshıba</dc:creator>
  <cp:lastModifiedBy>Toshıba</cp:lastModifiedBy>
  <cp:revision>20</cp:revision>
  <dcterms:created xsi:type="dcterms:W3CDTF">2020-02-26T10:01:32Z</dcterms:created>
  <dcterms:modified xsi:type="dcterms:W3CDTF">2020-03-31T08:20:30Z</dcterms:modified>
</cp:coreProperties>
</file>