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82" r:id="rId16"/>
    <p:sldId id="296" r:id="rId17"/>
    <p:sldId id="297" r:id="rId18"/>
    <p:sldId id="298" r:id="rId19"/>
    <p:sldId id="299" r:id="rId20"/>
    <p:sldId id="301" r:id="rId21"/>
    <p:sldId id="302" r:id="rId22"/>
    <p:sldId id="303" r:id="rId23"/>
    <p:sldId id="304" r:id="rId24"/>
    <p:sldId id="306"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2" y="7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 </a:t>
            </a:r>
            <a:br>
              <a:rPr lang="tr-TR" dirty="0" smtClean="0"/>
            </a:br>
            <a:r>
              <a:rPr lang="tr-TR" dirty="0" smtClean="0"/>
              <a:t>DAVRANIŞ BİLİMLERİNDE ARAŞTIRMA (YÜKSEK LİSANS)</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b="1" dirty="0"/>
              <a:t>Görüşmenin </a:t>
            </a:r>
            <a:r>
              <a:rPr lang="tr-TR" b="1" dirty="0" smtClean="0"/>
              <a:t>Sınıflandırılması;</a:t>
            </a:r>
          </a:p>
          <a:p>
            <a:pPr marL="0" indent="0">
              <a:lnSpc>
                <a:spcPct val="100000"/>
              </a:lnSpc>
              <a:spcBef>
                <a:spcPts val="0"/>
              </a:spcBef>
              <a:buNone/>
            </a:pPr>
            <a:endParaRPr lang="tr-TR" b="1" dirty="0"/>
          </a:p>
          <a:p>
            <a:pPr marL="514350" indent="-514350">
              <a:lnSpc>
                <a:spcPct val="100000"/>
              </a:lnSpc>
              <a:spcBef>
                <a:spcPts val="0"/>
              </a:spcBef>
              <a:buFont typeface="+mj-lt"/>
              <a:buAutoNum type="arabicPeriod"/>
            </a:pPr>
            <a:r>
              <a:rPr lang="tr-TR" dirty="0" smtClean="0"/>
              <a:t>Yapılandırılmış görüşme</a:t>
            </a:r>
          </a:p>
          <a:p>
            <a:pPr marL="514350" indent="-514350">
              <a:lnSpc>
                <a:spcPct val="100000"/>
              </a:lnSpc>
              <a:spcBef>
                <a:spcPts val="0"/>
              </a:spcBef>
              <a:buFont typeface="+mj-lt"/>
              <a:buAutoNum type="arabicPeriod"/>
            </a:pPr>
            <a:r>
              <a:rPr lang="tr-TR" dirty="0"/>
              <a:t>Yapılandırılmamış </a:t>
            </a:r>
            <a:r>
              <a:rPr lang="tr-TR" dirty="0" smtClean="0"/>
              <a:t>görüşme</a:t>
            </a:r>
          </a:p>
          <a:p>
            <a:pPr marL="514350" indent="-514350">
              <a:lnSpc>
                <a:spcPct val="100000"/>
              </a:lnSpc>
              <a:spcBef>
                <a:spcPts val="0"/>
              </a:spcBef>
              <a:buFont typeface="+mj-lt"/>
              <a:buAutoNum type="arabicPeriod"/>
            </a:pPr>
            <a:r>
              <a:rPr lang="tr-TR" dirty="0"/>
              <a:t>Yarı yapılandırılmış </a:t>
            </a:r>
            <a:r>
              <a:rPr lang="tr-TR" dirty="0" smtClean="0"/>
              <a:t>görüşme</a:t>
            </a:r>
          </a:p>
          <a:p>
            <a:pPr marL="514350" indent="-514350">
              <a:lnSpc>
                <a:spcPct val="100000"/>
              </a:lnSpc>
              <a:spcBef>
                <a:spcPts val="0"/>
              </a:spcBef>
              <a:buFont typeface="+mj-lt"/>
              <a:buAutoNum type="arabicPeriod"/>
            </a:pPr>
            <a:r>
              <a:rPr lang="tr-TR" dirty="0" err="1"/>
              <a:t>Etnografik</a:t>
            </a:r>
            <a:r>
              <a:rPr lang="tr-TR" dirty="0"/>
              <a:t> </a:t>
            </a:r>
            <a:r>
              <a:rPr lang="tr-TR" dirty="0" smtClean="0"/>
              <a:t>görüşme</a:t>
            </a:r>
          </a:p>
          <a:p>
            <a:pPr marL="514350" indent="-514350">
              <a:lnSpc>
                <a:spcPct val="100000"/>
              </a:lnSpc>
              <a:spcBef>
                <a:spcPts val="0"/>
              </a:spcBef>
              <a:buFont typeface="+mj-lt"/>
              <a:buAutoNum type="arabicPeriod"/>
            </a:pPr>
            <a:r>
              <a:rPr lang="tr-TR" dirty="0"/>
              <a:t>Odak grup görüşmesi</a:t>
            </a:r>
          </a:p>
        </p:txBody>
      </p:sp>
    </p:spTree>
    <p:extLst>
      <p:ext uri="{BB962C8B-B14F-4D97-AF65-F5344CB8AC3E}">
        <p14:creationId xmlns:p14="http://schemas.microsoft.com/office/powerpoint/2010/main" val="3643161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err="1"/>
              <a:t>Karasar</a:t>
            </a:r>
            <a:r>
              <a:rPr lang="tr-TR" sz="3600" b="1" dirty="0"/>
              <a:t>, 2013)</a:t>
            </a:r>
            <a:endParaRPr lang="tr-TR" sz="3600" dirty="0"/>
          </a:p>
        </p:txBody>
      </p:sp>
      <p:sp>
        <p:nvSpPr>
          <p:cNvPr id="3" name="İçerik Yer Tutucusu 2"/>
          <p:cNvSpPr>
            <a:spLocks noGrp="1"/>
          </p:cNvSpPr>
          <p:nvPr>
            <p:ph idx="1"/>
          </p:nvPr>
        </p:nvSpPr>
        <p:spPr>
          <a:xfrm>
            <a:off x="561474" y="1475874"/>
            <a:ext cx="10792326" cy="4701089"/>
          </a:xfrm>
        </p:spPr>
        <p:txBody>
          <a:bodyPr>
            <a:noAutofit/>
          </a:bodyPr>
          <a:lstStyle/>
          <a:p>
            <a:pPr marL="0" indent="0">
              <a:lnSpc>
                <a:spcPct val="100000"/>
              </a:lnSpc>
              <a:spcBef>
                <a:spcPts val="0"/>
              </a:spcBef>
              <a:buNone/>
            </a:pPr>
            <a:r>
              <a:rPr lang="tr-TR" sz="2600" b="1" dirty="0" smtClean="0"/>
              <a:t>3. Yazışma</a:t>
            </a:r>
          </a:p>
          <a:p>
            <a:pPr marL="0" indent="0">
              <a:lnSpc>
                <a:spcPct val="100000"/>
              </a:lnSpc>
              <a:spcBef>
                <a:spcPts val="0"/>
              </a:spcBef>
              <a:buNone/>
            </a:pPr>
            <a:endParaRPr lang="tr-TR" sz="2600" dirty="0" smtClean="0"/>
          </a:p>
          <a:p>
            <a:pPr>
              <a:lnSpc>
                <a:spcPct val="100000"/>
              </a:lnSpc>
              <a:spcBef>
                <a:spcPts val="0"/>
              </a:spcBef>
            </a:pPr>
            <a:r>
              <a:rPr lang="tr-TR" altLang="tr-TR" sz="2600" dirty="0"/>
              <a:t>Yazılı iletişim yoluyla veri toplama tekniğidir. Mektup, anket, yazılı testler, ölçekler  vb. yazılı veri toplamada yaygın olarak kullanılan araçlardır. </a:t>
            </a:r>
            <a:endParaRPr lang="tr-TR" altLang="tr-TR" sz="2600" dirty="0" smtClean="0"/>
          </a:p>
          <a:p>
            <a:pPr>
              <a:lnSpc>
                <a:spcPct val="100000"/>
              </a:lnSpc>
              <a:spcBef>
                <a:spcPts val="0"/>
              </a:spcBef>
            </a:pPr>
            <a:endParaRPr lang="tr-TR" altLang="tr-TR" sz="2600" dirty="0"/>
          </a:p>
          <a:p>
            <a:pPr>
              <a:lnSpc>
                <a:spcPct val="100000"/>
              </a:lnSpc>
              <a:spcBef>
                <a:spcPts val="0"/>
              </a:spcBef>
            </a:pPr>
            <a:r>
              <a:rPr lang="tr-TR" altLang="tr-TR" sz="2600" dirty="0" smtClean="0"/>
              <a:t>Yazışma </a:t>
            </a:r>
            <a:r>
              <a:rPr lang="tr-TR" altLang="tr-TR" sz="2600" dirty="0"/>
              <a:t>oldukça yaygın bir biçimde uygulanmaktadır. Diğer yöntemlere oranla kolay ve ucuz oluşu bu tekniğin tercih edilmesinin belli başlı nedenlerindendir. </a:t>
            </a:r>
            <a:endParaRPr lang="tr-TR" altLang="tr-TR" sz="2600" dirty="0" smtClean="0"/>
          </a:p>
          <a:p>
            <a:pPr>
              <a:lnSpc>
                <a:spcPct val="100000"/>
              </a:lnSpc>
              <a:spcBef>
                <a:spcPts val="0"/>
              </a:spcBef>
            </a:pPr>
            <a:endParaRPr lang="tr-TR" altLang="tr-TR" sz="2600" dirty="0"/>
          </a:p>
          <a:p>
            <a:pPr>
              <a:lnSpc>
                <a:spcPct val="100000"/>
              </a:lnSpc>
              <a:spcBef>
                <a:spcPts val="0"/>
              </a:spcBef>
            </a:pPr>
            <a:r>
              <a:rPr lang="tr-TR" altLang="tr-TR" sz="2600" dirty="0"/>
              <a:t>Yazılı veri toplama araçlarında sunuş mektubu çok önemlidir ve araştırmanın hangi amaçla, kimler tarafından yapıldığını, verilerin nasıl kullanılacağını, </a:t>
            </a:r>
            <a:r>
              <a:rPr lang="tr-TR" altLang="tr-TR" sz="2600" dirty="0" err="1"/>
              <a:t>cevaplayıcıdan</a:t>
            </a:r>
            <a:r>
              <a:rPr lang="tr-TR" altLang="tr-TR" sz="2600" dirty="0"/>
              <a:t> neler beklendiğini vb. içeren güdüleyici bir mektup olmalıdır. Ayrıca soruların nasıl cevaplanacağına ilişkin açık bir yönerge olmalıdır. </a:t>
            </a:r>
          </a:p>
          <a:p>
            <a:pPr marL="0" indent="0">
              <a:lnSpc>
                <a:spcPct val="100000"/>
              </a:lnSpc>
              <a:spcBef>
                <a:spcPts val="0"/>
              </a:spcBef>
              <a:buNone/>
            </a:pPr>
            <a:endParaRPr lang="tr-TR" altLang="tr-TR" sz="2600" dirty="0"/>
          </a:p>
          <a:p>
            <a:pPr marL="0" indent="0">
              <a:lnSpc>
                <a:spcPct val="100000"/>
              </a:lnSpc>
              <a:spcBef>
                <a:spcPts val="0"/>
              </a:spcBef>
              <a:buNone/>
            </a:pPr>
            <a:r>
              <a:rPr lang="tr-TR" sz="2600" dirty="0" smtClean="0"/>
              <a:t> </a:t>
            </a:r>
            <a:endParaRPr lang="tr-TR" sz="2600" dirty="0"/>
          </a:p>
        </p:txBody>
      </p:sp>
    </p:spTree>
    <p:extLst>
      <p:ext uri="{BB962C8B-B14F-4D97-AF65-F5344CB8AC3E}">
        <p14:creationId xmlns:p14="http://schemas.microsoft.com/office/powerpoint/2010/main" val="3878013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err="1"/>
              <a:t>Karasar</a:t>
            </a:r>
            <a:r>
              <a:rPr lang="tr-TR" sz="3600" b="1" dirty="0"/>
              <a:t>, 2013)</a:t>
            </a:r>
            <a:endParaRPr lang="tr-TR" sz="3600" dirty="0"/>
          </a:p>
        </p:txBody>
      </p:sp>
      <p:sp>
        <p:nvSpPr>
          <p:cNvPr id="3" name="İçerik Yer Tutucusu 2"/>
          <p:cNvSpPr>
            <a:spLocks noGrp="1"/>
          </p:cNvSpPr>
          <p:nvPr>
            <p:ph idx="1"/>
          </p:nvPr>
        </p:nvSpPr>
        <p:spPr>
          <a:xfrm>
            <a:off x="838199" y="1825624"/>
            <a:ext cx="10663989" cy="4623301"/>
          </a:xfrm>
        </p:spPr>
        <p:txBody>
          <a:bodyPr>
            <a:normAutofit lnSpcReduction="10000"/>
          </a:bodyPr>
          <a:lstStyle/>
          <a:p>
            <a:pPr marL="0" indent="0">
              <a:lnSpc>
                <a:spcPct val="110000"/>
              </a:lnSpc>
              <a:spcBef>
                <a:spcPts val="0"/>
              </a:spcBef>
              <a:buNone/>
            </a:pPr>
            <a:r>
              <a:rPr lang="tr-TR" b="1" dirty="0"/>
              <a:t>3. </a:t>
            </a:r>
            <a:r>
              <a:rPr lang="tr-TR" b="1" dirty="0" smtClean="0"/>
              <a:t>Yazışma</a:t>
            </a:r>
          </a:p>
          <a:p>
            <a:pPr marL="0" indent="0">
              <a:lnSpc>
                <a:spcPct val="110000"/>
              </a:lnSpc>
              <a:spcBef>
                <a:spcPts val="0"/>
              </a:spcBef>
              <a:buNone/>
            </a:pPr>
            <a:endParaRPr lang="tr-TR" dirty="0"/>
          </a:p>
          <a:p>
            <a:pPr>
              <a:lnSpc>
                <a:spcPct val="110000"/>
              </a:lnSpc>
              <a:spcBef>
                <a:spcPts val="0"/>
              </a:spcBef>
            </a:pPr>
            <a:r>
              <a:rPr lang="tr-TR" altLang="tr-TR" dirty="0"/>
              <a:t>Posta yoluyla yapılan uygulamalarda “geri dönüş oranı” önemli bir noktadır. </a:t>
            </a:r>
            <a:r>
              <a:rPr lang="tr-TR" altLang="tr-TR" dirty="0" smtClean="0"/>
              <a:t>Geri dönüş oranları düşük olabilir.</a:t>
            </a:r>
          </a:p>
          <a:p>
            <a:pPr>
              <a:lnSpc>
                <a:spcPct val="110000"/>
              </a:lnSpc>
              <a:spcBef>
                <a:spcPts val="0"/>
              </a:spcBef>
            </a:pPr>
            <a:endParaRPr lang="tr-TR" altLang="tr-TR" dirty="0" smtClean="0"/>
          </a:p>
          <a:p>
            <a:pPr marL="0" indent="0">
              <a:lnSpc>
                <a:spcPct val="110000"/>
              </a:lnSpc>
              <a:spcBef>
                <a:spcPts val="0"/>
              </a:spcBef>
              <a:buNone/>
            </a:pPr>
            <a:r>
              <a:rPr lang="tr-TR" altLang="tr-TR" dirty="0" smtClean="0"/>
              <a:t>   Bu </a:t>
            </a:r>
            <a:r>
              <a:rPr lang="tr-TR" altLang="tr-TR" dirty="0"/>
              <a:t>tekniğin en kuvvetli </a:t>
            </a:r>
            <a:r>
              <a:rPr lang="tr-TR" altLang="tr-TR" dirty="0" smtClean="0"/>
              <a:t>yönleri;</a:t>
            </a:r>
          </a:p>
          <a:p>
            <a:pPr>
              <a:lnSpc>
                <a:spcPct val="110000"/>
              </a:lnSpc>
              <a:spcBef>
                <a:spcPts val="0"/>
              </a:spcBef>
            </a:pPr>
            <a:r>
              <a:rPr lang="tr-TR" altLang="tr-TR" dirty="0" smtClean="0"/>
              <a:t>geniş </a:t>
            </a:r>
            <a:r>
              <a:rPr lang="tr-TR" altLang="tr-TR" dirty="0"/>
              <a:t>gruplara kısa zamanda uygulanabilmesi, </a:t>
            </a:r>
            <a:endParaRPr lang="tr-TR" altLang="tr-TR" dirty="0" smtClean="0"/>
          </a:p>
          <a:p>
            <a:pPr>
              <a:lnSpc>
                <a:spcPct val="110000"/>
              </a:lnSpc>
              <a:spcBef>
                <a:spcPts val="0"/>
              </a:spcBef>
            </a:pPr>
            <a:r>
              <a:rPr lang="tr-TR" altLang="tr-TR" dirty="0" smtClean="0"/>
              <a:t>kolay </a:t>
            </a:r>
            <a:r>
              <a:rPr lang="tr-TR" altLang="tr-TR" dirty="0"/>
              <a:t>ve ucuz olması, </a:t>
            </a:r>
            <a:endParaRPr lang="tr-TR" altLang="tr-TR" dirty="0" smtClean="0"/>
          </a:p>
          <a:p>
            <a:pPr>
              <a:lnSpc>
                <a:spcPct val="110000"/>
              </a:lnSpc>
              <a:spcBef>
                <a:spcPts val="0"/>
              </a:spcBef>
            </a:pPr>
            <a:r>
              <a:rPr lang="tr-TR" altLang="tr-TR" dirty="0" smtClean="0"/>
              <a:t>soruların </a:t>
            </a:r>
            <a:r>
              <a:rPr lang="tr-TR" altLang="tr-TR" dirty="0"/>
              <a:t>herkese bir örneklik içinde sunulabilmesi</a:t>
            </a:r>
            <a:r>
              <a:rPr lang="tr-TR" altLang="tr-TR" dirty="0" smtClean="0"/>
              <a:t>,</a:t>
            </a:r>
          </a:p>
          <a:p>
            <a:pPr>
              <a:lnSpc>
                <a:spcPct val="110000"/>
              </a:lnSpc>
              <a:spcBef>
                <a:spcPts val="0"/>
              </a:spcBef>
            </a:pPr>
            <a:r>
              <a:rPr lang="tr-TR" altLang="tr-TR" dirty="0" smtClean="0"/>
              <a:t>görüşmeye </a:t>
            </a:r>
            <a:r>
              <a:rPr lang="tr-TR" altLang="tr-TR" dirty="0"/>
              <a:t>oranla gizlilik garantisinin daha güçlü olması vb. sayılabilir.   </a:t>
            </a:r>
          </a:p>
          <a:p>
            <a:pPr>
              <a:lnSpc>
                <a:spcPct val="110000"/>
              </a:lnSpc>
              <a:spcBef>
                <a:spcPts val="0"/>
              </a:spcBef>
            </a:pPr>
            <a:endParaRPr lang="tr-TR" dirty="0"/>
          </a:p>
        </p:txBody>
      </p:sp>
    </p:spTree>
    <p:extLst>
      <p:ext uri="{BB962C8B-B14F-4D97-AF65-F5344CB8AC3E}">
        <p14:creationId xmlns:p14="http://schemas.microsoft.com/office/powerpoint/2010/main" val="2451621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err="1"/>
              <a:t>Karasar</a:t>
            </a:r>
            <a:r>
              <a:rPr lang="tr-TR" sz="3600" b="1" dirty="0"/>
              <a:t>,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b="1" dirty="0"/>
              <a:t>3. Yazışma</a:t>
            </a:r>
          </a:p>
          <a:p>
            <a:pPr marL="0" indent="0">
              <a:lnSpc>
                <a:spcPct val="100000"/>
              </a:lnSpc>
              <a:spcBef>
                <a:spcPts val="0"/>
              </a:spcBef>
              <a:buNone/>
            </a:pPr>
            <a:endParaRPr lang="tr-TR" altLang="tr-TR" dirty="0"/>
          </a:p>
          <a:p>
            <a:pPr marL="0" indent="0">
              <a:lnSpc>
                <a:spcPct val="100000"/>
              </a:lnSpc>
              <a:spcBef>
                <a:spcPts val="0"/>
              </a:spcBef>
              <a:buNone/>
            </a:pPr>
            <a:r>
              <a:rPr lang="tr-TR" altLang="tr-TR" dirty="0" smtClean="0"/>
              <a:t>Yazışma </a:t>
            </a:r>
            <a:r>
              <a:rPr lang="tr-TR" altLang="tr-TR" dirty="0"/>
              <a:t>tekniğinin zayıf </a:t>
            </a:r>
            <a:r>
              <a:rPr lang="tr-TR" altLang="tr-TR" dirty="0" smtClean="0"/>
              <a:t>yönleri;</a:t>
            </a:r>
          </a:p>
          <a:p>
            <a:pPr marL="0" indent="0">
              <a:lnSpc>
                <a:spcPct val="100000"/>
              </a:lnSpc>
              <a:spcBef>
                <a:spcPts val="0"/>
              </a:spcBef>
              <a:buNone/>
            </a:pPr>
            <a:endParaRPr lang="tr-TR" altLang="tr-TR" dirty="0" smtClean="0"/>
          </a:p>
          <a:p>
            <a:pPr>
              <a:lnSpc>
                <a:spcPct val="100000"/>
              </a:lnSpc>
              <a:spcBef>
                <a:spcPts val="0"/>
              </a:spcBef>
            </a:pPr>
            <a:r>
              <a:rPr lang="tr-TR" altLang="tr-TR" dirty="0" err="1" smtClean="0"/>
              <a:t>cevaplayıcıların</a:t>
            </a:r>
            <a:r>
              <a:rPr lang="tr-TR" altLang="tr-TR" dirty="0" smtClean="0"/>
              <a:t> </a:t>
            </a:r>
            <a:r>
              <a:rPr lang="tr-TR" altLang="tr-TR" dirty="0"/>
              <a:t>sorulara farklı anlamlar yükleyebilmesi</a:t>
            </a:r>
            <a:r>
              <a:rPr lang="tr-TR" altLang="tr-TR" dirty="0" smtClean="0"/>
              <a:t>,</a:t>
            </a:r>
          </a:p>
          <a:p>
            <a:pPr>
              <a:lnSpc>
                <a:spcPct val="100000"/>
              </a:lnSpc>
              <a:spcBef>
                <a:spcPts val="0"/>
              </a:spcBef>
            </a:pPr>
            <a:r>
              <a:rPr lang="tr-TR" altLang="tr-TR" dirty="0" err="1" smtClean="0"/>
              <a:t>cevaplayıcıların</a:t>
            </a:r>
            <a:r>
              <a:rPr lang="tr-TR" altLang="tr-TR" dirty="0" smtClean="0"/>
              <a:t> </a:t>
            </a:r>
            <a:r>
              <a:rPr lang="tr-TR" altLang="tr-TR" dirty="0"/>
              <a:t>ne denli içten yanıt verdiklerinin bilinmemesi, </a:t>
            </a:r>
            <a:endParaRPr lang="tr-TR" altLang="tr-TR" dirty="0" smtClean="0"/>
          </a:p>
          <a:p>
            <a:pPr>
              <a:lnSpc>
                <a:spcPct val="100000"/>
              </a:lnSpc>
              <a:spcBef>
                <a:spcPts val="0"/>
              </a:spcBef>
            </a:pPr>
            <a:r>
              <a:rPr lang="tr-TR" altLang="tr-TR" dirty="0" smtClean="0"/>
              <a:t>geri </a:t>
            </a:r>
            <a:r>
              <a:rPr lang="tr-TR" altLang="tr-TR" dirty="0"/>
              <a:t>dönüş oranlarının düşük olabilmesi, </a:t>
            </a:r>
            <a:endParaRPr lang="tr-TR" altLang="tr-TR" dirty="0" smtClean="0"/>
          </a:p>
          <a:p>
            <a:pPr>
              <a:lnSpc>
                <a:spcPct val="100000"/>
              </a:lnSpc>
              <a:spcBef>
                <a:spcPts val="0"/>
              </a:spcBef>
            </a:pPr>
            <a:r>
              <a:rPr lang="tr-TR" altLang="tr-TR" dirty="0" smtClean="0"/>
              <a:t>sadece </a:t>
            </a:r>
            <a:r>
              <a:rPr lang="tr-TR" altLang="tr-TR" dirty="0"/>
              <a:t>okuma-yazma bilenlere uygulanabilmesi vb. sayılabilir. </a:t>
            </a:r>
          </a:p>
          <a:p>
            <a:pPr>
              <a:lnSpc>
                <a:spcPct val="100000"/>
              </a:lnSpc>
              <a:spcBef>
                <a:spcPts val="0"/>
              </a:spcBef>
            </a:pPr>
            <a:endParaRPr lang="tr-TR" dirty="0"/>
          </a:p>
        </p:txBody>
      </p:sp>
    </p:spTree>
    <p:extLst>
      <p:ext uri="{BB962C8B-B14F-4D97-AF65-F5344CB8AC3E}">
        <p14:creationId xmlns:p14="http://schemas.microsoft.com/office/powerpoint/2010/main" val="3806527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err="1"/>
              <a:t>Karasar</a:t>
            </a:r>
            <a:r>
              <a:rPr lang="tr-TR" sz="3600" b="1" dirty="0"/>
              <a:t>, 2013)</a:t>
            </a:r>
            <a:endParaRPr lang="tr-TR" sz="3600" dirty="0"/>
          </a:p>
        </p:txBody>
      </p:sp>
      <p:sp>
        <p:nvSpPr>
          <p:cNvPr id="3" name="İçerik Yer Tutucusu 2"/>
          <p:cNvSpPr>
            <a:spLocks noGrp="1"/>
          </p:cNvSpPr>
          <p:nvPr>
            <p:ph idx="1"/>
          </p:nvPr>
        </p:nvSpPr>
        <p:spPr>
          <a:xfrm>
            <a:off x="838199" y="1825625"/>
            <a:ext cx="10840453" cy="4735596"/>
          </a:xfrm>
        </p:spPr>
        <p:txBody>
          <a:bodyPr>
            <a:normAutofit/>
          </a:bodyPr>
          <a:lstStyle/>
          <a:p>
            <a:pPr marL="0" indent="0">
              <a:lnSpc>
                <a:spcPct val="100000"/>
              </a:lnSpc>
              <a:spcBef>
                <a:spcPts val="0"/>
              </a:spcBef>
              <a:buNone/>
            </a:pPr>
            <a:r>
              <a:rPr lang="tr-TR" b="1" dirty="0" smtClean="0"/>
              <a:t>4. Belgesel Tarama</a:t>
            </a:r>
          </a:p>
          <a:p>
            <a:pPr marL="0" indent="0">
              <a:lnSpc>
                <a:spcPct val="100000"/>
              </a:lnSpc>
              <a:spcBef>
                <a:spcPts val="0"/>
              </a:spcBef>
              <a:buNone/>
            </a:pPr>
            <a:endParaRPr lang="tr-TR" b="1" dirty="0" smtClean="0"/>
          </a:p>
          <a:p>
            <a:pPr>
              <a:lnSpc>
                <a:spcPct val="100000"/>
              </a:lnSpc>
              <a:spcBef>
                <a:spcPts val="0"/>
              </a:spcBef>
            </a:pPr>
            <a:r>
              <a:rPr lang="tr-TR" dirty="0" smtClean="0"/>
              <a:t>Var olan kayır ve belgeleri inceleyerek veri toplamadır.</a:t>
            </a:r>
          </a:p>
          <a:p>
            <a:pPr>
              <a:lnSpc>
                <a:spcPct val="100000"/>
              </a:lnSpc>
              <a:spcBef>
                <a:spcPts val="0"/>
              </a:spcBef>
            </a:pPr>
            <a:r>
              <a:rPr lang="tr-TR" dirty="0" smtClean="0"/>
              <a:t>Hemen her araştırma için kaçınılmaz bir veri toplama tekniğidir.</a:t>
            </a:r>
          </a:p>
          <a:p>
            <a:pPr>
              <a:lnSpc>
                <a:spcPct val="100000"/>
              </a:lnSpc>
              <a:spcBef>
                <a:spcPts val="0"/>
              </a:spcBef>
            </a:pPr>
            <a:r>
              <a:rPr lang="tr-TR" dirty="0" smtClean="0"/>
              <a:t>En önemli özelliği </a:t>
            </a:r>
            <a:r>
              <a:rPr lang="tr-TR" dirty="0" err="1" smtClean="0"/>
              <a:t>araştırmacıile</a:t>
            </a:r>
            <a:r>
              <a:rPr lang="tr-TR" dirty="0" smtClean="0"/>
              <a:t> belge arasında bir iletişim sağlamanın zorunlu olmasıdır. Belgenin anlatmak istediği ile araştırmacının anladığı arasındaki sapmanın azaldığı oranda iletişim başarılı olur. </a:t>
            </a:r>
          </a:p>
          <a:p>
            <a:pPr>
              <a:lnSpc>
                <a:spcPct val="100000"/>
              </a:lnSpc>
              <a:spcBef>
                <a:spcPts val="0"/>
              </a:spcBef>
            </a:pPr>
            <a:r>
              <a:rPr lang="tr-TR" dirty="0" smtClean="0"/>
              <a:t>İki ayrı amaçlı belgesel tarama olabilir;</a:t>
            </a:r>
          </a:p>
          <a:p>
            <a:pPr marL="514350" indent="-514350">
              <a:lnSpc>
                <a:spcPct val="100000"/>
              </a:lnSpc>
              <a:spcBef>
                <a:spcPts val="0"/>
              </a:spcBef>
              <a:buAutoNum type="arabicPeriod"/>
            </a:pPr>
            <a:r>
              <a:rPr lang="tr-TR" dirty="0" smtClean="0"/>
              <a:t>Genel tarama</a:t>
            </a:r>
          </a:p>
          <a:p>
            <a:pPr marL="514350" indent="-514350">
              <a:lnSpc>
                <a:spcPct val="100000"/>
              </a:lnSpc>
              <a:spcBef>
                <a:spcPts val="0"/>
              </a:spcBef>
              <a:buAutoNum type="arabicPeriod"/>
            </a:pPr>
            <a:r>
              <a:rPr lang="tr-TR" dirty="0" smtClean="0"/>
              <a:t>İçerik çözümlemesi</a:t>
            </a:r>
          </a:p>
        </p:txBody>
      </p:sp>
    </p:spTree>
    <p:extLst>
      <p:ext uri="{BB962C8B-B14F-4D97-AF65-F5344CB8AC3E}">
        <p14:creationId xmlns:p14="http://schemas.microsoft.com/office/powerpoint/2010/main" val="132443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nSpc>
                <a:spcPct val="150000"/>
              </a:lnSpc>
            </a:pPr>
            <a:r>
              <a:rPr lang="tr-TR" sz="3600" b="1" dirty="0"/>
              <a:t>Veri Toplama Araçlarının </a:t>
            </a:r>
            <a:r>
              <a:rPr lang="tr-TR" sz="3600" b="1" dirty="0" err="1"/>
              <a:t>Psikometrik</a:t>
            </a:r>
            <a:r>
              <a:rPr lang="tr-TR" sz="3600" b="1" dirty="0"/>
              <a:t> Nitelikleri</a:t>
            </a:r>
          </a:p>
        </p:txBody>
      </p:sp>
      <p:sp>
        <p:nvSpPr>
          <p:cNvPr id="3" name="İçerik Yer Tutucusu 2"/>
          <p:cNvSpPr>
            <a:spLocks noGrp="1"/>
          </p:cNvSpPr>
          <p:nvPr>
            <p:ph idx="1"/>
          </p:nvPr>
        </p:nvSpPr>
        <p:spPr/>
        <p:txBody>
          <a:bodyPr>
            <a:normAutofit/>
          </a:bodyPr>
          <a:lstStyle/>
          <a:p>
            <a:pPr marL="0" indent="0" algn="just">
              <a:buNone/>
            </a:pPr>
            <a:r>
              <a:rPr lang="tr-TR" altLang="tr-TR" dirty="0">
                <a:cs typeface="Calibri" panose="020F0502020204030204" pitchFamily="34" charset="0"/>
              </a:rPr>
              <a:t>Ölçme araçlarının nitelikleri değişik kaynaklarda farklı biçimlerde ele alınmasına rağmen, üç başlık altında toplanabilir</a:t>
            </a:r>
            <a:r>
              <a:rPr lang="tr-TR" altLang="tr-TR" dirty="0" smtClean="0">
                <a:cs typeface="Calibri" panose="020F0502020204030204" pitchFamily="34" charset="0"/>
              </a:rPr>
              <a:t>:</a:t>
            </a:r>
          </a:p>
          <a:p>
            <a:pPr marL="0" indent="0" algn="just">
              <a:buNone/>
            </a:pPr>
            <a:r>
              <a:rPr lang="tr-TR" altLang="tr-TR" dirty="0" smtClean="0">
                <a:cs typeface="Calibri" panose="020F0502020204030204" pitchFamily="34" charset="0"/>
              </a:rPr>
              <a:t> </a:t>
            </a:r>
            <a:endParaRPr lang="tr-TR" altLang="tr-TR" dirty="0">
              <a:cs typeface="Calibri" panose="020F0502020204030204" pitchFamily="34" charset="0"/>
            </a:endParaRPr>
          </a:p>
          <a:p>
            <a:pPr marL="514350" indent="-514350" algn="just">
              <a:buFont typeface="+mj-lt"/>
              <a:buAutoNum type="arabicPeriod"/>
            </a:pPr>
            <a:r>
              <a:rPr lang="tr-TR" altLang="tr-TR" dirty="0">
                <a:cs typeface="Calibri" panose="020F0502020204030204" pitchFamily="34" charset="0"/>
              </a:rPr>
              <a:t>Geçerlik, </a:t>
            </a:r>
          </a:p>
          <a:p>
            <a:pPr marL="514350" indent="-514350" algn="just">
              <a:buFont typeface="+mj-lt"/>
              <a:buAutoNum type="arabicPeriod"/>
            </a:pPr>
            <a:r>
              <a:rPr lang="tr-TR" altLang="tr-TR" dirty="0">
                <a:cs typeface="Calibri" panose="020F0502020204030204" pitchFamily="34" charset="0"/>
              </a:rPr>
              <a:t>Güvenirlik</a:t>
            </a:r>
          </a:p>
          <a:p>
            <a:pPr marL="514350" indent="-514350" algn="just">
              <a:buFont typeface="+mj-lt"/>
              <a:buAutoNum type="arabicPeriod"/>
            </a:pPr>
            <a:r>
              <a:rPr lang="tr-TR" altLang="tr-TR" dirty="0">
                <a:cs typeface="Calibri" panose="020F0502020204030204" pitchFamily="34" charset="0"/>
              </a:rPr>
              <a:t>Kullanışlılık </a:t>
            </a:r>
          </a:p>
          <a:p>
            <a:pPr>
              <a:lnSpc>
                <a:spcPct val="150000"/>
              </a:lnSpc>
            </a:pPr>
            <a:endParaRPr lang="tr-TR" dirty="0">
              <a:cs typeface="Calibri" panose="020F0502020204030204" pitchFamily="34" charset="0"/>
            </a:endParaRPr>
          </a:p>
        </p:txBody>
      </p:sp>
    </p:spTree>
    <p:extLst>
      <p:ext uri="{BB962C8B-B14F-4D97-AF65-F5344CB8AC3E}">
        <p14:creationId xmlns:p14="http://schemas.microsoft.com/office/powerpoint/2010/main" val="1664318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Araçlarının </a:t>
            </a:r>
            <a:r>
              <a:rPr lang="tr-TR" sz="3600" b="1" dirty="0" err="1"/>
              <a:t>Psikometrik</a:t>
            </a:r>
            <a:r>
              <a:rPr lang="tr-TR" sz="3600" b="1" dirty="0"/>
              <a:t> Nitelikleri</a:t>
            </a:r>
            <a:endParaRPr lang="tr-TR" sz="3600" dirty="0"/>
          </a:p>
        </p:txBody>
      </p:sp>
      <p:sp>
        <p:nvSpPr>
          <p:cNvPr id="3" name="İçerik Yer Tutucusu 2"/>
          <p:cNvSpPr>
            <a:spLocks noGrp="1"/>
          </p:cNvSpPr>
          <p:nvPr>
            <p:ph idx="1"/>
          </p:nvPr>
        </p:nvSpPr>
        <p:spPr>
          <a:xfrm>
            <a:off x="838200" y="1825624"/>
            <a:ext cx="10696074" cy="4543091"/>
          </a:xfrm>
        </p:spPr>
        <p:txBody>
          <a:bodyPr>
            <a:normAutofit lnSpcReduction="10000"/>
          </a:bodyPr>
          <a:lstStyle/>
          <a:p>
            <a:pPr marL="514350" indent="-514350">
              <a:lnSpc>
                <a:spcPct val="100000"/>
              </a:lnSpc>
              <a:spcBef>
                <a:spcPts val="0"/>
              </a:spcBef>
              <a:buAutoNum type="arabicPeriod"/>
            </a:pPr>
            <a:r>
              <a:rPr lang="tr-TR" b="1" dirty="0" smtClean="0"/>
              <a:t>Geçerlik </a:t>
            </a:r>
          </a:p>
          <a:p>
            <a:pPr marL="514350" indent="-514350">
              <a:lnSpc>
                <a:spcPct val="100000"/>
              </a:lnSpc>
              <a:spcBef>
                <a:spcPts val="0"/>
              </a:spcBef>
              <a:buAutoNum type="arabicPeriod"/>
            </a:pPr>
            <a:endParaRPr lang="tr-TR" b="1" dirty="0" smtClean="0"/>
          </a:p>
          <a:p>
            <a:pPr>
              <a:lnSpc>
                <a:spcPct val="100000"/>
              </a:lnSpc>
              <a:spcBef>
                <a:spcPts val="0"/>
              </a:spcBef>
            </a:pPr>
            <a:r>
              <a:rPr lang="tr-TR" dirty="0"/>
              <a:t>Geçerlik, testin bireyin ölçülmek istenen özelliğini diğer özelliklerle karıştırmadan ne derece doğru ölçtüğüyle ilgilidir. Bir başka anlatımla ölçme sonuçlarının geçerliği, amaçlanan ölçmenin gerçekleştirilebilme derecesidir. </a:t>
            </a:r>
            <a:endParaRPr lang="tr-TR" dirty="0" smtClean="0"/>
          </a:p>
          <a:p>
            <a:pPr>
              <a:lnSpc>
                <a:spcPct val="100000"/>
              </a:lnSpc>
              <a:spcBef>
                <a:spcPts val="0"/>
              </a:spcBef>
            </a:pPr>
            <a:endParaRPr lang="tr-TR" dirty="0" smtClean="0"/>
          </a:p>
          <a:p>
            <a:pPr>
              <a:lnSpc>
                <a:spcPct val="100000"/>
              </a:lnSpc>
              <a:spcBef>
                <a:spcPts val="0"/>
              </a:spcBef>
            </a:pPr>
            <a:r>
              <a:rPr lang="tr-TR" dirty="0"/>
              <a:t>G</a:t>
            </a:r>
            <a:r>
              <a:rPr lang="tr-TR" dirty="0" smtClean="0"/>
              <a:t>eçerlik</a:t>
            </a:r>
            <a:r>
              <a:rPr lang="tr-TR" dirty="0"/>
              <a:t>, test puanlarına dayalı tahminlerin uygunluğuna, anlamlılığına ve kullanışlılığına ilişkin kanıtlar toplanmasını gerektirir</a:t>
            </a:r>
            <a:r>
              <a:rPr lang="tr-TR" dirty="0" smtClean="0"/>
              <a:t>.</a:t>
            </a:r>
          </a:p>
          <a:p>
            <a:pPr>
              <a:lnSpc>
                <a:spcPct val="100000"/>
              </a:lnSpc>
              <a:spcBef>
                <a:spcPts val="0"/>
              </a:spcBef>
            </a:pPr>
            <a:endParaRPr lang="tr-TR" dirty="0" smtClean="0"/>
          </a:p>
          <a:p>
            <a:pPr marL="0" indent="0" algn="r">
              <a:lnSpc>
                <a:spcPct val="100000"/>
              </a:lnSpc>
              <a:spcBef>
                <a:spcPts val="0"/>
              </a:spcBef>
              <a:buNone/>
            </a:pPr>
            <a:r>
              <a:rPr lang="tr-TR" dirty="0" smtClean="0"/>
              <a:t>(Büyüköztürk vd., 2013;Karasar, 2013)</a:t>
            </a:r>
            <a:endParaRPr lang="tr-TR" dirty="0"/>
          </a:p>
        </p:txBody>
      </p:sp>
    </p:spTree>
    <p:extLst>
      <p:ext uri="{BB962C8B-B14F-4D97-AF65-F5344CB8AC3E}">
        <p14:creationId xmlns:p14="http://schemas.microsoft.com/office/powerpoint/2010/main" val="186900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Veri Toplama Araçlarının </a:t>
            </a:r>
            <a:r>
              <a:rPr lang="tr-TR" b="1" dirty="0" err="1"/>
              <a:t>Psikometrik</a:t>
            </a:r>
            <a:r>
              <a:rPr lang="tr-TR" b="1" dirty="0"/>
              <a:t> Nitelikleri</a:t>
            </a:r>
            <a:endParaRPr lang="tr-TR" dirty="0"/>
          </a:p>
        </p:txBody>
      </p:sp>
      <p:sp>
        <p:nvSpPr>
          <p:cNvPr id="3" name="İçerik Yer Tutucusu 2"/>
          <p:cNvSpPr>
            <a:spLocks noGrp="1"/>
          </p:cNvSpPr>
          <p:nvPr>
            <p:ph idx="1"/>
          </p:nvPr>
        </p:nvSpPr>
        <p:spPr/>
        <p:txBody>
          <a:bodyPr>
            <a:normAutofit lnSpcReduction="10000"/>
          </a:bodyPr>
          <a:lstStyle/>
          <a:p>
            <a:pPr marL="0" indent="0">
              <a:lnSpc>
                <a:spcPct val="100000"/>
              </a:lnSpc>
              <a:spcBef>
                <a:spcPts val="0"/>
              </a:spcBef>
              <a:buNone/>
            </a:pPr>
            <a:r>
              <a:rPr lang="tr-TR" b="1" dirty="0"/>
              <a:t>Geçerlik </a:t>
            </a:r>
            <a:r>
              <a:rPr lang="tr-TR" b="1" dirty="0" smtClean="0"/>
              <a:t>Türleri</a:t>
            </a:r>
          </a:p>
          <a:p>
            <a:pPr marL="0" indent="0">
              <a:lnSpc>
                <a:spcPct val="100000"/>
              </a:lnSpc>
              <a:spcBef>
                <a:spcPts val="0"/>
              </a:spcBef>
              <a:buNone/>
            </a:pPr>
            <a:endParaRPr lang="tr-TR" dirty="0"/>
          </a:p>
          <a:p>
            <a:pPr>
              <a:lnSpc>
                <a:spcPct val="100000"/>
              </a:lnSpc>
              <a:spcBef>
                <a:spcPts val="0"/>
              </a:spcBef>
            </a:pPr>
            <a:r>
              <a:rPr lang="tr-TR" dirty="0"/>
              <a:t>Literatürde değişik sınıflandırmalara rastlanmakla </a:t>
            </a:r>
            <a:r>
              <a:rPr lang="tr-TR" dirty="0" smtClean="0"/>
              <a:t>birlikte, geçerlik </a:t>
            </a:r>
            <a:r>
              <a:rPr lang="tr-TR" dirty="0"/>
              <a:t>türlerinin üç grupta toplanması daha çok tercih edilmektedir</a:t>
            </a:r>
            <a:r>
              <a:rPr lang="tr-TR" dirty="0" smtClean="0"/>
              <a:t>.</a:t>
            </a:r>
          </a:p>
          <a:p>
            <a:pPr>
              <a:lnSpc>
                <a:spcPct val="100000"/>
              </a:lnSpc>
              <a:spcBef>
                <a:spcPts val="0"/>
              </a:spcBef>
            </a:pPr>
            <a:endParaRPr lang="tr-TR" dirty="0" smtClean="0"/>
          </a:p>
          <a:p>
            <a:pPr marL="514350" indent="-514350">
              <a:lnSpc>
                <a:spcPct val="100000"/>
              </a:lnSpc>
              <a:spcBef>
                <a:spcPts val="0"/>
              </a:spcBef>
              <a:buAutoNum type="arabicPeriod"/>
            </a:pPr>
            <a:r>
              <a:rPr lang="tr-TR" b="1" dirty="0" smtClean="0"/>
              <a:t>Kapsam geçerliği: </a:t>
            </a:r>
            <a:r>
              <a:rPr lang="tr-TR" dirty="0" smtClean="0"/>
              <a:t>Ölçme aracını </a:t>
            </a:r>
            <a:r>
              <a:rPr lang="tr-TR" dirty="0"/>
              <a:t>oluşturan maddelerin (soruların) ölçülmek istenen tanımlanmış davranışlar evrenini (bütününü) ölçmede ne derece temsil ettiğine, örneklediğine ilişkindir</a:t>
            </a:r>
            <a:r>
              <a:rPr lang="tr-TR" dirty="0" smtClean="0"/>
              <a:t>.</a:t>
            </a:r>
          </a:p>
          <a:p>
            <a:pPr marL="514350" indent="-514350">
              <a:lnSpc>
                <a:spcPct val="100000"/>
              </a:lnSpc>
              <a:spcBef>
                <a:spcPts val="0"/>
              </a:spcBef>
              <a:buAutoNum type="arabicPeriod"/>
            </a:pPr>
            <a:endParaRPr lang="tr-TR" dirty="0"/>
          </a:p>
          <a:p>
            <a:pPr marL="0" indent="0" algn="r">
              <a:lnSpc>
                <a:spcPct val="100000"/>
              </a:lnSpc>
              <a:spcBef>
                <a:spcPts val="0"/>
              </a:spcBef>
              <a:buNone/>
            </a:pPr>
            <a:r>
              <a:rPr lang="tr-TR" dirty="0"/>
              <a:t>(Büyüköztürk vd., 2013;Karasar, 2013)</a:t>
            </a:r>
          </a:p>
          <a:p>
            <a:pPr marL="514350" indent="-514350">
              <a:lnSpc>
                <a:spcPct val="100000"/>
              </a:lnSpc>
              <a:spcBef>
                <a:spcPts val="0"/>
              </a:spcBef>
              <a:buAutoNum type="arabicPeriod"/>
            </a:pPr>
            <a:endParaRPr lang="tr-TR" dirty="0"/>
          </a:p>
        </p:txBody>
      </p:sp>
    </p:spTree>
    <p:extLst>
      <p:ext uri="{BB962C8B-B14F-4D97-AF65-F5344CB8AC3E}">
        <p14:creationId xmlns:p14="http://schemas.microsoft.com/office/powerpoint/2010/main" val="1059988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Veri Toplama Araçlarının </a:t>
            </a:r>
            <a:r>
              <a:rPr lang="tr-TR" b="1" dirty="0" err="1"/>
              <a:t>Psikometrik</a:t>
            </a:r>
            <a:r>
              <a:rPr lang="tr-TR" b="1" dirty="0"/>
              <a:t> Nitelikleri</a:t>
            </a:r>
            <a:endParaRPr lang="tr-TR" dirty="0"/>
          </a:p>
        </p:txBody>
      </p:sp>
      <p:sp>
        <p:nvSpPr>
          <p:cNvPr id="3" name="İçerik Yer Tutucusu 2"/>
          <p:cNvSpPr>
            <a:spLocks noGrp="1"/>
          </p:cNvSpPr>
          <p:nvPr>
            <p:ph idx="1"/>
          </p:nvPr>
        </p:nvSpPr>
        <p:spPr/>
        <p:txBody>
          <a:bodyPr>
            <a:normAutofit lnSpcReduction="10000"/>
          </a:bodyPr>
          <a:lstStyle/>
          <a:p>
            <a:pPr marL="0" indent="0">
              <a:lnSpc>
                <a:spcPct val="100000"/>
              </a:lnSpc>
              <a:spcBef>
                <a:spcPts val="0"/>
              </a:spcBef>
              <a:buNone/>
            </a:pPr>
            <a:r>
              <a:rPr lang="tr-TR" b="1" dirty="0" smtClean="0"/>
              <a:t>2. Ölçüt Geçerliği:</a:t>
            </a:r>
            <a:r>
              <a:rPr lang="tr-TR" dirty="0" smtClean="0"/>
              <a:t> </a:t>
            </a:r>
            <a:r>
              <a:rPr lang="tr-TR" dirty="0"/>
              <a:t>Test puanlarının (</a:t>
            </a:r>
            <a:r>
              <a:rPr lang="tr-TR" dirty="0" err="1"/>
              <a:t>yordayıcı</a:t>
            </a:r>
            <a:r>
              <a:rPr lang="tr-TR" dirty="0"/>
              <a:t>), testin ölçtüğü özellikle ilişkili olduğu düşünülen bir başka ölçme </a:t>
            </a:r>
            <a:r>
              <a:rPr lang="tr-TR" dirty="0" smtClean="0"/>
              <a:t>sonucu </a:t>
            </a:r>
            <a:r>
              <a:rPr lang="tr-TR" dirty="0"/>
              <a:t>(ölçüt) ile korelasyonu puanların ölçüt bağlantılı geçerliğini </a:t>
            </a:r>
            <a:r>
              <a:rPr lang="tr-TR" dirty="0" smtClean="0"/>
              <a:t>gösterir.</a:t>
            </a:r>
          </a:p>
          <a:p>
            <a:pPr>
              <a:lnSpc>
                <a:spcPct val="100000"/>
              </a:lnSpc>
              <a:spcBef>
                <a:spcPts val="0"/>
              </a:spcBef>
            </a:pPr>
            <a:r>
              <a:rPr lang="tr-TR" dirty="0" smtClean="0"/>
              <a:t>Eşzaman geçerliği</a:t>
            </a:r>
          </a:p>
          <a:p>
            <a:pPr>
              <a:lnSpc>
                <a:spcPct val="100000"/>
              </a:lnSpc>
              <a:spcBef>
                <a:spcPts val="0"/>
              </a:spcBef>
            </a:pPr>
            <a:r>
              <a:rPr lang="tr-TR" dirty="0" smtClean="0"/>
              <a:t>Yordama geçerliği</a:t>
            </a:r>
          </a:p>
          <a:p>
            <a:pPr marL="0" indent="0">
              <a:lnSpc>
                <a:spcPct val="100000"/>
              </a:lnSpc>
              <a:spcBef>
                <a:spcPts val="0"/>
              </a:spcBef>
              <a:buNone/>
            </a:pPr>
            <a:endParaRPr lang="tr-TR" dirty="0"/>
          </a:p>
          <a:p>
            <a:pPr marL="0" indent="0">
              <a:lnSpc>
                <a:spcPct val="100000"/>
              </a:lnSpc>
              <a:spcBef>
                <a:spcPts val="0"/>
              </a:spcBef>
              <a:buNone/>
            </a:pPr>
            <a:r>
              <a:rPr lang="tr-TR" b="1" dirty="0" smtClean="0"/>
              <a:t>3. </a:t>
            </a:r>
            <a:r>
              <a:rPr lang="tr-TR" b="1" dirty="0"/>
              <a:t>Yapı Geçerliği</a:t>
            </a:r>
            <a:r>
              <a:rPr lang="tr-TR" b="1" dirty="0" smtClean="0"/>
              <a:t>: </a:t>
            </a:r>
            <a:r>
              <a:rPr lang="tr-TR" dirty="0"/>
              <a:t>T</a:t>
            </a:r>
            <a:r>
              <a:rPr lang="tr-TR" dirty="0" smtClean="0"/>
              <a:t>estten </a:t>
            </a:r>
            <a:r>
              <a:rPr lang="tr-TR" dirty="0"/>
              <a:t>elde edilen </a:t>
            </a:r>
            <a:r>
              <a:rPr lang="tr-TR" dirty="0" smtClean="0"/>
              <a:t>puanların, </a:t>
            </a:r>
            <a:r>
              <a:rPr lang="tr-TR" dirty="0"/>
              <a:t>test ile ölçülmek istenen </a:t>
            </a:r>
            <a:r>
              <a:rPr lang="tr-TR" dirty="0" smtClean="0"/>
              <a:t>kavramı </a:t>
            </a:r>
            <a:r>
              <a:rPr lang="tr-TR" dirty="0"/>
              <a:t>(</a:t>
            </a:r>
            <a:r>
              <a:rPr lang="tr-TR" dirty="0" smtClean="0"/>
              <a:t>yapıyı) </a:t>
            </a:r>
            <a:r>
              <a:rPr lang="tr-TR" dirty="0"/>
              <a:t>gerçekte ne derece ölçülebildiği ile ilgilidir (Büyüköztürk, 2002; Erkuş, 2003). </a:t>
            </a:r>
            <a:endParaRPr lang="tr-TR" dirty="0" smtClean="0"/>
          </a:p>
          <a:p>
            <a:pPr marL="0" indent="0">
              <a:lnSpc>
                <a:spcPct val="100000"/>
              </a:lnSpc>
              <a:spcBef>
                <a:spcPts val="0"/>
              </a:spcBef>
              <a:buNone/>
            </a:pPr>
            <a:endParaRPr lang="tr-TR" dirty="0"/>
          </a:p>
          <a:p>
            <a:pPr marL="0" indent="0" algn="r">
              <a:lnSpc>
                <a:spcPct val="100000"/>
              </a:lnSpc>
              <a:spcBef>
                <a:spcPts val="0"/>
              </a:spcBef>
              <a:buNone/>
            </a:pPr>
            <a:r>
              <a:rPr lang="tr-TR" dirty="0"/>
              <a:t>(Büyüköztürk vd., 2013;Karasar, 2013)</a:t>
            </a:r>
          </a:p>
          <a:p>
            <a:pPr marL="0" indent="0">
              <a:lnSpc>
                <a:spcPct val="100000"/>
              </a:lnSpc>
              <a:spcBef>
                <a:spcPts val="0"/>
              </a:spcBef>
              <a:buNone/>
            </a:pPr>
            <a:endParaRPr lang="tr-TR" dirty="0"/>
          </a:p>
        </p:txBody>
      </p:sp>
    </p:spTree>
    <p:extLst>
      <p:ext uri="{BB962C8B-B14F-4D97-AF65-F5344CB8AC3E}">
        <p14:creationId xmlns:p14="http://schemas.microsoft.com/office/powerpoint/2010/main" val="620123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Veri Toplama Araçlarının </a:t>
            </a:r>
            <a:r>
              <a:rPr lang="tr-TR" b="1" dirty="0" err="1"/>
              <a:t>Psikometrik</a:t>
            </a:r>
            <a:r>
              <a:rPr lang="tr-TR" b="1" dirty="0"/>
              <a:t> Nitelikleri</a:t>
            </a:r>
            <a:endParaRPr lang="tr-TR" dirty="0"/>
          </a:p>
        </p:txBody>
      </p:sp>
      <p:sp>
        <p:nvSpPr>
          <p:cNvPr id="3" name="İçerik Yer Tutucusu 2"/>
          <p:cNvSpPr>
            <a:spLocks noGrp="1"/>
          </p:cNvSpPr>
          <p:nvPr>
            <p:ph idx="1"/>
          </p:nvPr>
        </p:nvSpPr>
        <p:spPr>
          <a:xfrm>
            <a:off x="838200" y="1825624"/>
            <a:ext cx="10515600" cy="4527049"/>
          </a:xfrm>
        </p:spPr>
        <p:txBody>
          <a:bodyPr>
            <a:normAutofit lnSpcReduction="10000"/>
          </a:bodyPr>
          <a:lstStyle/>
          <a:p>
            <a:pPr marL="0" indent="0">
              <a:lnSpc>
                <a:spcPct val="100000"/>
              </a:lnSpc>
              <a:spcBef>
                <a:spcPts val="0"/>
              </a:spcBef>
              <a:buNone/>
            </a:pPr>
            <a:r>
              <a:rPr lang="tr-TR" b="1" dirty="0" smtClean="0"/>
              <a:t>2. Güvenirlik</a:t>
            </a:r>
          </a:p>
          <a:p>
            <a:pPr marL="0" indent="0">
              <a:lnSpc>
                <a:spcPct val="100000"/>
              </a:lnSpc>
              <a:spcBef>
                <a:spcPts val="0"/>
              </a:spcBef>
              <a:buNone/>
            </a:pPr>
            <a:endParaRPr lang="tr-TR" b="1" dirty="0" smtClean="0"/>
          </a:p>
          <a:p>
            <a:pPr>
              <a:lnSpc>
                <a:spcPct val="100000"/>
              </a:lnSpc>
              <a:spcBef>
                <a:spcPts val="0"/>
              </a:spcBef>
            </a:pPr>
            <a:r>
              <a:rPr lang="tr-TR" dirty="0"/>
              <a:t>Turgut (1990</a:t>
            </a:r>
            <a:r>
              <a:rPr lang="tr-TR" dirty="0" smtClean="0"/>
              <a:t>), </a:t>
            </a:r>
            <a:r>
              <a:rPr lang="tr-TR" dirty="0"/>
              <a:t>ölçme sonuçlarının tesadüfi hatalardan </a:t>
            </a:r>
            <a:r>
              <a:rPr lang="tr-TR" dirty="0" err="1" smtClean="0"/>
              <a:t>arınıklığının</a:t>
            </a:r>
            <a:r>
              <a:rPr lang="tr-TR" dirty="0" smtClean="0"/>
              <a:t> </a:t>
            </a:r>
            <a:r>
              <a:rPr lang="tr-TR" dirty="0"/>
              <a:t>bir ölçüsü,  </a:t>
            </a:r>
            <a:endParaRPr lang="tr-TR" dirty="0" smtClean="0"/>
          </a:p>
          <a:p>
            <a:pPr>
              <a:lnSpc>
                <a:spcPct val="100000"/>
              </a:lnSpc>
              <a:spcBef>
                <a:spcPts val="0"/>
              </a:spcBef>
            </a:pPr>
            <a:r>
              <a:rPr lang="tr-TR" dirty="0" err="1" smtClean="0"/>
              <a:t>Crocker</a:t>
            </a:r>
            <a:r>
              <a:rPr lang="tr-TR" dirty="0" smtClean="0"/>
              <a:t> </a:t>
            </a:r>
            <a:r>
              <a:rPr lang="tr-TR" dirty="0"/>
              <a:t>ve </a:t>
            </a:r>
            <a:r>
              <a:rPr lang="tr-TR" dirty="0" err="1"/>
              <a:t>Algina</a:t>
            </a:r>
            <a:r>
              <a:rPr lang="tr-TR" dirty="0"/>
              <a:t> (</a:t>
            </a:r>
            <a:r>
              <a:rPr lang="tr-TR" dirty="0" smtClean="0"/>
              <a:t>1986), belli </a:t>
            </a:r>
            <a:r>
              <a:rPr lang="tr-TR" dirty="0"/>
              <a:t>bir özelliği ölçmek amacıyla yapılan ölçmelerin aynı bireyler üzerinde benzer şartlarda tekrar </a:t>
            </a:r>
            <a:r>
              <a:rPr lang="tr-TR" dirty="0" smtClean="0"/>
              <a:t>edilebilirliği</a:t>
            </a:r>
          </a:p>
          <a:p>
            <a:pPr>
              <a:lnSpc>
                <a:spcPct val="100000"/>
              </a:lnSpc>
              <a:spcBef>
                <a:spcPts val="0"/>
              </a:spcBef>
            </a:pPr>
            <a:r>
              <a:rPr lang="tr-TR" dirty="0" smtClean="0"/>
              <a:t>Duyarlılık, kararlılık, tutarlılık anlamında güvenirlik </a:t>
            </a:r>
          </a:p>
          <a:p>
            <a:pPr>
              <a:lnSpc>
                <a:spcPct val="100000"/>
              </a:lnSpc>
              <a:spcBef>
                <a:spcPts val="0"/>
              </a:spcBef>
            </a:pPr>
            <a:r>
              <a:rPr lang="tr-TR" dirty="0" smtClean="0"/>
              <a:t>Hata türleri: sabit, sistematik ve rastgele</a:t>
            </a:r>
          </a:p>
          <a:p>
            <a:pPr>
              <a:lnSpc>
                <a:spcPct val="100000"/>
              </a:lnSpc>
              <a:spcBef>
                <a:spcPts val="0"/>
              </a:spcBef>
            </a:pPr>
            <a:r>
              <a:rPr lang="tr-TR" dirty="0" smtClean="0"/>
              <a:t>Güvenirlik indeksi ve güvenirlik katsayısı</a:t>
            </a:r>
          </a:p>
          <a:p>
            <a:pPr>
              <a:lnSpc>
                <a:spcPct val="100000"/>
              </a:lnSpc>
              <a:spcBef>
                <a:spcPts val="0"/>
              </a:spcBef>
            </a:pPr>
            <a:endParaRPr lang="tr-TR" dirty="0" smtClean="0"/>
          </a:p>
          <a:p>
            <a:pPr marL="0" indent="0" algn="r">
              <a:lnSpc>
                <a:spcPct val="100000"/>
              </a:lnSpc>
              <a:spcBef>
                <a:spcPts val="0"/>
              </a:spcBef>
              <a:buNone/>
            </a:pPr>
            <a:r>
              <a:rPr lang="tr-TR" dirty="0"/>
              <a:t>(Büyüköztürk vd., 2013;Karasar, 2013)</a:t>
            </a:r>
          </a:p>
          <a:p>
            <a:pPr marL="0" indent="0">
              <a:lnSpc>
                <a:spcPct val="100000"/>
              </a:lnSpc>
              <a:spcBef>
                <a:spcPts val="0"/>
              </a:spcBef>
              <a:buNone/>
            </a:pPr>
            <a:endParaRPr lang="tr-TR" dirty="0" smtClean="0"/>
          </a:p>
        </p:txBody>
      </p:sp>
    </p:spTree>
    <p:extLst>
      <p:ext uri="{BB962C8B-B14F-4D97-AF65-F5344CB8AC3E}">
        <p14:creationId xmlns:p14="http://schemas.microsoft.com/office/powerpoint/2010/main" val="197948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Veri Toplama Teknikleri </a:t>
            </a:r>
            <a:endParaRPr lang="tr-TR" b="1" dirty="0"/>
          </a:p>
        </p:txBody>
      </p:sp>
      <p:sp>
        <p:nvSpPr>
          <p:cNvPr id="3" name="İçerik Yer Tutucusu 2"/>
          <p:cNvSpPr>
            <a:spLocks noGrp="1"/>
          </p:cNvSpPr>
          <p:nvPr>
            <p:ph idx="1"/>
          </p:nvPr>
        </p:nvSpPr>
        <p:spPr/>
        <p:txBody>
          <a:bodyPr>
            <a:normAutofit lnSpcReduction="10000"/>
          </a:bodyPr>
          <a:lstStyle/>
          <a:p>
            <a:pPr marL="0" indent="0">
              <a:buNone/>
            </a:pPr>
            <a:r>
              <a:rPr lang="en-US" altLang="tr-TR" b="1" dirty="0" err="1">
                <a:latin typeface="Calibri" panose="020F0502020204030204" pitchFamily="34" charset="0"/>
                <a:cs typeface="Calibri" panose="020F0502020204030204" pitchFamily="34" charset="0"/>
              </a:rPr>
              <a:t>En</a:t>
            </a:r>
            <a:r>
              <a:rPr lang="en-US" altLang="tr-TR" b="1" dirty="0">
                <a:latin typeface="Calibri" panose="020F0502020204030204" pitchFamily="34" charset="0"/>
                <a:cs typeface="Calibri" panose="020F0502020204030204" pitchFamily="34" charset="0"/>
              </a:rPr>
              <a:t> </a:t>
            </a:r>
            <a:r>
              <a:rPr lang="en-US" altLang="tr-TR" b="1" dirty="0" err="1">
                <a:latin typeface="Calibri" panose="020F0502020204030204" pitchFamily="34" charset="0"/>
                <a:cs typeface="Calibri" panose="020F0502020204030204" pitchFamily="34" charset="0"/>
              </a:rPr>
              <a:t>yaygın</a:t>
            </a:r>
            <a:r>
              <a:rPr lang="en-US" altLang="tr-TR" b="1" dirty="0">
                <a:latin typeface="Calibri" panose="020F0502020204030204" pitchFamily="34" charset="0"/>
                <a:cs typeface="Calibri" panose="020F0502020204030204" pitchFamily="34" charset="0"/>
              </a:rPr>
              <a:t> </a:t>
            </a:r>
            <a:r>
              <a:rPr lang="en-US" altLang="tr-TR" b="1" dirty="0" err="1">
                <a:latin typeface="Calibri" panose="020F0502020204030204" pitchFamily="34" charset="0"/>
                <a:cs typeface="Calibri" panose="020F0502020204030204" pitchFamily="34" charset="0"/>
              </a:rPr>
              <a:t>kullanılan</a:t>
            </a:r>
            <a:r>
              <a:rPr lang="en-US" altLang="tr-TR" b="1" dirty="0">
                <a:latin typeface="Calibri" panose="020F0502020204030204" pitchFamily="34" charset="0"/>
                <a:cs typeface="Calibri" panose="020F0502020204030204" pitchFamily="34" charset="0"/>
              </a:rPr>
              <a:t> </a:t>
            </a:r>
            <a:r>
              <a:rPr lang="en-US" altLang="tr-TR" b="1" dirty="0" err="1">
                <a:latin typeface="Calibri" panose="020F0502020204030204" pitchFamily="34" charset="0"/>
                <a:cs typeface="Calibri" panose="020F0502020204030204" pitchFamily="34" charset="0"/>
              </a:rPr>
              <a:t>veri</a:t>
            </a:r>
            <a:r>
              <a:rPr lang="en-US" altLang="tr-TR" b="1" dirty="0">
                <a:latin typeface="Calibri" panose="020F0502020204030204" pitchFamily="34" charset="0"/>
                <a:cs typeface="Calibri" panose="020F0502020204030204" pitchFamily="34" charset="0"/>
              </a:rPr>
              <a:t> </a:t>
            </a:r>
            <a:r>
              <a:rPr lang="en-US" altLang="tr-TR" b="1" dirty="0" err="1">
                <a:latin typeface="Calibri" panose="020F0502020204030204" pitchFamily="34" charset="0"/>
                <a:cs typeface="Calibri" panose="020F0502020204030204" pitchFamily="34" charset="0"/>
              </a:rPr>
              <a:t>toplama</a:t>
            </a:r>
            <a:r>
              <a:rPr lang="en-US" altLang="tr-TR" b="1" dirty="0">
                <a:latin typeface="Calibri" panose="020F0502020204030204" pitchFamily="34" charset="0"/>
                <a:cs typeface="Calibri" panose="020F0502020204030204" pitchFamily="34" charset="0"/>
              </a:rPr>
              <a:t> </a:t>
            </a:r>
            <a:r>
              <a:rPr lang="en-US" altLang="tr-TR" b="1" dirty="0" err="1">
                <a:latin typeface="Calibri" panose="020F0502020204030204" pitchFamily="34" charset="0"/>
                <a:cs typeface="Calibri" panose="020F0502020204030204" pitchFamily="34" charset="0"/>
              </a:rPr>
              <a:t>teknikleri</a:t>
            </a:r>
            <a:r>
              <a:rPr lang="en-US" altLang="tr-TR" b="1" dirty="0">
                <a:latin typeface="Calibri" panose="020F0502020204030204" pitchFamily="34" charset="0"/>
                <a:cs typeface="Calibri" panose="020F0502020204030204" pitchFamily="34" charset="0"/>
              </a:rPr>
              <a:t> </a:t>
            </a:r>
            <a:endParaRPr lang="tr-TR" altLang="tr-TR" b="1" dirty="0" smtClean="0">
              <a:latin typeface="Calibri" panose="020F0502020204030204" pitchFamily="34" charset="0"/>
              <a:cs typeface="Calibri" panose="020F0502020204030204" pitchFamily="34" charset="0"/>
            </a:endParaRPr>
          </a:p>
          <a:p>
            <a:pPr marL="0" indent="0">
              <a:buNone/>
            </a:pPr>
            <a:endParaRPr lang="tr-TR" altLang="tr-TR" b="1" dirty="0" smtClean="0">
              <a:latin typeface="Calibri" panose="020F0502020204030204" pitchFamily="34" charset="0"/>
              <a:cs typeface="Calibri" panose="020F0502020204030204" pitchFamily="34" charset="0"/>
            </a:endParaRPr>
          </a:p>
          <a:p>
            <a:r>
              <a:rPr lang="en-US" altLang="tr-TR" dirty="0" err="1" smtClean="0">
                <a:latin typeface="Calibri" panose="020F0502020204030204" pitchFamily="34" charset="0"/>
                <a:cs typeface="Calibri" panose="020F0502020204030204" pitchFamily="34" charset="0"/>
              </a:rPr>
              <a:t>gözlem</a:t>
            </a:r>
            <a:r>
              <a:rPr lang="en-US" altLang="tr-TR" dirty="0" smtClean="0">
                <a:latin typeface="Calibri" panose="020F0502020204030204" pitchFamily="34" charset="0"/>
                <a:cs typeface="Calibri" panose="020F0502020204030204" pitchFamily="34" charset="0"/>
              </a:rPr>
              <a:t> </a:t>
            </a:r>
            <a:endParaRPr lang="tr-TR" altLang="tr-TR" dirty="0" smtClean="0">
              <a:latin typeface="Calibri" panose="020F0502020204030204" pitchFamily="34" charset="0"/>
              <a:cs typeface="Calibri" panose="020F0502020204030204" pitchFamily="34" charset="0"/>
            </a:endParaRPr>
          </a:p>
          <a:p>
            <a:r>
              <a:rPr lang="en-US" altLang="tr-TR" dirty="0" err="1" smtClean="0">
                <a:latin typeface="Calibri" panose="020F0502020204030204" pitchFamily="34" charset="0"/>
                <a:cs typeface="Calibri" panose="020F0502020204030204" pitchFamily="34" charset="0"/>
              </a:rPr>
              <a:t>görüşme</a:t>
            </a:r>
            <a:r>
              <a:rPr lang="en-US" altLang="tr-TR" dirty="0" smtClean="0">
                <a:latin typeface="Calibri" panose="020F0502020204030204" pitchFamily="34" charset="0"/>
                <a:cs typeface="Calibri" panose="020F0502020204030204" pitchFamily="34" charset="0"/>
              </a:rPr>
              <a:t> </a:t>
            </a:r>
            <a:endParaRPr lang="tr-TR" altLang="tr-TR" dirty="0" smtClean="0">
              <a:latin typeface="Calibri" panose="020F0502020204030204" pitchFamily="34" charset="0"/>
              <a:cs typeface="Calibri" panose="020F0502020204030204" pitchFamily="34" charset="0"/>
            </a:endParaRPr>
          </a:p>
          <a:p>
            <a:r>
              <a:rPr lang="en-US" altLang="tr-TR" dirty="0" err="1" smtClean="0">
                <a:latin typeface="Calibri" panose="020F0502020204030204" pitchFamily="34" charset="0"/>
                <a:cs typeface="Calibri" panose="020F0502020204030204" pitchFamily="34" charset="0"/>
              </a:rPr>
              <a:t>yazışma</a:t>
            </a:r>
            <a:r>
              <a:rPr lang="tr-TR" altLang="tr-TR" dirty="0" smtClean="0">
                <a:latin typeface="Calibri" panose="020F0502020204030204" pitchFamily="34" charset="0"/>
                <a:cs typeface="Calibri" panose="020F0502020204030204" pitchFamily="34" charset="0"/>
              </a:rPr>
              <a:t> </a:t>
            </a:r>
            <a:endParaRPr lang="tr-TR" altLang="tr-TR" dirty="0">
              <a:latin typeface="Calibri" panose="020F0502020204030204" pitchFamily="34" charset="0"/>
              <a:cs typeface="Calibri" panose="020F0502020204030204" pitchFamily="34" charset="0"/>
            </a:endParaRPr>
          </a:p>
          <a:p>
            <a:r>
              <a:rPr lang="tr-TR" altLang="tr-TR" dirty="0" smtClean="0">
                <a:latin typeface="Calibri" panose="020F0502020204030204" pitchFamily="34" charset="0"/>
                <a:cs typeface="Calibri" panose="020F0502020204030204" pitchFamily="34" charset="0"/>
              </a:rPr>
              <a:t>belgesel tarama</a:t>
            </a:r>
          </a:p>
          <a:p>
            <a:endParaRPr lang="tr-TR" altLang="tr-TR" b="1" dirty="0">
              <a:latin typeface="Calibri" panose="020F0502020204030204" pitchFamily="34" charset="0"/>
              <a:cs typeface="Calibri" panose="020F0502020204030204" pitchFamily="34" charset="0"/>
            </a:endParaRPr>
          </a:p>
          <a:p>
            <a:endParaRPr lang="tr-TR" altLang="tr-TR" b="1" dirty="0" smtClean="0">
              <a:latin typeface="Calibri" panose="020F0502020204030204" pitchFamily="34" charset="0"/>
              <a:cs typeface="Calibri" panose="020F0502020204030204" pitchFamily="34" charset="0"/>
            </a:endParaRPr>
          </a:p>
          <a:p>
            <a:pPr marL="0" indent="0" algn="r">
              <a:buNone/>
            </a:pPr>
            <a:r>
              <a:rPr lang="tr-TR" altLang="tr-TR" dirty="0" smtClean="0">
                <a:latin typeface="Calibri" panose="020F0502020204030204" pitchFamily="34" charset="0"/>
                <a:cs typeface="Calibri" panose="020F0502020204030204" pitchFamily="34" charset="0"/>
              </a:rPr>
              <a:t>(</a:t>
            </a:r>
            <a:r>
              <a:rPr lang="tr-TR" altLang="tr-TR" dirty="0" err="1" smtClean="0">
                <a:latin typeface="Calibri" panose="020F0502020204030204" pitchFamily="34" charset="0"/>
                <a:cs typeface="Calibri" panose="020F0502020204030204" pitchFamily="34" charset="0"/>
              </a:rPr>
              <a:t>Karasar</a:t>
            </a:r>
            <a:r>
              <a:rPr lang="tr-TR" altLang="tr-TR" dirty="0" smtClean="0">
                <a:latin typeface="Calibri" panose="020F0502020204030204" pitchFamily="34" charset="0"/>
                <a:cs typeface="Calibri" panose="020F0502020204030204" pitchFamily="34" charset="0"/>
              </a:rPr>
              <a:t>, 2013)</a:t>
            </a:r>
            <a:endParaRPr lang="en-US" altLang="tr-TR"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82913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Araçlarının </a:t>
            </a:r>
            <a:r>
              <a:rPr lang="tr-TR" sz="3600" b="1" dirty="0" err="1"/>
              <a:t>Psikometrik</a:t>
            </a:r>
            <a:r>
              <a:rPr lang="tr-TR" sz="3600" b="1" dirty="0"/>
              <a:t> Nitelikleri</a:t>
            </a:r>
            <a:endParaRPr lang="tr-TR" sz="3600" dirty="0"/>
          </a:p>
        </p:txBody>
      </p:sp>
      <p:sp>
        <p:nvSpPr>
          <p:cNvPr id="3" name="İçerik Yer Tutucusu 2"/>
          <p:cNvSpPr>
            <a:spLocks noGrp="1"/>
          </p:cNvSpPr>
          <p:nvPr>
            <p:ph idx="1"/>
          </p:nvPr>
        </p:nvSpPr>
        <p:spPr/>
        <p:txBody>
          <a:bodyPr>
            <a:noAutofit/>
          </a:bodyPr>
          <a:lstStyle/>
          <a:p>
            <a:pPr marL="0" indent="0">
              <a:lnSpc>
                <a:spcPct val="120000"/>
              </a:lnSpc>
              <a:spcBef>
                <a:spcPts val="0"/>
              </a:spcBef>
              <a:buNone/>
            </a:pPr>
            <a:r>
              <a:rPr lang="tr-TR" sz="2600" b="1" dirty="0" smtClean="0"/>
              <a:t>Güvenirliğe ilişkin yöntemler (Büyüköztürk vd., 2013)</a:t>
            </a:r>
          </a:p>
          <a:p>
            <a:pPr marL="514350" indent="-514350">
              <a:lnSpc>
                <a:spcPct val="120000"/>
              </a:lnSpc>
              <a:spcBef>
                <a:spcPts val="0"/>
              </a:spcBef>
              <a:buAutoNum type="alphaUcPeriod"/>
            </a:pPr>
            <a:r>
              <a:rPr lang="tr-TR" sz="2600" b="1" dirty="0" smtClean="0"/>
              <a:t>Tek uygulamaya dayalı yöntemler</a:t>
            </a:r>
          </a:p>
          <a:p>
            <a:pPr marL="514350" indent="-514350">
              <a:lnSpc>
                <a:spcPct val="120000"/>
              </a:lnSpc>
              <a:spcBef>
                <a:spcPts val="0"/>
              </a:spcBef>
              <a:buAutoNum type="alphaUcPeriod"/>
            </a:pPr>
            <a:endParaRPr lang="tr-TR" sz="2600" b="1" dirty="0" smtClean="0"/>
          </a:p>
          <a:p>
            <a:pPr>
              <a:lnSpc>
                <a:spcPct val="120000"/>
              </a:lnSpc>
              <a:spcBef>
                <a:spcPts val="0"/>
              </a:spcBef>
            </a:pPr>
            <a:r>
              <a:rPr lang="tr-TR" sz="2600" b="1" dirty="0" err="1" smtClean="0"/>
              <a:t>Kuder-Richardson</a:t>
            </a:r>
            <a:r>
              <a:rPr lang="tr-TR" sz="2600" b="1" dirty="0" smtClean="0"/>
              <a:t> </a:t>
            </a:r>
            <a:r>
              <a:rPr lang="tr-TR" sz="2600" b="1" dirty="0"/>
              <a:t>KR-20. </a:t>
            </a:r>
            <a:r>
              <a:rPr lang="tr-TR" sz="2600" dirty="0"/>
              <a:t>KR-20 formülü, bir test maddesine verilen cevaplar 1 (doğru) ve 0 (yanlış) ile puanlandığında kullanılır. </a:t>
            </a:r>
            <a:endParaRPr lang="tr-TR" sz="2600" dirty="0" smtClean="0"/>
          </a:p>
          <a:p>
            <a:pPr>
              <a:lnSpc>
                <a:spcPct val="120000"/>
              </a:lnSpc>
              <a:spcBef>
                <a:spcPts val="0"/>
              </a:spcBef>
            </a:pPr>
            <a:endParaRPr lang="tr-TR" sz="2600" dirty="0" smtClean="0"/>
          </a:p>
          <a:p>
            <a:pPr>
              <a:lnSpc>
                <a:spcPct val="120000"/>
              </a:lnSpc>
              <a:spcBef>
                <a:spcPts val="0"/>
              </a:spcBef>
            </a:pPr>
            <a:r>
              <a:rPr lang="tr-TR" sz="2600" b="1" dirty="0" err="1"/>
              <a:t>Cronbach</a:t>
            </a:r>
            <a:r>
              <a:rPr lang="tr-TR" sz="2600" b="1" dirty="0"/>
              <a:t> Alpha (α) . </a:t>
            </a:r>
            <a:r>
              <a:rPr lang="tr-TR" sz="2600" dirty="0"/>
              <a:t>Test puanlarının güvenirliğinin bir alt kestiricisi olarak kullanılan α</a:t>
            </a:r>
            <a:r>
              <a:rPr lang="tr-TR" sz="2600" b="1" dirty="0"/>
              <a:t> </a:t>
            </a:r>
            <a:r>
              <a:rPr lang="tr-TR" sz="2600" dirty="0"/>
              <a:t>katsayısı, özellikle cevapların derecelendirme ölçeğinde elde edildiği durumlarda sıklıkla kullanılır</a:t>
            </a:r>
            <a:r>
              <a:rPr lang="tr-TR" sz="2600" dirty="0" smtClean="0"/>
              <a:t>.</a:t>
            </a:r>
          </a:p>
        </p:txBody>
      </p:sp>
    </p:spTree>
    <p:extLst>
      <p:ext uri="{BB962C8B-B14F-4D97-AF65-F5344CB8AC3E}">
        <p14:creationId xmlns:p14="http://schemas.microsoft.com/office/powerpoint/2010/main" val="686885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Araçlarının </a:t>
            </a:r>
            <a:r>
              <a:rPr lang="tr-TR" sz="3600" b="1" dirty="0" err="1"/>
              <a:t>Psikometrik</a:t>
            </a:r>
            <a:r>
              <a:rPr lang="tr-TR" sz="3600" b="1" dirty="0"/>
              <a:t> Nitelikleri</a:t>
            </a:r>
            <a:endParaRPr lang="tr-TR" sz="3600" dirty="0"/>
          </a:p>
        </p:txBody>
      </p:sp>
      <p:sp>
        <p:nvSpPr>
          <p:cNvPr id="3" name="İçerik Yer Tutucusu 2"/>
          <p:cNvSpPr>
            <a:spLocks noGrp="1"/>
          </p:cNvSpPr>
          <p:nvPr>
            <p:ph idx="1"/>
          </p:nvPr>
        </p:nvSpPr>
        <p:spPr/>
        <p:txBody>
          <a:bodyPr>
            <a:normAutofit fontScale="92500" lnSpcReduction="20000"/>
          </a:bodyPr>
          <a:lstStyle/>
          <a:p>
            <a:pPr marL="0" indent="0">
              <a:lnSpc>
                <a:spcPct val="120000"/>
              </a:lnSpc>
              <a:spcBef>
                <a:spcPts val="0"/>
              </a:spcBef>
              <a:buNone/>
            </a:pPr>
            <a:r>
              <a:rPr lang="tr-TR" b="1" dirty="0"/>
              <a:t>Güvenirliğe ilişkin yöntemler (Büyüköztürk vd., 2013)</a:t>
            </a:r>
          </a:p>
          <a:p>
            <a:pPr marL="514350" indent="-514350">
              <a:lnSpc>
                <a:spcPct val="120000"/>
              </a:lnSpc>
              <a:spcBef>
                <a:spcPts val="0"/>
              </a:spcBef>
              <a:buAutoNum type="alphaUcPeriod"/>
            </a:pPr>
            <a:r>
              <a:rPr lang="tr-TR" b="1" dirty="0"/>
              <a:t>Tek uygulamaya dayalı yöntemler</a:t>
            </a:r>
          </a:p>
          <a:p>
            <a:pPr marL="0" indent="0">
              <a:lnSpc>
                <a:spcPct val="120000"/>
              </a:lnSpc>
              <a:spcBef>
                <a:spcPts val="0"/>
              </a:spcBef>
              <a:buNone/>
            </a:pPr>
            <a:endParaRPr lang="tr-TR" b="1" dirty="0" smtClean="0"/>
          </a:p>
          <a:p>
            <a:pPr>
              <a:lnSpc>
                <a:spcPct val="120000"/>
              </a:lnSpc>
              <a:spcBef>
                <a:spcPts val="0"/>
              </a:spcBef>
            </a:pPr>
            <a:r>
              <a:rPr lang="tr-TR" b="1" dirty="0" err="1" smtClean="0"/>
              <a:t>Hoyt’un</a:t>
            </a:r>
            <a:r>
              <a:rPr lang="tr-TR" b="1" dirty="0" smtClean="0"/>
              <a:t> </a:t>
            </a:r>
            <a:r>
              <a:rPr lang="tr-TR" b="1" dirty="0" err="1"/>
              <a:t>Varyans</a:t>
            </a:r>
            <a:r>
              <a:rPr lang="tr-TR" b="1" dirty="0"/>
              <a:t> Analizi. </a:t>
            </a:r>
            <a:r>
              <a:rPr lang="tr-TR" dirty="0"/>
              <a:t>Güvenirlik değeri, pratikte, bireylere ait kareler ortalamasının (</a:t>
            </a:r>
            <a:r>
              <a:rPr lang="tr-TR" dirty="0" err="1"/>
              <a:t>varyansın</a:t>
            </a:r>
            <a:r>
              <a:rPr lang="tr-TR" dirty="0"/>
              <a:t>) hata kareler ortalamasından farkının bireylere ait kareler ortalamasına bölünmesiyle de elde edilir</a:t>
            </a:r>
            <a:r>
              <a:rPr lang="tr-TR" dirty="0" smtClean="0"/>
              <a:t>.</a:t>
            </a:r>
          </a:p>
          <a:p>
            <a:pPr>
              <a:lnSpc>
                <a:spcPct val="120000"/>
              </a:lnSpc>
              <a:spcBef>
                <a:spcPts val="0"/>
              </a:spcBef>
            </a:pPr>
            <a:endParaRPr lang="tr-TR" dirty="0"/>
          </a:p>
          <a:p>
            <a:pPr>
              <a:lnSpc>
                <a:spcPct val="120000"/>
              </a:lnSpc>
              <a:spcBef>
                <a:spcPts val="0"/>
              </a:spcBef>
            </a:pPr>
            <a:r>
              <a:rPr lang="tr-TR" b="1" dirty="0"/>
              <a:t>Testi Yarılama. </a:t>
            </a:r>
            <a:r>
              <a:rPr lang="tr-TR" dirty="0"/>
              <a:t>Testi yarılama (eşdeğer yarılar) yöntemi, testin iki eş (paralel) formundan elde edilen puanlar arasındaki korelasyona dayalı olarak testin tümü için güvenirlik tahmini yapılmasını tanımlar.</a:t>
            </a:r>
          </a:p>
          <a:p>
            <a:endParaRPr lang="tr-TR" dirty="0"/>
          </a:p>
        </p:txBody>
      </p:sp>
    </p:spTree>
    <p:extLst>
      <p:ext uri="{BB962C8B-B14F-4D97-AF65-F5344CB8AC3E}">
        <p14:creationId xmlns:p14="http://schemas.microsoft.com/office/powerpoint/2010/main" val="3592534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Araçlarının </a:t>
            </a:r>
            <a:r>
              <a:rPr lang="tr-TR" sz="3600" b="1" dirty="0" err="1"/>
              <a:t>Psikometrik</a:t>
            </a:r>
            <a:r>
              <a:rPr lang="tr-TR" sz="3600" b="1" dirty="0"/>
              <a:t> Nitelikleri</a:t>
            </a:r>
            <a:endParaRPr lang="tr-TR" sz="3600" dirty="0"/>
          </a:p>
        </p:txBody>
      </p:sp>
      <p:sp>
        <p:nvSpPr>
          <p:cNvPr id="3" name="İçerik Yer Tutucusu 2"/>
          <p:cNvSpPr>
            <a:spLocks noGrp="1"/>
          </p:cNvSpPr>
          <p:nvPr>
            <p:ph idx="1"/>
          </p:nvPr>
        </p:nvSpPr>
        <p:spPr>
          <a:xfrm>
            <a:off x="838199" y="1456655"/>
            <a:ext cx="10647947" cy="4783723"/>
          </a:xfrm>
        </p:spPr>
        <p:txBody>
          <a:bodyPr>
            <a:noAutofit/>
          </a:bodyPr>
          <a:lstStyle/>
          <a:p>
            <a:pPr marL="0" indent="0">
              <a:lnSpc>
                <a:spcPct val="100000"/>
              </a:lnSpc>
              <a:spcBef>
                <a:spcPts val="0"/>
              </a:spcBef>
              <a:buNone/>
            </a:pPr>
            <a:r>
              <a:rPr lang="tr-TR" sz="2400" b="1" dirty="0"/>
              <a:t>Güvenirliğe ilişkin yöntemler (Büyüköztürk vd., </a:t>
            </a:r>
            <a:r>
              <a:rPr lang="tr-TR" sz="2400" b="1" dirty="0" smtClean="0"/>
              <a:t>2013)</a:t>
            </a:r>
          </a:p>
          <a:p>
            <a:pPr marL="0" indent="0">
              <a:lnSpc>
                <a:spcPct val="100000"/>
              </a:lnSpc>
              <a:spcBef>
                <a:spcPts val="0"/>
              </a:spcBef>
              <a:buNone/>
            </a:pPr>
            <a:r>
              <a:rPr lang="tr-TR" sz="2400" b="1" dirty="0" smtClean="0"/>
              <a:t>B. İki uygulamaya </a:t>
            </a:r>
            <a:r>
              <a:rPr lang="tr-TR" sz="2400" b="1" dirty="0"/>
              <a:t>dayalı </a:t>
            </a:r>
            <a:r>
              <a:rPr lang="tr-TR" sz="2400" b="1" dirty="0" smtClean="0"/>
              <a:t>yöntemler</a:t>
            </a:r>
          </a:p>
          <a:p>
            <a:pPr marL="0" indent="0">
              <a:lnSpc>
                <a:spcPct val="100000"/>
              </a:lnSpc>
              <a:spcBef>
                <a:spcPts val="0"/>
              </a:spcBef>
              <a:buNone/>
            </a:pPr>
            <a:endParaRPr lang="tr-TR" sz="2400" b="1" dirty="0" smtClean="0"/>
          </a:p>
          <a:p>
            <a:pPr>
              <a:lnSpc>
                <a:spcPct val="100000"/>
              </a:lnSpc>
              <a:spcBef>
                <a:spcPts val="0"/>
              </a:spcBef>
            </a:pPr>
            <a:r>
              <a:rPr lang="tr-TR" sz="2400" b="1" dirty="0"/>
              <a:t>Eşdeğer (Alternatif, Paralel) Formlar Yöntemi:</a:t>
            </a:r>
            <a:r>
              <a:rPr lang="tr-TR" sz="2400" dirty="0"/>
              <a:t> Aynı özelliği ölçmek amacıyla hazırlanan iki teste, eşdeğer formlar denir. Eşdeğer formlarla yapılan ölçmeler eşdeğer ölçmeler olarak tanımlanır ve ölçmelerin eşdeğer olabilmesi için aynı özellikleri ölçmenin yanı sıra ortalama ve standart sapmalarının da eşit olması gerekir. </a:t>
            </a:r>
            <a:endParaRPr lang="tr-TR" sz="2400" dirty="0" smtClean="0"/>
          </a:p>
          <a:p>
            <a:pPr>
              <a:lnSpc>
                <a:spcPct val="100000"/>
              </a:lnSpc>
              <a:spcBef>
                <a:spcPts val="0"/>
              </a:spcBef>
            </a:pPr>
            <a:endParaRPr lang="tr-TR" sz="2400" dirty="0" smtClean="0"/>
          </a:p>
          <a:p>
            <a:pPr>
              <a:lnSpc>
                <a:spcPct val="100000"/>
              </a:lnSpc>
              <a:spcBef>
                <a:spcPts val="0"/>
              </a:spcBef>
            </a:pPr>
            <a:r>
              <a:rPr lang="tr-TR" sz="2400" b="1" dirty="0"/>
              <a:t>Test-Tekrar Test Yöntemi: </a:t>
            </a:r>
            <a:r>
              <a:rPr lang="tr-TR" sz="2400" dirty="0"/>
              <a:t>Bir testin aynı gruba belli aralıklarla iki kez uygulanmasıyla elde edilen puanlar arasında </a:t>
            </a:r>
            <a:r>
              <a:rPr lang="tr-TR" sz="2400" dirty="0" err="1"/>
              <a:t>Pearson</a:t>
            </a:r>
            <a:r>
              <a:rPr lang="tr-TR" sz="2400" dirty="0"/>
              <a:t> momentler çarpım korelasyon katsayısı ile hesaplanan korelasyon, puanlarının test-tekrar test güvenirliğini verir. </a:t>
            </a:r>
            <a:endParaRPr lang="tr-TR" sz="2400" b="1" dirty="0"/>
          </a:p>
          <a:p>
            <a:pPr>
              <a:lnSpc>
                <a:spcPct val="100000"/>
              </a:lnSpc>
            </a:pPr>
            <a:endParaRPr lang="tr-TR" sz="2400" dirty="0"/>
          </a:p>
        </p:txBody>
      </p:sp>
    </p:spTree>
    <p:extLst>
      <p:ext uri="{BB962C8B-B14F-4D97-AF65-F5344CB8AC3E}">
        <p14:creationId xmlns:p14="http://schemas.microsoft.com/office/powerpoint/2010/main" val="526262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Veri Toplama Araçlarının </a:t>
            </a:r>
            <a:r>
              <a:rPr lang="tr-TR" b="1" dirty="0" err="1"/>
              <a:t>Psikometrik</a:t>
            </a:r>
            <a:r>
              <a:rPr lang="tr-TR" b="1" dirty="0"/>
              <a:t> Nitelikleri</a:t>
            </a:r>
            <a:endParaRPr lang="tr-TR" dirty="0"/>
          </a:p>
        </p:txBody>
      </p:sp>
      <p:sp>
        <p:nvSpPr>
          <p:cNvPr id="3" name="İçerik Yer Tutucusu 2"/>
          <p:cNvSpPr>
            <a:spLocks noGrp="1"/>
          </p:cNvSpPr>
          <p:nvPr>
            <p:ph idx="1"/>
          </p:nvPr>
        </p:nvSpPr>
        <p:spPr>
          <a:xfrm>
            <a:off x="838200" y="1825625"/>
            <a:ext cx="10515600" cy="4687470"/>
          </a:xfrm>
        </p:spPr>
        <p:txBody>
          <a:bodyPr>
            <a:normAutofit fontScale="92500" lnSpcReduction="10000"/>
          </a:bodyPr>
          <a:lstStyle/>
          <a:p>
            <a:pPr marL="0" indent="0">
              <a:buNone/>
            </a:pPr>
            <a:r>
              <a:rPr lang="tr-TR" b="1" dirty="0" smtClean="0"/>
              <a:t>3. Kullanışlılık</a:t>
            </a:r>
          </a:p>
          <a:p>
            <a:pPr marL="0" indent="0">
              <a:buNone/>
            </a:pPr>
            <a:endParaRPr lang="tr-TR" b="1" dirty="0" smtClean="0"/>
          </a:p>
          <a:p>
            <a:r>
              <a:rPr lang="tr-TR" altLang="tr-TR" dirty="0" smtClean="0"/>
              <a:t>Ekonomiklik</a:t>
            </a:r>
          </a:p>
          <a:p>
            <a:r>
              <a:rPr lang="tr-TR" altLang="tr-TR" dirty="0" smtClean="0"/>
              <a:t>Hazırlama </a:t>
            </a:r>
            <a:r>
              <a:rPr lang="tr-TR" altLang="tr-TR" dirty="0"/>
              <a:t>süresi</a:t>
            </a:r>
          </a:p>
          <a:p>
            <a:r>
              <a:rPr lang="tr-TR" altLang="tr-TR" dirty="0"/>
              <a:t>Uygulama süresi</a:t>
            </a:r>
          </a:p>
          <a:p>
            <a:r>
              <a:rPr lang="tr-TR" altLang="tr-TR" dirty="0"/>
              <a:t>Hazırlayıcı ve uygulayıcının nitelikleri </a:t>
            </a:r>
          </a:p>
          <a:p>
            <a:r>
              <a:rPr lang="tr-TR" altLang="tr-TR" dirty="0" err="1"/>
              <a:t>Cevaplayıcının</a:t>
            </a:r>
            <a:r>
              <a:rPr lang="tr-TR" altLang="tr-TR" dirty="0"/>
              <a:t> nitelikleri</a:t>
            </a:r>
          </a:p>
          <a:p>
            <a:r>
              <a:rPr lang="tr-TR" altLang="tr-TR" dirty="0"/>
              <a:t>Uygulama kolaylığı</a:t>
            </a:r>
          </a:p>
          <a:p>
            <a:r>
              <a:rPr lang="tr-TR" altLang="tr-TR" dirty="0"/>
              <a:t>Puanlama kolaylığı</a:t>
            </a:r>
          </a:p>
          <a:p>
            <a:r>
              <a:rPr lang="tr-TR" altLang="tr-TR" dirty="0"/>
              <a:t>Puanların yorumlama kolaylığı</a:t>
            </a:r>
          </a:p>
          <a:p>
            <a:pPr marL="0" indent="0">
              <a:buNone/>
            </a:pPr>
            <a:endParaRPr lang="tr-TR" dirty="0"/>
          </a:p>
        </p:txBody>
      </p:sp>
    </p:spTree>
    <p:extLst>
      <p:ext uri="{BB962C8B-B14F-4D97-AF65-F5344CB8AC3E}">
        <p14:creationId xmlns:p14="http://schemas.microsoft.com/office/powerpoint/2010/main" val="1389052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Kaynakça</a:t>
            </a:r>
            <a:endParaRPr lang="tr-TR" sz="3600" dirty="0"/>
          </a:p>
        </p:txBody>
      </p:sp>
      <p:sp>
        <p:nvSpPr>
          <p:cNvPr id="3" name="İçerik Yer Tutucusu 2"/>
          <p:cNvSpPr>
            <a:spLocks noGrp="1"/>
          </p:cNvSpPr>
          <p:nvPr>
            <p:ph idx="1"/>
          </p:nvPr>
        </p:nvSpPr>
        <p:spPr/>
        <p:txBody>
          <a:bodyPr>
            <a:normAutofit/>
          </a:bodyPr>
          <a:lstStyle/>
          <a:p>
            <a:pPr>
              <a:lnSpc>
                <a:spcPct val="100000"/>
              </a:lnSpc>
              <a:spcBef>
                <a:spcPts val="0"/>
              </a:spcBef>
            </a:pPr>
            <a:r>
              <a:rPr lang="tr-TR" dirty="0" smtClean="0"/>
              <a:t>Büyüköztürk, Ş., Çakmak, E.K., Akgün, Ö.E., Karadeniz, Ş. ve Demirel, F. (2013). </a:t>
            </a:r>
            <a:r>
              <a:rPr lang="tr-TR" i="1" dirty="0" smtClean="0"/>
              <a:t>Bilimsel araştırma yöntemleri</a:t>
            </a:r>
            <a:r>
              <a:rPr lang="tr-TR" dirty="0" smtClean="0"/>
              <a:t>. Ankara: </a:t>
            </a:r>
            <a:r>
              <a:rPr lang="tr-TR" dirty="0" err="1" smtClean="0"/>
              <a:t>Pegem</a:t>
            </a:r>
            <a:r>
              <a:rPr lang="tr-TR" dirty="0" smtClean="0"/>
              <a:t> Akademi</a:t>
            </a:r>
          </a:p>
          <a:p>
            <a:pPr>
              <a:lnSpc>
                <a:spcPct val="100000"/>
              </a:lnSpc>
              <a:spcBef>
                <a:spcPts val="0"/>
              </a:spcBef>
            </a:pPr>
            <a:endParaRPr lang="tr-TR" dirty="0"/>
          </a:p>
          <a:p>
            <a:pPr>
              <a:lnSpc>
                <a:spcPct val="100000"/>
              </a:lnSpc>
              <a:spcBef>
                <a:spcPts val="0"/>
              </a:spcBef>
            </a:pPr>
            <a:r>
              <a:rPr lang="tr-TR" dirty="0" err="1" smtClean="0"/>
              <a:t>Karasar</a:t>
            </a:r>
            <a:r>
              <a:rPr lang="tr-TR" dirty="0" smtClean="0"/>
              <a:t>, N, (2013). </a:t>
            </a:r>
            <a:r>
              <a:rPr lang="tr-TR" i="1" dirty="0" smtClean="0"/>
              <a:t>Bilimsel araştırma yöntemi</a:t>
            </a:r>
            <a:r>
              <a:rPr lang="tr-TR" dirty="0" smtClean="0"/>
              <a:t>. Ankara: Nobel yayıncılık</a:t>
            </a:r>
          </a:p>
          <a:p>
            <a:pPr>
              <a:lnSpc>
                <a:spcPct val="100000"/>
              </a:lnSpc>
              <a:spcBef>
                <a:spcPts val="0"/>
              </a:spcBef>
            </a:pPr>
            <a:endParaRPr lang="tr-TR" dirty="0" smtClean="0"/>
          </a:p>
          <a:p>
            <a:endParaRPr lang="tr-TR" dirty="0"/>
          </a:p>
          <a:p>
            <a:endParaRPr lang="tr-TR" dirty="0"/>
          </a:p>
        </p:txBody>
      </p:sp>
    </p:spTree>
    <p:extLst>
      <p:ext uri="{BB962C8B-B14F-4D97-AF65-F5344CB8AC3E}">
        <p14:creationId xmlns:p14="http://schemas.microsoft.com/office/powerpoint/2010/main" val="3363899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smtClean="0"/>
              <a:t>(</a:t>
            </a:r>
            <a:r>
              <a:rPr lang="tr-TR" sz="3600" b="1" dirty="0" err="1" smtClean="0"/>
              <a:t>Karasar</a:t>
            </a:r>
            <a:r>
              <a:rPr lang="tr-TR" sz="3600" b="1" dirty="0" smtClean="0"/>
              <a:t>, 2013)</a:t>
            </a:r>
            <a:endParaRPr lang="tr-TR" sz="3600" dirty="0"/>
          </a:p>
        </p:txBody>
      </p:sp>
      <p:sp>
        <p:nvSpPr>
          <p:cNvPr id="3" name="İçerik Yer Tutucusu 2"/>
          <p:cNvSpPr>
            <a:spLocks noGrp="1"/>
          </p:cNvSpPr>
          <p:nvPr>
            <p:ph idx="1"/>
          </p:nvPr>
        </p:nvSpPr>
        <p:spPr/>
        <p:txBody>
          <a:bodyPr>
            <a:normAutofit lnSpcReduction="10000"/>
          </a:bodyPr>
          <a:lstStyle/>
          <a:p>
            <a:pPr marL="514350" indent="-514350">
              <a:lnSpc>
                <a:spcPct val="100000"/>
              </a:lnSpc>
              <a:spcBef>
                <a:spcPts val="0"/>
              </a:spcBef>
              <a:buAutoNum type="arabicPeriod"/>
            </a:pPr>
            <a:r>
              <a:rPr lang="tr-TR" b="1" dirty="0" smtClean="0"/>
              <a:t>Gözlem</a:t>
            </a:r>
          </a:p>
          <a:p>
            <a:pPr marL="514350" indent="-514350">
              <a:lnSpc>
                <a:spcPct val="100000"/>
              </a:lnSpc>
              <a:spcBef>
                <a:spcPts val="0"/>
              </a:spcBef>
              <a:buAutoNum type="arabicPeriod"/>
            </a:pPr>
            <a:endParaRPr lang="tr-TR" b="1" dirty="0" smtClean="0"/>
          </a:p>
          <a:p>
            <a:pPr>
              <a:lnSpc>
                <a:spcPct val="100000"/>
              </a:lnSpc>
              <a:spcBef>
                <a:spcPts val="0"/>
              </a:spcBef>
            </a:pPr>
            <a:r>
              <a:rPr lang="tr-TR" altLang="tr-TR" dirty="0" err="1" smtClean="0"/>
              <a:t>B</a:t>
            </a:r>
            <a:r>
              <a:rPr lang="en-US" altLang="tr-TR" dirty="0" err="1" smtClean="0"/>
              <a:t>ir</a:t>
            </a:r>
            <a:r>
              <a:rPr lang="en-US" altLang="tr-TR" dirty="0" smtClean="0"/>
              <a:t> </a:t>
            </a:r>
            <a:r>
              <a:rPr lang="en-US" altLang="tr-TR" dirty="0" err="1"/>
              <a:t>şeyi</a:t>
            </a:r>
            <a:r>
              <a:rPr lang="en-US" altLang="tr-TR" dirty="0"/>
              <a:t> </a:t>
            </a:r>
            <a:r>
              <a:rPr lang="en-US" altLang="tr-TR" dirty="0" err="1"/>
              <a:t>iyi</a:t>
            </a:r>
            <a:r>
              <a:rPr lang="en-US" altLang="tr-TR" dirty="0"/>
              <a:t> </a:t>
            </a:r>
            <a:r>
              <a:rPr lang="en-US" altLang="tr-TR" dirty="0" err="1"/>
              <a:t>anlamak</a:t>
            </a:r>
            <a:r>
              <a:rPr lang="en-US" altLang="tr-TR" dirty="0"/>
              <a:t> </a:t>
            </a:r>
            <a:r>
              <a:rPr lang="en-US" altLang="tr-TR" dirty="0" err="1"/>
              <a:t>için</a:t>
            </a:r>
            <a:r>
              <a:rPr lang="en-US" altLang="tr-TR" dirty="0"/>
              <a:t> </a:t>
            </a:r>
            <a:r>
              <a:rPr lang="en-US" altLang="tr-TR" dirty="0" err="1"/>
              <a:t>onun</a:t>
            </a:r>
            <a:r>
              <a:rPr lang="en-US" altLang="tr-TR" dirty="0"/>
              <a:t> </a:t>
            </a:r>
            <a:r>
              <a:rPr lang="en-US" altLang="tr-TR" dirty="0" err="1"/>
              <a:t>kendi</a:t>
            </a:r>
            <a:r>
              <a:rPr lang="en-US" altLang="tr-TR" dirty="0"/>
              <a:t> </a:t>
            </a:r>
            <a:r>
              <a:rPr lang="en-US" altLang="tr-TR" dirty="0" err="1"/>
              <a:t>kendine</a:t>
            </a:r>
            <a:r>
              <a:rPr lang="en-US" altLang="tr-TR" dirty="0"/>
              <a:t> </a:t>
            </a:r>
            <a:r>
              <a:rPr lang="en-US" altLang="tr-TR" dirty="0" err="1"/>
              <a:t>meydana</a:t>
            </a:r>
            <a:r>
              <a:rPr lang="en-US" altLang="tr-TR" dirty="0"/>
              <a:t> </a:t>
            </a:r>
            <a:r>
              <a:rPr lang="en-US" altLang="tr-TR" dirty="0" err="1"/>
              <a:t>çıkan</a:t>
            </a:r>
            <a:r>
              <a:rPr lang="en-US" altLang="tr-TR" dirty="0"/>
              <a:t> </a:t>
            </a:r>
            <a:r>
              <a:rPr lang="en-US" altLang="tr-TR" dirty="0" err="1"/>
              <a:t>bütün</a:t>
            </a:r>
            <a:r>
              <a:rPr lang="en-US" altLang="tr-TR" dirty="0"/>
              <a:t> </a:t>
            </a:r>
            <a:r>
              <a:rPr lang="en-US" altLang="tr-TR" dirty="0" err="1"/>
              <a:t>belirtilerini</a:t>
            </a:r>
            <a:r>
              <a:rPr lang="en-US" altLang="tr-TR" dirty="0"/>
              <a:t> </a:t>
            </a:r>
            <a:r>
              <a:rPr lang="en-US" altLang="tr-TR" dirty="0" err="1"/>
              <a:t>gözden</a:t>
            </a:r>
            <a:r>
              <a:rPr lang="en-US" altLang="tr-TR" dirty="0"/>
              <a:t> </a:t>
            </a:r>
            <a:r>
              <a:rPr lang="en-US" altLang="tr-TR" dirty="0" err="1"/>
              <a:t>geçirmektir</a:t>
            </a:r>
            <a:r>
              <a:rPr lang="en-US" altLang="tr-TR" dirty="0" smtClean="0"/>
              <a:t>.</a:t>
            </a:r>
            <a:endParaRPr lang="tr-TR" altLang="tr-TR" dirty="0" smtClean="0"/>
          </a:p>
          <a:p>
            <a:pPr>
              <a:lnSpc>
                <a:spcPct val="100000"/>
              </a:lnSpc>
              <a:spcBef>
                <a:spcPts val="0"/>
              </a:spcBef>
            </a:pPr>
            <a:endParaRPr lang="tr-TR" altLang="tr-TR" dirty="0" smtClean="0"/>
          </a:p>
          <a:p>
            <a:pPr>
              <a:lnSpc>
                <a:spcPct val="100000"/>
              </a:lnSpc>
              <a:spcBef>
                <a:spcPts val="0"/>
              </a:spcBef>
            </a:pPr>
            <a:r>
              <a:rPr lang="en-US" altLang="tr-TR" dirty="0" err="1"/>
              <a:t>Gözlem</a:t>
            </a:r>
            <a:r>
              <a:rPr lang="en-US" altLang="tr-TR" dirty="0"/>
              <a:t> </a:t>
            </a:r>
            <a:r>
              <a:rPr lang="en-US" altLang="tr-TR" dirty="0" err="1"/>
              <a:t>tekniğinin</a:t>
            </a:r>
            <a:r>
              <a:rPr lang="en-US" altLang="tr-TR" dirty="0"/>
              <a:t> </a:t>
            </a:r>
            <a:r>
              <a:rPr lang="en-US" altLang="tr-TR" dirty="0" err="1"/>
              <a:t>en</a:t>
            </a:r>
            <a:r>
              <a:rPr lang="en-US" altLang="tr-TR" dirty="0"/>
              <a:t> </a:t>
            </a:r>
            <a:r>
              <a:rPr lang="en-US" altLang="tr-TR" dirty="0" err="1"/>
              <a:t>önemli</a:t>
            </a:r>
            <a:r>
              <a:rPr lang="en-US" altLang="tr-TR" dirty="0"/>
              <a:t> </a:t>
            </a:r>
            <a:r>
              <a:rPr lang="en-US" altLang="tr-TR" dirty="0" err="1"/>
              <a:t>özelliği</a:t>
            </a:r>
            <a:r>
              <a:rPr lang="en-US" altLang="tr-TR" dirty="0"/>
              <a:t>, </a:t>
            </a:r>
            <a:r>
              <a:rPr lang="en-US" altLang="tr-TR" dirty="0" err="1"/>
              <a:t>gözlenenlerin</a:t>
            </a:r>
            <a:r>
              <a:rPr lang="en-US" altLang="tr-TR" dirty="0"/>
              <a:t> </a:t>
            </a:r>
            <a:r>
              <a:rPr lang="en-US" altLang="tr-TR" dirty="0" err="1"/>
              <a:t>kendi</a:t>
            </a:r>
            <a:r>
              <a:rPr lang="en-US" altLang="tr-TR" dirty="0"/>
              <a:t> </a:t>
            </a:r>
            <a:r>
              <a:rPr lang="en-US" altLang="tr-TR" dirty="0" err="1"/>
              <a:t>doğal</a:t>
            </a:r>
            <a:r>
              <a:rPr lang="en-US" altLang="tr-TR" dirty="0"/>
              <a:t> </a:t>
            </a:r>
            <a:r>
              <a:rPr lang="en-US" altLang="tr-TR" dirty="0" err="1"/>
              <a:t>ortamları</a:t>
            </a:r>
            <a:r>
              <a:rPr lang="en-US" altLang="tr-TR" dirty="0"/>
              <a:t> </a:t>
            </a:r>
            <a:r>
              <a:rPr lang="en-US" altLang="tr-TR" dirty="0" err="1"/>
              <a:t>içinde</a:t>
            </a:r>
            <a:r>
              <a:rPr lang="en-US" altLang="tr-TR" dirty="0"/>
              <a:t> </a:t>
            </a:r>
            <a:r>
              <a:rPr lang="en-US" altLang="tr-TR" dirty="0" err="1"/>
              <a:t>bulunmasıdır</a:t>
            </a:r>
            <a:r>
              <a:rPr lang="en-US" altLang="tr-TR" dirty="0"/>
              <a:t>. </a:t>
            </a:r>
            <a:r>
              <a:rPr lang="en-US" altLang="tr-TR" dirty="0" err="1" smtClean="0"/>
              <a:t>Bir</a:t>
            </a:r>
            <a:r>
              <a:rPr lang="en-US" altLang="tr-TR" dirty="0" smtClean="0"/>
              <a:t> </a:t>
            </a:r>
            <a:r>
              <a:rPr lang="en-US" altLang="tr-TR" dirty="0" err="1"/>
              <a:t>çok</a:t>
            </a:r>
            <a:r>
              <a:rPr lang="en-US" altLang="tr-TR" dirty="0"/>
              <a:t> </a:t>
            </a:r>
            <a:r>
              <a:rPr lang="en-US" altLang="tr-TR" dirty="0" err="1"/>
              <a:t>davranış</a:t>
            </a:r>
            <a:r>
              <a:rPr lang="en-US" altLang="tr-TR" dirty="0"/>
              <a:t> </a:t>
            </a:r>
            <a:r>
              <a:rPr lang="en-US" altLang="tr-TR" dirty="0" err="1"/>
              <a:t>bu</a:t>
            </a:r>
            <a:r>
              <a:rPr lang="en-US" altLang="tr-TR" dirty="0"/>
              <a:t> </a:t>
            </a:r>
            <a:r>
              <a:rPr lang="en-US" altLang="tr-TR" dirty="0" err="1"/>
              <a:t>şekilde</a:t>
            </a:r>
            <a:r>
              <a:rPr lang="en-US" altLang="tr-TR" dirty="0"/>
              <a:t> </a:t>
            </a:r>
            <a:r>
              <a:rPr lang="en-US" altLang="tr-TR" dirty="0" err="1"/>
              <a:t>objektif</a:t>
            </a:r>
            <a:r>
              <a:rPr lang="en-US" altLang="tr-TR" dirty="0"/>
              <a:t> </a:t>
            </a:r>
            <a:r>
              <a:rPr lang="en-US" altLang="tr-TR" dirty="0" err="1"/>
              <a:t>olarak</a:t>
            </a:r>
            <a:r>
              <a:rPr lang="en-US" altLang="tr-TR" dirty="0"/>
              <a:t> </a:t>
            </a:r>
            <a:r>
              <a:rPr lang="en-US" altLang="tr-TR" dirty="0" err="1"/>
              <a:t>belirlenebilir</a:t>
            </a:r>
            <a:r>
              <a:rPr lang="en-US" altLang="tr-TR" dirty="0"/>
              <a:t>. </a:t>
            </a:r>
            <a:endParaRPr lang="tr-TR" altLang="tr-TR" dirty="0" smtClean="0"/>
          </a:p>
          <a:p>
            <a:pPr>
              <a:lnSpc>
                <a:spcPct val="100000"/>
              </a:lnSpc>
              <a:spcBef>
                <a:spcPts val="0"/>
              </a:spcBef>
            </a:pPr>
            <a:endParaRPr lang="tr-TR" altLang="tr-TR" dirty="0" smtClean="0"/>
          </a:p>
          <a:p>
            <a:pPr>
              <a:lnSpc>
                <a:spcPct val="100000"/>
              </a:lnSpc>
              <a:spcBef>
                <a:spcPts val="0"/>
              </a:spcBef>
            </a:pPr>
            <a:r>
              <a:rPr lang="en-US" altLang="tr-TR" dirty="0" err="1" smtClean="0"/>
              <a:t>Gözlemde</a:t>
            </a:r>
            <a:r>
              <a:rPr lang="en-US" altLang="tr-TR" dirty="0" smtClean="0"/>
              <a:t> </a:t>
            </a:r>
            <a:r>
              <a:rPr lang="en-US" altLang="tr-TR" dirty="0" err="1"/>
              <a:t>gözlemci</a:t>
            </a:r>
            <a:r>
              <a:rPr lang="en-US" altLang="tr-TR" dirty="0"/>
              <a:t> </a:t>
            </a:r>
            <a:r>
              <a:rPr lang="en-US" altLang="tr-TR" dirty="0" err="1"/>
              <a:t>ve</a:t>
            </a:r>
            <a:r>
              <a:rPr lang="en-US" altLang="tr-TR" dirty="0"/>
              <a:t> </a:t>
            </a:r>
            <a:r>
              <a:rPr lang="en-US" altLang="tr-TR" dirty="0" err="1"/>
              <a:t>gözlenen</a:t>
            </a:r>
            <a:r>
              <a:rPr lang="en-US" altLang="tr-TR" dirty="0"/>
              <a:t> </a:t>
            </a:r>
            <a:r>
              <a:rPr lang="en-US" altLang="tr-TR" dirty="0" err="1"/>
              <a:t>olmak</a:t>
            </a:r>
            <a:r>
              <a:rPr lang="en-US" altLang="tr-TR" dirty="0"/>
              <a:t> </a:t>
            </a:r>
            <a:r>
              <a:rPr lang="en-US" altLang="tr-TR" dirty="0" err="1"/>
              <a:t>üzere</a:t>
            </a:r>
            <a:r>
              <a:rPr lang="en-US" altLang="tr-TR" dirty="0"/>
              <a:t> </a:t>
            </a:r>
            <a:r>
              <a:rPr lang="en-US" altLang="tr-TR" dirty="0" err="1"/>
              <a:t>iki</a:t>
            </a:r>
            <a:r>
              <a:rPr lang="en-US" altLang="tr-TR" dirty="0"/>
              <a:t> </a:t>
            </a:r>
            <a:r>
              <a:rPr lang="en-US" altLang="tr-TR" dirty="0" err="1"/>
              <a:t>taraf</a:t>
            </a:r>
            <a:r>
              <a:rPr lang="en-US" altLang="tr-TR" dirty="0"/>
              <a:t> </a:t>
            </a:r>
            <a:r>
              <a:rPr lang="en-US" altLang="tr-TR" dirty="0" err="1"/>
              <a:t>vardır</a:t>
            </a:r>
            <a:r>
              <a:rPr lang="en-US" altLang="tr-TR" dirty="0"/>
              <a:t>.</a:t>
            </a:r>
            <a:endParaRPr lang="tr-TR" altLang="tr-TR" dirty="0"/>
          </a:p>
          <a:p>
            <a:pPr>
              <a:lnSpc>
                <a:spcPct val="100000"/>
              </a:lnSpc>
              <a:spcBef>
                <a:spcPts val="0"/>
              </a:spcBef>
            </a:pPr>
            <a:endParaRPr lang="tr-TR" dirty="0"/>
          </a:p>
        </p:txBody>
      </p:sp>
    </p:spTree>
    <p:extLst>
      <p:ext uri="{BB962C8B-B14F-4D97-AF65-F5344CB8AC3E}">
        <p14:creationId xmlns:p14="http://schemas.microsoft.com/office/powerpoint/2010/main" val="22100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smtClean="0"/>
              <a:t>(Büyüköztürk vd., </a:t>
            </a:r>
            <a:r>
              <a:rPr lang="tr-TR" sz="3600" b="1" dirty="0"/>
              <a:t>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dirty="0" smtClean="0"/>
              <a:t>Gözlem yönteminin avantajları;</a:t>
            </a:r>
          </a:p>
          <a:p>
            <a:pPr marL="0" indent="0">
              <a:lnSpc>
                <a:spcPct val="100000"/>
              </a:lnSpc>
              <a:spcBef>
                <a:spcPts val="0"/>
              </a:spcBef>
              <a:buNone/>
            </a:pPr>
            <a:endParaRPr lang="tr-TR" dirty="0" smtClean="0"/>
          </a:p>
          <a:p>
            <a:pPr lvl="0">
              <a:lnSpc>
                <a:spcPct val="100000"/>
              </a:lnSpc>
              <a:spcBef>
                <a:spcPts val="0"/>
              </a:spcBef>
            </a:pPr>
            <a:r>
              <a:rPr lang="tr-TR" dirty="0"/>
              <a:t>Sözel olmayan davranışların da gözlemlenmesi</a:t>
            </a:r>
            <a:r>
              <a:rPr lang="tr-TR" dirty="0" smtClean="0"/>
              <a:t>,</a:t>
            </a:r>
          </a:p>
          <a:p>
            <a:pPr lvl="0">
              <a:lnSpc>
                <a:spcPct val="100000"/>
              </a:lnSpc>
              <a:spcBef>
                <a:spcPts val="0"/>
              </a:spcBef>
            </a:pPr>
            <a:endParaRPr lang="tr-TR" dirty="0"/>
          </a:p>
          <a:p>
            <a:pPr lvl="0">
              <a:lnSpc>
                <a:spcPct val="100000"/>
              </a:lnSpc>
              <a:spcBef>
                <a:spcPts val="0"/>
              </a:spcBef>
            </a:pPr>
            <a:r>
              <a:rPr lang="tr-TR" dirty="0"/>
              <a:t>Doğal ortamda gözlemlenmesi, yapaylık unsurlarının diğer yöntemlere göre daha az olması </a:t>
            </a:r>
            <a:endParaRPr lang="tr-TR" dirty="0" smtClean="0"/>
          </a:p>
          <a:p>
            <a:pPr lvl="0">
              <a:lnSpc>
                <a:spcPct val="100000"/>
              </a:lnSpc>
              <a:spcBef>
                <a:spcPts val="0"/>
              </a:spcBef>
            </a:pPr>
            <a:endParaRPr lang="tr-TR" dirty="0"/>
          </a:p>
          <a:p>
            <a:pPr lvl="0">
              <a:lnSpc>
                <a:spcPct val="100000"/>
              </a:lnSpc>
              <a:spcBef>
                <a:spcPts val="0"/>
              </a:spcBef>
            </a:pPr>
            <a:r>
              <a:rPr lang="tr-TR" dirty="0"/>
              <a:t>Zaman sınırının olmaması gibi avantajlarından söz edilebilir. </a:t>
            </a:r>
          </a:p>
          <a:p>
            <a:pPr>
              <a:lnSpc>
                <a:spcPct val="100000"/>
              </a:lnSpc>
              <a:spcBef>
                <a:spcPts val="0"/>
              </a:spcBef>
            </a:pPr>
            <a:endParaRPr lang="tr-TR" dirty="0"/>
          </a:p>
        </p:txBody>
      </p:sp>
    </p:spTree>
    <p:extLst>
      <p:ext uri="{BB962C8B-B14F-4D97-AF65-F5344CB8AC3E}">
        <p14:creationId xmlns:p14="http://schemas.microsoft.com/office/powerpoint/2010/main" val="1240842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dirty="0" smtClean="0"/>
              <a:t>Gözlem yönteminin dezavantajları;</a:t>
            </a:r>
          </a:p>
          <a:p>
            <a:pPr marL="0" indent="0">
              <a:lnSpc>
                <a:spcPct val="100000"/>
              </a:lnSpc>
              <a:spcBef>
                <a:spcPts val="0"/>
              </a:spcBef>
              <a:buNone/>
            </a:pPr>
            <a:r>
              <a:rPr lang="tr-TR" dirty="0" smtClean="0"/>
              <a:t>  </a:t>
            </a:r>
            <a:endParaRPr lang="tr-TR" dirty="0"/>
          </a:p>
          <a:p>
            <a:pPr lvl="0">
              <a:lnSpc>
                <a:spcPct val="100000"/>
              </a:lnSpc>
              <a:spcBef>
                <a:spcPts val="0"/>
              </a:spcBef>
            </a:pPr>
            <a:r>
              <a:rPr lang="tr-TR" dirty="0"/>
              <a:t>Gözlemcinin etkisinin diğer yöntemlere göre daha fazla olması,</a:t>
            </a:r>
          </a:p>
          <a:p>
            <a:pPr lvl="0">
              <a:lnSpc>
                <a:spcPct val="100000"/>
              </a:lnSpc>
              <a:spcBef>
                <a:spcPts val="0"/>
              </a:spcBef>
            </a:pPr>
            <a:r>
              <a:rPr lang="tr-TR" dirty="0"/>
              <a:t>Zaman kaybının yaşanması,</a:t>
            </a:r>
          </a:p>
          <a:p>
            <a:pPr lvl="0">
              <a:lnSpc>
                <a:spcPct val="100000"/>
              </a:lnSpc>
              <a:spcBef>
                <a:spcPts val="0"/>
              </a:spcBef>
            </a:pPr>
            <a:r>
              <a:rPr lang="tr-TR" dirty="0"/>
              <a:t>Gözlemin kontrol edilmesinin güç olması,</a:t>
            </a:r>
          </a:p>
          <a:p>
            <a:pPr lvl="0">
              <a:lnSpc>
                <a:spcPct val="100000"/>
              </a:lnSpc>
              <a:spcBef>
                <a:spcPts val="0"/>
              </a:spcBef>
            </a:pPr>
            <a:r>
              <a:rPr lang="tr-TR" dirty="0"/>
              <a:t>Gözleme ilişkin verilerin sayısallaştırılması ve </a:t>
            </a:r>
          </a:p>
          <a:p>
            <a:pPr lvl="0">
              <a:lnSpc>
                <a:spcPct val="100000"/>
              </a:lnSpc>
              <a:spcBef>
                <a:spcPts val="0"/>
              </a:spcBef>
            </a:pPr>
            <a:r>
              <a:rPr lang="tr-TR" dirty="0"/>
              <a:t>Örneklemin sınırlı sayıda olması ifade edilebilir.  </a:t>
            </a:r>
          </a:p>
          <a:p>
            <a:pPr>
              <a:lnSpc>
                <a:spcPct val="100000"/>
              </a:lnSpc>
              <a:spcBef>
                <a:spcPts val="0"/>
              </a:spcBef>
            </a:pPr>
            <a:endParaRPr lang="tr-TR" dirty="0"/>
          </a:p>
        </p:txBody>
      </p:sp>
    </p:spTree>
    <p:extLst>
      <p:ext uri="{BB962C8B-B14F-4D97-AF65-F5344CB8AC3E}">
        <p14:creationId xmlns:p14="http://schemas.microsoft.com/office/powerpoint/2010/main" val="3516321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a:xfrm>
            <a:off x="838200" y="1825624"/>
            <a:ext cx="10515600" cy="4591217"/>
          </a:xfrm>
        </p:spPr>
        <p:txBody>
          <a:bodyPr>
            <a:normAutofit lnSpcReduction="10000"/>
          </a:bodyPr>
          <a:lstStyle/>
          <a:p>
            <a:pPr marL="0" indent="0">
              <a:lnSpc>
                <a:spcPct val="110000"/>
              </a:lnSpc>
              <a:spcBef>
                <a:spcPts val="0"/>
              </a:spcBef>
              <a:buNone/>
            </a:pPr>
            <a:r>
              <a:rPr lang="tr-TR" b="1" dirty="0" smtClean="0"/>
              <a:t>Gözlemin sınıflandırılması</a:t>
            </a:r>
          </a:p>
          <a:p>
            <a:pPr marL="0" indent="0">
              <a:lnSpc>
                <a:spcPct val="110000"/>
              </a:lnSpc>
              <a:spcBef>
                <a:spcPts val="0"/>
              </a:spcBef>
              <a:buNone/>
            </a:pPr>
            <a:endParaRPr lang="tr-TR" b="1" dirty="0" smtClean="0"/>
          </a:p>
          <a:p>
            <a:pPr marL="0" indent="0">
              <a:lnSpc>
                <a:spcPct val="110000"/>
              </a:lnSpc>
              <a:spcBef>
                <a:spcPts val="0"/>
              </a:spcBef>
              <a:buNone/>
            </a:pPr>
            <a:r>
              <a:rPr lang="tr-TR" dirty="0" smtClean="0"/>
              <a:t>A. Yapılandırılma Durumuna Göre</a:t>
            </a:r>
          </a:p>
          <a:p>
            <a:pPr marL="0" indent="0">
              <a:lnSpc>
                <a:spcPct val="110000"/>
              </a:lnSpc>
              <a:spcBef>
                <a:spcPts val="0"/>
              </a:spcBef>
              <a:buNone/>
            </a:pPr>
            <a:r>
              <a:rPr lang="tr-TR" dirty="0" smtClean="0"/>
              <a:t>    1. Yapılandırılmamış gözlem</a:t>
            </a:r>
          </a:p>
          <a:p>
            <a:pPr marL="0" indent="0">
              <a:lnSpc>
                <a:spcPct val="110000"/>
              </a:lnSpc>
              <a:spcBef>
                <a:spcPts val="0"/>
              </a:spcBef>
              <a:buNone/>
            </a:pPr>
            <a:r>
              <a:rPr lang="tr-TR" dirty="0" smtClean="0"/>
              <a:t>    2.</a:t>
            </a:r>
            <a:r>
              <a:rPr lang="tr-TR" dirty="0"/>
              <a:t> Yapılandırılmış </a:t>
            </a:r>
            <a:r>
              <a:rPr lang="tr-TR" dirty="0" smtClean="0"/>
              <a:t>gözlem</a:t>
            </a:r>
          </a:p>
          <a:p>
            <a:pPr marL="0" indent="0">
              <a:lnSpc>
                <a:spcPct val="110000"/>
              </a:lnSpc>
              <a:spcBef>
                <a:spcPts val="0"/>
              </a:spcBef>
              <a:buNone/>
            </a:pPr>
            <a:endParaRPr lang="tr-TR" dirty="0" smtClean="0"/>
          </a:p>
          <a:p>
            <a:pPr marL="0" indent="0">
              <a:lnSpc>
                <a:spcPct val="110000"/>
              </a:lnSpc>
              <a:spcBef>
                <a:spcPts val="0"/>
              </a:spcBef>
              <a:buNone/>
            </a:pPr>
            <a:r>
              <a:rPr lang="tr-TR" dirty="0" smtClean="0"/>
              <a:t>B. Katılımcı Durumuna Göre</a:t>
            </a:r>
          </a:p>
          <a:p>
            <a:pPr marL="0" indent="0">
              <a:lnSpc>
                <a:spcPct val="110000"/>
              </a:lnSpc>
              <a:spcBef>
                <a:spcPts val="0"/>
              </a:spcBef>
              <a:buNone/>
            </a:pPr>
            <a:r>
              <a:rPr lang="tr-TR" dirty="0" smtClean="0"/>
              <a:t>    1. Katılımcı </a:t>
            </a:r>
            <a:r>
              <a:rPr lang="tr-TR" dirty="0"/>
              <a:t>gözlem: </a:t>
            </a:r>
            <a:endParaRPr lang="tr-TR" dirty="0" smtClean="0"/>
          </a:p>
          <a:p>
            <a:pPr marL="0" indent="0">
              <a:lnSpc>
                <a:spcPct val="110000"/>
              </a:lnSpc>
              <a:spcBef>
                <a:spcPts val="0"/>
              </a:spcBef>
              <a:buNone/>
            </a:pPr>
            <a:r>
              <a:rPr lang="tr-TR" dirty="0" smtClean="0"/>
              <a:t>    2. Katılımcı </a:t>
            </a:r>
            <a:r>
              <a:rPr lang="tr-TR" dirty="0"/>
              <a:t>olunmayan </a:t>
            </a:r>
            <a:r>
              <a:rPr lang="tr-TR" dirty="0" smtClean="0"/>
              <a:t>gözlem</a:t>
            </a:r>
          </a:p>
          <a:p>
            <a:pPr marL="0" indent="0">
              <a:lnSpc>
                <a:spcPct val="110000"/>
              </a:lnSpc>
              <a:spcBef>
                <a:spcPts val="0"/>
              </a:spcBef>
              <a:buNone/>
            </a:pPr>
            <a:r>
              <a:rPr lang="tr-TR" dirty="0" smtClean="0"/>
              <a:t>    3. Katılımcı </a:t>
            </a:r>
            <a:r>
              <a:rPr lang="tr-TR" dirty="0"/>
              <a:t>olarak gözlemci</a:t>
            </a:r>
          </a:p>
        </p:txBody>
      </p:sp>
    </p:spTree>
    <p:extLst>
      <p:ext uri="{BB962C8B-B14F-4D97-AF65-F5344CB8AC3E}">
        <p14:creationId xmlns:p14="http://schemas.microsoft.com/office/powerpoint/2010/main" val="3305337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93077"/>
            <a:ext cx="10515600" cy="1325563"/>
          </a:xfrm>
        </p:spPr>
        <p:txBody>
          <a:bodyPr>
            <a:normAutofit/>
          </a:bodyPr>
          <a:lstStyle/>
          <a:p>
            <a:r>
              <a:rPr lang="tr-TR" sz="3600" b="1" dirty="0"/>
              <a:t>Veri Toplama Teknikleri (</a:t>
            </a:r>
            <a:r>
              <a:rPr lang="tr-TR" sz="3600" b="1" dirty="0" err="1"/>
              <a:t>Karasar</a:t>
            </a:r>
            <a:r>
              <a:rPr lang="tr-TR" sz="3600" b="1" dirty="0"/>
              <a:t>, 2013)</a:t>
            </a:r>
            <a:endParaRPr lang="tr-TR" sz="3600" dirty="0"/>
          </a:p>
        </p:txBody>
      </p:sp>
      <p:sp>
        <p:nvSpPr>
          <p:cNvPr id="3" name="İçerik Yer Tutucusu 2"/>
          <p:cNvSpPr>
            <a:spLocks noGrp="1"/>
          </p:cNvSpPr>
          <p:nvPr>
            <p:ph idx="1"/>
          </p:nvPr>
        </p:nvSpPr>
        <p:spPr>
          <a:xfrm>
            <a:off x="838199" y="1418640"/>
            <a:ext cx="10824411" cy="5094455"/>
          </a:xfrm>
        </p:spPr>
        <p:txBody>
          <a:bodyPr>
            <a:normAutofit fontScale="85000" lnSpcReduction="10000"/>
          </a:bodyPr>
          <a:lstStyle/>
          <a:p>
            <a:pPr marL="0" indent="0">
              <a:lnSpc>
                <a:spcPct val="120000"/>
              </a:lnSpc>
              <a:spcBef>
                <a:spcPts val="0"/>
              </a:spcBef>
              <a:buNone/>
            </a:pPr>
            <a:r>
              <a:rPr lang="tr-TR" b="1" dirty="0" smtClean="0"/>
              <a:t>2. Görüşme</a:t>
            </a:r>
          </a:p>
          <a:p>
            <a:pPr marL="0" indent="0">
              <a:lnSpc>
                <a:spcPct val="120000"/>
              </a:lnSpc>
              <a:spcBef>
                <a:spcPts val="0"/>
              </a:spcBef>
              <a:buNone/>
            </a:pPr>
            <a:endParaRPr lang="tr-TR" b="1" dirty="0" smtClean="0"/>
          </a:p>
          <a:p>
            <a:pPr algn="just">
              <a:lnSpc>
                <a:spcPct val="120000"/>
              </a:lnSpc>
              <a:spcBef>
                <a:spcPts val="0"/>
              </a:spcBef>
            </a:pPr>
            <a:r>
              <a:rPr lang="en-US" altLang="tr-TR" dirty="0" err="1"/>
              <a:t>Sözlü</a:t>
            </a:r>
            <a:r>
              <a:rPr lang="en-US" altLang="tr-TR" dirty="0"/>
              <a:t> </a:t>
            </a:r>
            <a:r>
              <a:rPr lang="en-US" altLang="tr-TR" dirty="0" err="1"/>
              <a:t>iletişim</a:t>
            </a:r>
            <a:r>
              <a:rPr lang="en-US" altLang="tr-TR" dirty="0"/>
              <a:t> </a:t>
            </a:r>
            <a:r>
              <a:rPr lang="en-US" altLang="tr-TR" dirty="0" err="1"/>
              <a:t>yoluyla</a:t>
            </a:r>
            <a:r>
              <a:rPr lang="en-US" altLang="tr-TR" dirty="0"/>
              <a:t> </a:t>
            </a:r>
            <a:r>
              <a:rPr lang="en-US" altLang="tr-TR" dirty="0" err="1"/>
              <a:t>veri</a:t>
            </a:r>
            <a:r>
              <a:rPr lang="en-US" altLang="tr-TR" dirty="0"/>
              <a:t> </a:t>
            </a:r>
            <a:r>
              <a:rPr lang="en-US" altLang="tr-TR" dirty="0" err="1"/>
              <a:t>toplama</a:t>
            </a:r>
            <a:r>
              <a:rPr lang="en-US" altLang="tr-TR" dirty="0"/>
              <a:t> </a:t>
            </a:r>
            <a:r>
              <a:rPr lang="en-US" altLang="tr-TR" dirty="0" err="1"/>
              <a:t>tekniğidir</a:t>
            </a:r>
            <a:r>
              <a:rPr lang="en-US" altLang="tr-TR" dirty="0"/>
              <a:t>. </a:t>
            </a:r>
            <a:r>
              <a:rPr lang="en-US" altLang="tr-TR" dirty="0" err="1"/>
              <a:t>Görüşme</a:t>
            </a:r>
            <a:r>
              <a:rPr lang="en-US" altLang="tr-TR" dirty="0"/>
              <a:t> </a:t>
            </a:r>
            <a:r>
              <a:rPr lang="en-US" altLang="tr-TR" dirty="0" err="1"/>
              <a:t>yüzyüze</a:t>
            </a:r>
            <a:r>
              <a:rPr lang="en-US" altLang="tr-TR" dirty="0"/>
              <a:t> </a:t>
            </a:r>
            <a:r>
              <a:rPr lang="en-US" altLang="tr-TR" dirty="0" err="1"/>
              <a:t>yapılabildiği</a:t>
            </a:r>
            <a:r>
              <a:rPr lang="en-US" altLang="tr-TR" dirty="0"/>
              <a:t> </a:t>
            </a:r>
            <a:r>
              <a:rPr lang="en-US" altLang="tr-TR" dirty="0" err="1"/>
              <a:t>gibi</a:t>
            </a:r>
            <a:r>
              <a:rPr lang="tr-TR" altLang="tr-TR" dirty="0"/>
              <a:t>,</a:t>
            </a:r>
            <a:r>
              <a:rPr lang="en-US" altLang="tr-TR" dirty="0"/>
              <a:t> </a:t>
            </a:r>
            <a:r>
              <a:rPr lang="en-US" altLang="tr-TR" dirty="0" err="1"/>
              <a:t>telefon</a:t>
            </a:r>
            <a:r>
              <a:rPr lang="en-US" altLang="tr-TR" dirty="0"/>
              <a:t> </a:t>
            </a:r>
            <a:r>
              <a:rPr lang="en-US" altLang="tr-TR" dirty="0" err="1"/>
              <a:t>gibi</a:t>
            </a:r>
            <a:r>
              <a:rPr lang="en-US" altLang="tr-TR" dirty="0"/>
              <a:t> </a:t>
            </a:r>
            <a:r>
              <a:rPr lang="en-US" altLang="tr-TR" dirty="0" err="1"/>
              <a:t>iletişim</a:t>
            </a:r>
            <a:r>
              <a:rPr lang="en-US" altLang="tr-TR" dirty="0"/>
              <a:t> </a:t>
            </a:r>
            <a:r>
              <a:rPr lang="en-US" altLang="tr-TR" dirty="0" err="1"/>
              <a:t>araçlarıyla</a:t>
            </a:r>
            <a:r>
              <a:rPr lang="en-US" altLang="tr-TR" dirty="0"/>
              <a:t> da </a:t>
            </a:r>
            <a:r>
              <a:rPr lang="en-US" altLang="tr-TR" dirty="0" err="1"/>
              <a:t>yapılabilir</a:t>
            </a:r>
            <a:r>
              <a:rPr lang="en-US" altLang="tr-TR" dirty="0" smtClean="0"/>
              <a:t>.</a:t>
            </a:r>
            <a:endParaRPr lang="tr-TR" altLang="tr-TR" dirty="0" smtClean="0"/>
          </a:p>
          <a:p>
            <a:pPr algn="just">
              <a:lnSpc>
                <a:spcPct val="120000"/>
              </a:lnSpc>
              <a:spcBef>
                <a:spcPts val="0"/>
              </a:spcBef>
            </a:pPr>
            <a:endParaRPr lang="en-US" altLang="tr-TR" dirty="0"/>
          </a:p>
          <a:p>
            <a:pPr algn="just">
              <a:lnSpc>
                <a:spcPct val="120000"/>
              </a:lnSpc>
              <a:spcBef>
                <a:spcPts val="0"/>
              </a:spcBef>
            </a:pPr>
            <a:r>
              <a:rPr lang="en-US" altLang="tr-TR" dirty="0" err="1"/>
              <a:t>Görüşmede</a:t>
            </a:r>
            <a:r>
              <a:rPr lang="en-US" altLang="tr-TR" dirty="0"/>
              <a:t> </a:t>
            </a:r>
            <a:r>
              <a:rPr lang="en-US" altLang="tr-TR" dirty="0" err="1"/>
              <a:t>iletişimi</a:t>
            </a:r>
            <a:r>
              <a:rPr lang="en-US" altLang="tr-TR" dirty="0"/>
              <a:t> </a:t>
            </a:r>
            <a:r>
              <a:rPr lang="en-US" altLang="tr-TR" dirty="0" err="1"/>
              <a:t>sağlamak</a:t>
            </a:r>
            <a:r>
              <a:rPr lang="en-US" altLang="tr-TR" dirty="0"/>
              <a:t>, </a:t>
            </a:r>
            <a:r>
              <a:rPr lang="en-US" altLang="tr-TR" dirty="0" err="1"/>
              <a:t>sürdürmek</a:t>
            </a:r>
            <a:r>
              <a:rPr lang="en-US" altLang="tr-TR" dirty="0"/>
              <a:t> </a:t>
            </a:r>
            <a:r>
              <a:rPr lang="en-US" altLang="tr-TR" dirty="0" err="1"/>
              <a:t>ve</a:t>
            </a:r>
            <a:r>
              <a:rPr lang="en-US" altLang="tr-TR" dirty="0"/>
              <a:t> </a:t>
            </a:r>
            <a:r>
              <a:rPr lang="en-US" altLang="tr-TR" dirty="0" err="1"/>
              <a:t>veri</a:t>
            </a:r>
            <a:r>
              <a:rPr lang="en-US" altLang="tr-TR" dirty="0"/>
              <a:t> </a:t>
            </a:r>
            <a:r>
              <a:rPr lang="en-US" altLang="tr-TR" dirty="0" err="1"/>
              <a:t>toplayabilmek</a:t>
            </a:r>
            <a:r>
              <a:rPr lang="en-US" altLang="tr-TR" dirty="0"/>
              <a:t> </a:t>
            </a:r>
            <a:r>
              <a:rPr lang="en-US" altLang="tr-TR" dirty="0" err="1"/>
              <a:t>kolay</a:t>
            </a:r>
            <a:r>
              <a:rPr lang="en-US" altLang="tr-TR" dirty="0"/>
              <a:t> </a:t>
            </a:r>
            <a:r>
              <a:rPr lang="en-US" altLang="tr-TR" dirty="0" err="1"/>
              <a:t>değildir</a:t>
            </a:r>
            <a:r>
              <a:rPr lang="en-US" altLang="tr-TR" dirty="0"/>
              <a:t>. </a:t>
            </a:r>
            <a:endParaRPr lang="tr-TR" altLang="tr-TR" dirty="0" smtClean="0"/>
          </a:p>
          <a:p>
            <a:pPr algn="just">
              <a:lnSpc>
                <a:spcPct val="120000"/>
              </a:lnSpc>
              <a:spcBef>
                <a:spcPts val="0"/>
              </a:spcBef>
            </a:pPr>
            <a:endParaRPr lang="tr-TR" altLang="tr-TR" dirty="0" smtClean="0"/>
          </a:p>
          <a:p>
            <a:pPr algn="just">
              <a:lnSpc>
                <a:spcPct val="120000"/>
              </a:lnSpc>
              <a:spcBef>
                <a:spcPts val="0"/>
              </a:spcBef>
            </a:pPr>
            <a:r>
              <a:rPr lang="en-US" altLang="tr-TR" dirty="0" err="1"/>
              <a:t>Görüşmede</a:t>
            </a:r>
            <a:r>
              <a:rPr lang="en-US" altLang="tr-TR" dirty="0"/>
              <a:t> </a:t>
            </a:r>
            <a:r>
              <a:rPr lang="en-US" altLang="tr-TR" dirty="0" err="1"/>
              <a:t>söylenenlerin</a:t>
            </a:r>
            <a:r>
              <a:rPr lang="en-US" altLang="tr-TR" dirty="0"/>
              <a:t> </a:t>
            </a:r>
            <a:r>
              <a:rPr lang="en-US" altLang="tr-TR" dirty="0" err="1"/>
              <a:t>yüzeysel</a:t>
            </a:r>
            <a:r>
              <a:rPr lang="en-US" altLang="tr-TR" dirty="0"/>
              <a:t>  </a:t>
            </a:r>
            <a:r>
              <a:rPr lang="en-US" altLang="tr-TR" dirty="0" err="1"/>
              <a:t>anlamları</a:t>
            </a:r>
            <a:r>
              <a:rPr lang="en-US" altLang="tr-TR" dirty="0"/>
              <a:t> </a:t>
            </a:r>
            <a:r>
              <a:rPr lang="en-US" altLang="tr-TR" dirty="0" err="1"/>
              <a:t>yanında</a:t>
            </a:r>
            <a:r>
              <a:rPr lang="en-US" altLang="tr-TR" dirty="0"/>
              <a:t> </a:t>
            </a:r>
            <a:r>
              <a:rPr lang="en-US" altLang="tr-TR" dirty="0" err="1"/>
              <a:t>gerçek</a:t>
            </a:r>
            <a:r>
              <a:rPr lang="en-US" altLang="tr-TR" dirty="0"/>
              <a:t> </a:t>
            </a:r>
            <a:r>
              <a:rPr lang="en-US" altLang="tr-TR" dirty="0" err="1"/>
              <a:t>ve</a:t>
            </a:r>
            <a:r>
              <a:rPr lang="en-US" altLang="tr-TR" dirty="0"/>
              <a:t> </a:t>
            </a:r>
            <a:r>
              <a:rPr lang="en-US" altLang="tr-TR" dirty="0" err="1"/>
              <a:t>derinliğine</a:t>
            </a:r>
            <a:r>
              <a:rPr lang="en-US" altLang="tr-TR" dirty="0"/>
              <a:t> </a:t>
            </a:r>
            <a:r>
              <a:rPr lang="en-US" altLang="tr-TR" dirty="0" err="1"/>
              <a:t>anlamlar</a:t>
            </a:r>
            <a:r>
              <a:rPr lang="tr-TR" altLang="tr-TR" dirty="0"/>
              <a:t> </a:t>
            </a:r>
            <a:r>
              <a:rPr lang="en-US" altLang="tr-TR" dirty="0"/>
              <a:t>da </a:t>
            </a:r>
            <a:r>
              <a:rPr lang="en-US" altLang="tr-TR" dirty="0" err="1"/>
              <a:t>çıkartılabilir</a:t>
            </a:r>
            <a:r>
              <a:rPr lang="en-US" altLang="tr-TR" dirty="0"/>
              <a:t>. </a:t>
            </a:r>
            <a:endParaRPr lang="tr-TR" altLang="tr-TR" dirty="0" smtClean="0"/>
          </a:p>
          <a:p>
            <a:pPr algn="just">
              <a:lnSpc>
                <a:spcPct val="120000"/>
              </a:lnSpc>
              <a:spcBef>
                <a:spcPts val="0"/>
              </a:spcBef>
            </a:pPr>
            <a:endParaRPr lang="tr-TR" altLang="tr-TR" dirty="0" smtClean="0"/>
          </a:p>
          <a:p>
            <a:pPr algn="just">
              <a:lnSpc>
                <a:spcPct val="120000"/>
              </a:lnSpc>
              <a:spcBef>
                <a:spcPts val="0"/>
              </a:spcBef>
            </a:pPr>
            <a:r>
              <a:rPr lang="en-US" altLang="tr-TR" dirty="0" err="1"/>
              <a:t>Kolay</a:t>
            </a:r>
            <a:r>
              <a:rPr lang="en-US" altLang="tr-TR" dirty="0"/>
              <a:t> </a:t>
            </a:r>
            <a:r>
              <a:rPr lang="en-US" altLang="tr-TR" dirty="0" err="1"/>
              <a:t>görünmekle</a:t>
            </a:r>
            <a:r>
              <a:rPr lang="en-US" altLang="tr-TR" dirty="0"/>
              <a:t> </a:t>
            </a:r>
            <a:r>
              <a:rPr lang="en-US" altLang="tr-TR" dirty="0" err="1"/>
              <a:t>birlikte</a:t>
            </a:r>
            <a:r>
              <a:rPr lang="en-US" altLang="tr-TR" dirty="0"/>
              <a:t> </a:t>
            </a:r>
            <a:r>
              <a:rPr lang="en-US" altLang="tr-TR" dirty="0" err="1"/>
              <a:t>görüşmecilerin</a:t>
            </a:r>
            <a:r>
              <a:rPr lang="en-US" altLang="tr-TR" dirty="0"/>
              <a:t> </a:t>
            </a:r>
            <a:r>
              <a:rPr lang="en-US" altLang="tr-TR" dirty="0" err="1"/>
              <a:t>seçimi</a:t>
            </a:r>
            <a:r>
              <a:rPr lang="tr-TR" altLang="tr-TR" dirty="0"/>
              <a:t> ve</a:t>
            </a:r>
            <a:r>
              <a:rPr lang="en-US" altLang="tr-TR" dirty="0"/>
              <a:t> </a:t>
            </a:r>
            <a:r>
              <a:rPr lang="en-US" altLang="tr-TR" dirty="0" err="1"/>
              <a:t>eğitimi</a:t>
            </a:r>
            <a:r>
              <a:rPr lang="en-US" altLang="tr-TR" dirty="0"/>
              <a:t> </a:t>
            </a:r>
            <a:r>
              <a:rPr lang="en-US" altLang="tr-TR" dirty="0" err="1"/>
              <a:t>özel</a:t>
            </a:r>
            <a:r>
              <a:rPr lang="en-US" altLang="tr-TR" dirty="0"/>
              <a:t> </a:t>
            </a:r>
            <a:r>
              <a:rPr lang="en-US" altLang="tr-TR" dirty="0" err="1"/>
              <a:t>çaba</a:t>
            </a:r>
            <a:r>
              <a:rPr lang="en-US" altLang="tr-TR" dirty="0"/>
              <a:t> </a:t>
            </a:r>
            <a:r>
              <a:rPr lang="en-US" altLang="tr-TR" dirty="0" err="1"/>
              <a:t>ve</a:t>
            </a:r>
            <a:r>
              <a:rPr lang="en-US" altLang="tr-TR" dirty="0"/>
              <a:t> </a:t>
            </a:r>
            <a:r>
              <a:rPr lang="en-US" altLang="tr-TR" dirty="0" err="1"/>
              <a:t>duyarlık</a:t>
            </a:r>
            <a:r>
              <a:rPr lang="en-US" altLang="tr-TR" dirty="0"/>
              <a:t> </a:t>
            </a:r>
            <a:r>
              <a:rPr lang="en-US" altLang="tr-TR" dirty="0" err="1"/>
              <a:t>gerektirir</a:t>
            </a:r>
            <a:r>
              <a:rPr lang="en-US" altLang="tr-TR" dirty="0"/>
              <a:t>.</a:t>
            </a:r>
            <a:endParaRPr lang="tr-TR" altLang="tr-TR" dirty="0"/>
          </a:p>
          <a:p>
            <a:pPr algn="just">
              <a:lnSpc>
                <a:spcPct val="120000"/>
              </a:lnSpc>
              <a:spcBef>
                <a:spcPts val="0"/>
              </a:spcBef>
            </a:pPr>
            <a:endParaRPr lang="tr-TR" altLang="tr-TR" dirty="0"/>
          </a:p>
          <a:p>
            <a:pPr algn="just">
              <a:lnSpc>
                <a:spcPct val="120000"/>
              </a:lnSpc>
              <a:spcBef>
                <a:spcPts val="0"/>
              </a:spcBef>
            </a:pPr>
            <a:endParaRPr lang="tr-TR" altLang="tr-TR" dirty="0"/>
          </a:p>
          <a:p>
            <a:pPr marL="0" indent="0">
              <a:lnSpc>
                <a:spcPct val="120000"/>
              </a:lnSpc>
              <a:spcBef>
                <a:spcPts val="0"/>
              </a:spcBef>
              <a:buNone/>
            </a:pPr>
            <a:endParaRPr lang="tr-TR" dirty="0"/>
          </a:p>
        </p:txBody>
      </p:sp>
    </p:spTree>
    <p:extLst>
      <p:ext uri="{BB962C8B-B14F-4D97-AF65-F5344CB8AC3E}">
        <p14:creationId xmlns:p14="http://schemas.microsoft.com/office/powerpoint/2010/main" val="3672044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20746"/>
            <a:ext cx="10515600" cy="1325563"/>
          </a:xfrm>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a:xfrm>
            <a:off x="838200" y="1690688"/>
            <a:ext cx="10515600" cy="4351338"/>
          </a:xfrm>
        </p:spPr>
        <p:txBody>
          <a:bodyPr>
            <a:normAutofit fontScale="92500" lnSpcReduction="10000"/>
          </a:bodyPr>
          <a:lstStyle/>
          <a:p>
            <a:pPr marL="0" indent="0">
              <a:lnSpc>
                <a:spcPct val="100000"/>
              </a:lnSpc>
              <a:spcBef>
                <a:spcPts val="0"/>
              </a:spcBef>
              <a:buNone/>
            </a:pPr>
            <a:r>
              <a:rPr lang="tr-TR" dirty="0"/>
              <a:t>Görüşme </a:t>
            </a:r>
            <a:r>
              <a:rPr lang="tr-TR" dirty="0" smtClean="0"/>
              <a:t>tekniğinin avantajları; </a:t>
            </a:r>
          </a:p>
          <a:p>
            <a:pPr marL="0" indent="0">
              <a:lnSpc>
                <a:spcPct val="100000"/>
              </a:lnSpc>
              <a:spcBef>
                <a:spcPts val="0"/>
              </a:spcBef>
              <a:buNone/>
            </a:pPr>
            <a:endParaRPr lang="tr-TR" dirty="0"/>
          </a:p>
          <a:p>
            <a:pPr lvl="0">
              <a:lnSpc>
                <a:spcPct val="100000"/>
              </a:lnSpc>
              <a:spcBef>
                <a:spcPts val="0"/>
              </a:spcBef>
            </a:pPr>
            <a:r>
              <a:rPr lang="tr-TR" dirty="0"/>
              <a:t>Zengin bilgiye sahip katılımcıların ilk açıklamasını koruması, </a:t>
            </a:r>
          </a:p>
          <a:p>
            <a:pPr lvl="0">
              <a:lnSpc>
                <a:spcPct val="100000"/>
              </a:lnSpc>
              <a:spcBef>
                <a:spcPts val="0"/>
              </a:spcBef>
            </a:pPr>
            <a:r>
              <a:rPr lang="tr-TR" dirty="0" smtClean="0"/>
              <a:t>Görüşmelerin </a:t>
            </a:r>
            <a:r>
              <a:rPr lang="tr-TR" dirty="0"/>
              <a:t>araştırma sürecinin herhangi bir aşamasında kullanılabilmesi, </a:t>
            </a:r>
          </a:p>
          <a:p>
            <a:pPr lvl="0">
              <a:lnSpc>
                <a:spcPct val="100000"/>
              </a:lnSpc>
              <a:spcBef>
                <a:spcPts val="0"/>
              </a:spcBef>
            </a:pPr>
            <a:r>
              <a:rPr lang="tr-TR" dirty="0"/>
              <a:t>Görüşmecinin hazır olacağından katılımcıların sorularını anında cevaplandırabilmesi ve karmaşık yönergelerin görüşmeci tarafından anlaşılır kılınması,  </a:t>
            </a:r>
          </a:p>
          <a:p>
            <a:pPr lvl="0">
              <a:lnSpc>
                <a:spcPct val="100000"/>
              </a:lnSpc>
              <a:spcBef>
                <a:spcPts val="0"/>
              </a:spcBef>
            </a:pPr>
            <a:r>
              <a:rPr lang="tr-TR" dirty="0"/>
              <a:t>Görüşmelerin, görüşmeci ile katılımcılar arasındaki işbirliğinde en etkili yol </a:t>
            </a:r>
            <a:r>
              <a:rPr lang="tr-TR" dirty="0" smtClean="0"/>
              <a:t>olması</a:t>
            </a:r>
            <a:endParaRPr lang="tr-TR" dirty="0"/>
          </a:p>
          <a:p>
            <a:pPr lvl="0">
              <a:lnSpc>
                <a:spcPct val="100000"/>
              </a:lnSpc>
              <a:spcBef>
                <a:spcPts val="0"/>
              </a:spcBef>
            </a:pPr>
            <a:r>
              <a:rPr lang="tr-TR" dirty="0"/>
              <a:t>Görüşmeci ile katılımcılar arasında güven ve dostluk kurulması ile karmaşık ve hassas konuların ifade </a:t>
            </a:r>
            <a:r>
              <a:rPr lang="tr-TR" dirty="0" smtClean="0"/>
              <a:t>edilebilmesi</a:t>
            </a:r>
            <a:endParaRPr lang="tr-TR" dirty="0"/>
          </a:p>
        </p:txBody>
      </p:sp>
    </p:spTree>
    <p:extLst>
      <p:ext uri="{BB962C8B-B14F-4D97-AF65-F5344CB8AC3E}">
        <p14:creationId xmlns:p14="http://schemas.microsoft.com/office/powerpoint/2010/main" val="681636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dirty="0"/>
              <a:t>Görüşme tekniğinin </a:t>
            </a:r>
            <a:r>
              <a:rPr lang="tr-TR" dirty="0" smtClean="0"/>
              <a:t>dezavantajları;</a:t>
            </a:r>
          </a:p>
          <a:p>
            <a:pPr marL="0" indent="0">
              <a:lnSpc>
                <a:spcPct val="100000"/>
              </a:lnSpc>
              <a:spcBef>
                <a:spcPts val="0"/>
              </a:spcBef>
              <a:buNone/>
            </a:pPr>
            <a:endParaRPr lang="tr-TR" dirty="0"/>
          </a:p>
          <a:p>
            <a:pPr lvl="0">
              <a:lnSpc>
                <a:spcPct val="100000"/>
              </a:lnSpc>
              <a:spcBef>
                <a:spcPts val="0"/>
              </a:spcBef>
            </a:pPr>
            <a:r>
              <a:rPr lang="tr-TR" dirty="0"/>
              <a:t>Görüşmecinin eğitilmesinin ve hazırlanmasının zaman alması,</a:t>
            </a:r>
          </a:p>
          <a:p>
            <a:pPr lvl="0">
              <a:lnSpc>
                <a:spcPct val="100000"/>
              </a:lnSpc>
              <a:spcBef>
                <a:spcPts val="0"/>
              </a:spcBef>
            </a:pPr>
            <a:r>
              <a:rPr lang="tr-TR" dirty="0"/>
              <a:t>Tanışmanın, dostça ilişki kurabilmenin ve analizlerdeki veri yoğunluğunun zaman alması, </a:t>
            </a:r>
          </a:p>
          <a:p>
            <a:pPr lvl="0">
              <a:lnSpc>
                <a:spcPct val="100000"/>
              </a:lnSpc>
              <a:spcBef>
                <a:spcPts val="0"/>
              </a:spcBef>
            </a:pPr>
            <a:r>
              <a:rPr lang="tr-TR" dirty="0"/>
              <a:t>Görüşmecinin görünüşü, konuşması, beklentileri, görüşme tipi/çeşidi, </a:t>
            </a:r>
          </a:p>
          <a:p>
            <a:pPr lvl="0">
              <a:lnSpc>
                <a:spcPct val="100000"/>
              </a:lnSpc>
              <a:spcBef>
                <a:spcPts val="0"/>
              </a:spcBef>
            </a:pPr>
            <a:r>
              <a:rPr lang="tr-TR" dirty="0"/>
              <a:t>Görüşmecinin görüşülen kişi ile ayak uydurmak durumunda kalması,</a:t>
            </a:r>
          </a:p>
          <a:p>
            <a:pPr lvl="0">
              <a:lnSpc>
                <a:spcPct val="100000"/>
              </a:lnSpc>
              <a:spcBef>
                <a:spcPts val="0"/>
              </a:spcBef>
            </a:pPr>
            <a:r>
              <a:rPr lang="tr-TR" dirty="0"/>
              <a:t>Görüşmecinin sosyal kabul edilebilme, onaylama ve itiraz etmeme etkisi gibi durumlara karşı yanlı </a:t>
            </a:r>
            <a:r>
              <a:rPr lang="tr-TR" dirty="0" smtClean="0"/>
              <a:t>davranabilmesi </a:t>
            </a:r>
            <a:endParaRPr lang="tr-TR" dirty="0"/>
          </a:p>
          <a:p>
            <a:pPr>
              <a:lnSpc>
                <a:spcPct val="100000"/>
              </a:lnSpc>
              <a:spcBef>
                <a:spcPts val="0"/>
              </a:spcBef>
            </a:pPr>
            <a:endParaRPr lang="tr-TR" dirty="0"/>
          </a:p>
        </p:txBody>
      </p:sp>
    </p:spTree>
    <p:extLst>
      <p:ext uri="{BB962C8B-B14F-4D97-AF65-F5344CB8AC3E}">
        <p14:creationId xmlns:p14="http://schemas.microsoft.com/office/powerpoint/2010/main" val="39079722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TotalTime>
  <Words>1336</Words>
  <Application>Microsoft Office PowerPoint</Application>
  <PresentationFormat>Geniş ekran</PresentationFormat>
  <Paragraphs>197</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Calibri Light</vt:lpstr>
      <vt:lpstr>Office Teması</vt:lpstr>
      <vt:lpstr>  DAVRANIŞ BİLİMLERİNDE ARAŞTIRMA (YÜKSEK LİSANS)</vt:lpstr>
      <vt:lpstr>Veri Toplama Teknikleri </vt:lpstr>
      <vt:lpstr>Veri Toplama Teknikleri (Karasar, 2013)</vt:lpstr>
      <vt:lpstr>Veri Toplama Teknikleri (Büyüköztürk vd., 2013)</vt:lpstr>
      <vt:lpstr>Veri Toplama Teknikleri (Büyüköztürk vd., 2013)</vt:lpstr>
      <vt:lpstr>Veri Toplama Teknikleri (Büyüköztürk vd., 2013)</vt:lpstr>
      <vt:lpstr>Veri Toplama Teknikleri (Karasar, 2013)</vt:lpstr>
      <vt:lpstr>Veri Toplama Teknikleri (Büyüköztürk vd., 2013)</vt:lpstr>
      <vt:lpstr>Veri Toplama Teknikleri (Büyüköztürk vd., 2013)</vt:lpstr>
      <vt:lpstr>Veri Toplama Teknikleri (Büyüköztürk vd., 2013)</vt:lpstr>
      <vt:lpstr>Veri Toplama Teknikleri (Karasar, 2013)</vt:lpstr>
      <vt:lpstr>Veri Toplama Teknikleri (Karasar, 2013)</vt:lpstr>
      <vt:lpstr>Veri Toplama Teknikleri (Karasar, 2013)</vt:lpstr>
      <vt:lpstr>Veri Toplama Teknikleri (Karasar, 2013)</vt:lpstr>
      <vt:lpstr>Veri Toplama Araçlarının Psikometrik Nitelikleri</vt:lpstr>
      <vt:lpstr>Veri Toplama Araçlarının Psikometrik Nitelikleri</vt:lpstr>
      <vt:lpstr>Veri Toplama Araçlarının Psikometrik Nitelikleri</vt:lpstr>
      <vt:lpstr>Veri Toplama Araçlarının Psikometrik Nitelikleri</vt:lpstr>
      <vt:lpstr>Veri Toplama Araçlarının Psikometrik Nitelikleri</vt:lpstr>
      <vt:lpstr>Veri Toplama Araçlarının Psikometrik Nitelikleri</vt:lpstr>
      <vt:lpstr>Veri Toplama Araçlarının Psikometrik Nitelikleri</vt:lpstr>
      <vt:lpstr>Veri Toplama Araçlarının Psikometrik Nitelikleri</vt:lpstr>
      <vt:lpstr>Veri Toplama Araçlarının Psikometrik Nitelikleri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Servet Meric Kursad</cp:lastModifiedBy>
  <cp:revision>84</cp:revision>
  <dcterms:created xsi:type="dcterms:W3CDTF">2017-05-17T14:13:10Z</dcterms:created>
  <dcterms:modified xsi:type="dcterms:W3CDTF">2018-01-30T14:32:27Z</dcterms:modified>
</cp:coreProperties>
</file>