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A805296-DBD6-4D5F-B19E-419516821DD5}"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86E22F2-1141-4CD6-844E-F7611F408F8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A805296-DBD6-4D5F-B19E-419516821DD5}"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86E22F2-1141-4CD6-844E-F7611F408F8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A805296-DBD6-4D5F-B19E-419516821DD5}"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86E22F2-1141-4CD6-844E-F7611F408F8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A805296-DBD6-4D5F-B19E-419516821DD5}"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86E22F2-1141-4CD6-844E-F7611F408F8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A805296-DBD6-4D5F-B19E-419516821DD5}"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86E22F2-1141-4CD6-844E-F7611F408F8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A805296-DBD6-4D5F-B19E-419516821DD5}"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86E22F2-1141-4CD6-844E-F7611F408F8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A805296-DBD6-4D5F-B19E-419516821DD5}" type="datetimeFigureOut">
              <a:rPr lang="tr-TR" smtClean="0"/>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86E22F2-1141-4CD6-844E-F7611F408F8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A805296-DBD6-4D5F-B19E-419516821DD5}" type="datetimeFigureOut">
              <a:rPr lang="tr-TR" smtClean="0"/>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86E22F2-1141-4CD6-844E-F7611F408F8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A805296-DBD6-4D5F-B19E-419516821DD5}" type="datetimeFigureOut">
              <a:rPr lang="tr-TR" smtClean="0"/>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86E22F2-1141-4CD6-844E-F7611F408F8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A805296-DBD6-4D5F-B19E-419516821DD5}"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86E22F2-1141-4CD6-844E-F7611F408F8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A805296-DBD6-4D5F-B19E-419516821DD5}"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86E22F2-1141-4CD6-844E-F7611F408F8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805296-DBD6-4D5F-B19E-419516821DD5}" type="datetimeFigureOut">
              <a:rPr lang="tr-TR" smtClean="0"/>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6E22F2-1141-4CD6-844E-F7611F408F8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b="1" dirty="0" smtClean="0"/>
              <a:t>2.1. Un ve Unlu Gıdalar </a:t>
            </a:r>
            <a:r>
              <a:rPr lang="tr-TR" b="1" dirty="0" err="1" smtClean="0"/>
              <a:t>Sanayii</a:t>
            </a:r>
            <a:r>
              <a:rPr lang="tr-TR" b="1" dirty="0" smtClean="0"/>
              <a:t>	</a:t>
            </a:r>
            <a:r>
              <a:rPr lang="tr-TR" dirty="0" smtClean="0"/>
              <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a:bodyPr>
          <a:lstStyle/>
          <a:p>
            <a:r>
              <a:rPr lang="tr-TR" b="1" dirty="0" smtClean="0"/>
              <a:t>2.2. Mezbaha Ürünleri </a:t>
            </a:r>
            <a:r>
              <a:rPr lang="tr-TR" b="1" dirty="0" err="1" smtClean="0"/>
              <a:t>Sanayii</a:t>
            </a:r>
            <a:r>
              <a:rPr lang="tr-TR" dirty="0" smtClean="0"/>
              <a:t/>
            </a:r>
            <a:br>
              <a:rPr lang="tr-TR" dirty="0" smtClean="0"/>
            </a:b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sz="quarter" idx="1"/>
          </p:nvPr>
        </p:nvSpPr>
        <p:spPr/>
        <p:txBody>
          <a:bodyPr>
            <a:normAutofit/>
          </a:bodyPr>
          <a:lstStyle/>
          <a:p>
            <a:pPr algn="just"/>
            <a:r>
              <a:rPr lang="tr-TR" b="1" dirty="0" smtClean="0"/>
              <a:t>En son istatistik rakamlara göre ülkemizde 11.951.000 baş sığır, 38.418.000 baş koyun olduğu ifade edilmektedir. Türkiye’de hayvanlar modern et kombinalarında ve belediye mezbahalarında kesilmektedir. </a:t>
            </a:r>
            <a:endParaRPr lang="tr-TR" dirty="0" smtClean="0"/>
          </a:p>
          <a:p>
            <a:pPr algn="just"/>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Hayvanların %42’si modern et kombinalarında ve %58’i belediye mezbahalarında kesilmektedir. Bu tesislerde kapasite kullanım oranları %26 düzeyindedir. Kanatlı et kesimi ise 172 tavuk kombinası ve 43 adet küçük kesim evinde gerçekleşmektedir.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Toplam yıllık olarak üretilen et miktarı  500.000 ton civarındadır. Bu etin büyük bir kısmı taze olarak tüketilmekte ve 695 tonu pastırmaya, 8010 tonu sucuğa, 5395tonu salama, 1220 tonu kavurmaya, 153 tonu et suyu ve et </a:t>
            </a:r>
            <a:r>
              <a:rPr lang="tr-TR" b="1" dirty="0" err="1" smtClean="0"/>
              <a:t>mamülleri</a:t>
            </a:r>
            <a:r>
              <a:rPr lang="tr-TR" b="1" dirty="0" smtClean="0"/>
              <a:t> konservesine ayrılmaktadır.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Gelişmiş ülkelerde et tüketimi kişi başına 100 kg/yıl olmasına rağmen ülkemizde 20 kg/yıl civarındadır.</a:t>
            </a:r>
            <a:endParaRPr lang="tr-TR" dirty="0" smtClean="0"/>
          </a:p>
          <a:p>
            <a:pPr algn="just"/>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smtClean="0"/>
              <a:t>2.3. Süt ve Süt Ürünleri </a:t>
            </a:r>
            <a:r>
              <a:rPr lang="tr-TR" b="1" dirty="0" err="1" smtClean="0"/>
              <a:t>Sanayii</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sz="quarter" idx="1"/>
          </p:nvPr>
        </p:nvSpPr>
        <p:spPr/>
        <p:txBody>
          <a:bodyPr/>
          <a:lstStyle/>
          <a:p>
            <a:pPr algn="just"/>
            <a:r>
              <a:rPr lang="tr-TR" b="1" dirty="0" smtClean="0"/>
              <a:t>Türkiye’de süt </a:t>
            </a:r>
            <a:r>
              <a:rPr lang="tr-TR" b="1" dirty="0" err="1" smtClean="0"/>
              <a:t>sanayiinin</a:t>
            </a:r>
            <a:r>
              <a:rPr lang="tr-TR" b="1" dirty="0" smtClean="0"/>
              <a:t> durumuna bakıldığında teknolojik gelişme, kapasite ve çalışan personelin niteliği açısından çok değişik yapıda işletmenin </a:t>
            </a:r>
            <a:r>
              <a:rPr lang="tr-TR" b="1" dirty="0" err="1" smtClean="0"/>
              <a:t>üretimide</a:t>
            </a:r>
            <a:r>
              <a:rPr lang="tr-TR" b="1" dirty="0" smtClean="0"/>
              <a:t> bulunduğu görülmektedir.</a:t>
            </a:r>
            <a:endParaRPr lang="tr-TR" dirty="0" smtClean="0"/>
          </a:p>
          <a:p>
            <a:pPr algn="just"/>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Yıllık kapasitesi 5000 tonun üzerinde olan plakalı pastörizasyon yada UHT sistemine sahip işletme sayısı 146’dır. 1000-5000 ton/yıl kapasiteye sahip 1162 işletme bulunmaktadır.</a:t>
            </a:r>
            <a:endParaRPr lang="tr-TR" dirty="0" smtClean="0"/>
          </a:p>
          <a:p>
            <a:pPr algn="just"/>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Türkiye’de üretilen sütün %60’ı inek, %21’i koyun, %10’u keçi ve %3’ü manda sütünden oluşmaktadır.</a:t>
            </a:r>
            <a:endParaRPr lang="tr-TR" dirty="0" smtClean="0"/>
          </a:p>
          <a:p>
            <a:pPr algn="just"/>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b="1" dirty="0" smtClean="0"/>
              <a:t>Sterilize süt dışındaki ürünler için kapasite kullanım oranları çok düşük olup %8.3-%56.1 arasında değişim göstermektedir. Buna karşın modern özel sektör işletmelerinde ise kapasite kullanımı oldukça yüksektir. </a:t>
            </a:r>
            <a:endParaRPr lang="tr-TR" dirty="0" smtClean="0"/>
          </a:p>
          <a:p>
            <a:pPr algn="just"/>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sz="quarter" idx="1"/>
          </p:nvPr>
        </p:nvSpPr>
        <p:spPr/>
        <p:txBody>
          <a:bodyPr/>
          <a:lstStyle/>
          <a:p>
            <a:pPr algn="just"/>
            <a:r>
              <a:rPr lang="tr-TR" b="1" dirty="0" smtClean="0"/>
              <a:t>Türkiye buğday üretimi bakımından Dünya’da 7.sırada bulunmaktadır. Buğday işleyen </a:t>
            </a:r>
            <a:r>
              <a:rPr lang="tr-TR" b="1" dirty="0" err="1" smtClean="0"/>
              <a:t>sanayii</a:t>
            </a:r>
            <a:r>
              <a:rPr lang="tr-TR" b="1" dirty="0" smtClean="0"/>
              <a:t> dalının Gıda </a:t>
            </a:r>
            <a:r>
              <a:rPr lang="tr-TR" b="1" dirty="0" err="1" smtClean="0"/>
              <a:t>sanayii</a:t>
            </a:r>
            <a:r>
              <a:rPr lang="tr-TR" b="1" dirty="0" smtClean="0"/>
              <a:t> içindeki payı %45 civarındadır.</a:t>
            </a:r>
            <a:endParaRPr lang="tr-TR" dirty="0" smtClean="0"/>
          </a:p>
          <a:p>
            <a:pPr algn="just"/>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Ancak gerek kamu gerekse özel sektöre ait işletmelerin çok  büyük bir kısmı düşük kapasitelidir. Düşük kapasite ise işletme içi kalite kontrol sisteminin kurulmasını, standart ve kaliteli üretim yapılmasını, hijyen ve sanitasyon koşullarına uyulmasını </a:t>
            </a:r>
            <a:r>
              <a:rPr lang="tr-TR" b="1" dirty="0" err="1" smtClean="0"/>
              <a:t>engelemekte</a:t>
            </a:r>
            <a:r>
              <a:rPr lang="tr-TR" b="1" dirty="0" smtClean="0"/>
              <a:t> maliyeti yükselmektedir.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Un ve </a:t>
            </a:r>
            <a:r>
              <a:rPr lang="tr-TR" b="1" dirty="0" err="1" smtClean="0"/>
              <a:t>Mamülleri</a:t>
            </a:r>
            <a:r>
              <a:rPr lang="tr-TR" b="1" dirty="0" smtClean="0"/>
              <a:t> </a:t>
            </a:r>
            <a:r>
              <a:rPr lang="tr-TR" b="1" dirty="0" err="1" smtClean="0"/>
              <a:t>Sanayii</a:t>
            </a:r>
            <a:r>
              <a:rPr lang="tr-TR" b="1" dirty="0" smtClean="0"/>
              <a:t>; Un </a:t>
            </a:r>
            <a:r>
              <a:rPr lang="tr-TR" b="1" dirty="0" err="1" smtClean="0"/>
              <a:t>Sanayii</a:t>
            </a:r>
            <a:r>
              <a:rPr lang="tr-TR" b="1" dirty="0" smtClean="0"/>
              <a:t>, Ekmek </a:t>
            </a:r>
            <a:r>
              <a:rPr lang="tr-TR" b="1" dirty="0" err="1" smtClean="0"/>
              <a:t>Sanayii</a:t>
            </a:r>
            <a:r>
              <a:rPr lang="tr-TR" b="1" dirty="0" smtClean="0"/>
              <a:t>, Bisküvi </a:t>
            </a:r>
            <a:r>
              <a:rPr lang="tr-TR" b="1" dirty="0" err="1" smtClean="0"/>
              <a:t>Sanayii</a:t>
            </a:r>
            <a:r>
              <a:rPr lang="tr-TR" b="1" dirty="0" smtClean="0"/>
              <a:t>, Makarna  </a:t>
            </a:r>
            <a:r>
              <a:rPr lang="tr-TR" b="1" dirty="0" err="1" smtClean="0"/>
              <a:t>Sanayii</a:t>
            </a:r>
            <a:r>
              <a:rPr lang="tr-TR" b="1" dirty="0" smtClean="0"/>
              <a:t>, Bulgur </a:t>
            </a:r>
            <a:r>
              <a:rPr lang="tr-TR" b="1" dirty="0" err="1" smtClean="0"/>
              <a:t>Sanayii</a:t>
            </a:r>
            <a:r>
              <a:rPr lang="tr-TR" b="1" dirty="0" smtClean="0"/>
              <a:t>, Maya </a:t>
            </a:r>
            <a:r>
              <a:rPr lang="tr-TR" b="1" dirty="0" err="1" smtClean="0"/>
              <a:t>Sanayii</a:t>
            </a:r>
            <a:r>
              <a:rPr lang="tr-TR" b="1" dirty="0" smtClean="0"/>
              <a:t> v.b. alt gruplara ayrılmaktadır.</a:t>
            </a:r>
            <a:endParaRPr lang="tr-TR" dirty="0" smtClean="0"/>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Ülkemizde 1100 civarında değirmen bulunmaktadır. Bunlardan 9 tanesi 300 ton/gün kapasitesinin üstünde olan çok büyük işletme, 64 adedi 150-300 ton/gün kapasiteli büyük işletme 280 adedi 75-150 ton/gün kapasiteli orta işletmelerdir.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Bu gruplarda kapasite kullanım oranı ortalama %65 civarında değişmektedir. Modern </a:t>
            </a:r>
            <a:r>
              <a:rPr lang="tr-TR" b="1" dirty="0" err="1" smtClean="0"/>
              <a:t>valsli</a:t>
            </a:r>
            <a:r>
              <a:rPr lang="tr-TR" b="1" dirty="0" smtClean="0"/>
              <a:t> değirmen </a:t>
            </a:r>
            <a:r>
              <a:rPr lang="tr-TR" b="1" dirty="0" err="1" smtClean="0"/>
              <a:t>makinaları</a:t>
            </a:r>
            <a:r>
              <a:rPr lang="tr-TR" b="1" dirty="0" smtClean="0"/>
              <a:t> üreten 15 civarında fabrika bulunmaktadır.</a:t>
            </a:r>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Türkiye’de 15.000 civarında fırın bulunmaktadır. Ayrıca 40 civarında yerli imalat olarak fırın </a:t>
            </a:r>
            <a:r>
              <a:rPr lang="tr-TR" b="1" dirty="0" err="1" smtClean="0"/>
              <a:t>makinaları</a:t>
            </a:r>
            <a:r>
              <a:rPr lang="tr-TR" b="1" dirty="0" smtClean="0"/>
              <a:t> üreten fabrika ve 7 modern maya fabrikası bulunmaktadır. Bu fabrikalarda 70.000 ton/yıl maya üretilmektedir.</a:t>
            </a:r>
            <a:endParaRPr lang="tr-TR" dirty="0" smtClean="0"/>
          </a:p>
          <a:p>
            <a:pPr algn="just"/>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b="1" dirty="0" smtClean="0"/>
              <a:t>En fazla katma değer artışı (8-10 kat) sağlayan üretim kollarından birisi olan bisküvi sanayinde; 4 adedi büyük, 9 tanesi orta ve 12 tanesi küçük kapasiteli olmak üzere 25 fabrika bulunmaktadır.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Bisküvi </a:t>
            </a:r>
            <a:r>
              <a:rPr lang="tr-TR" b="1" dirty="0" err="1" smtClean="0"/>
              <a:t>sanayiinde</a:t>
            </a:r>
            <a:r>
              <a:rPr lang="tr-TR" b="1" dirty="0" smtClean="0"/>
              <a:t> kapasite kullanım oranı %68-75 arasında değişmektedir. Makarna </a:t>
            </a:r>
            <a:r>
              <a:rPr lang="tr-TR" b="1" dirty="0" err="1" smtClean="0"/>
              <a:t>sanayiinde</a:t>
            </a:r>
            <a:r>
              <a:rPr lang="tr-TR" b="1" dirty="0" smtClean="0"/>
              <a:t> 6 tanesi büyük olmak üzere 20 civarında fabrika bulunmaktadır. Kapasite kullanım oranları %80 civarında olup, makarna üreticileri aynı zamanda kendi irmiklerini de üretmektedirler.</a:t>
            </a:r>
            <a:endParaRPr lang="tr-TR" dirty="0" smtClean="0"/>
          </a:p>
          <a:p>
            <a:pPr algn="just"/>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Bulgur </a:t>
            </a:r>
            <a:r>
              <a:rPr lang="tr-TR" b="1" dirty="0" err="1" smtClean="0"/>
              <a:t>sanayiinde</a:t>
            </a:r>
            <a:r>
              <a:rPr lang="tr-TR" b="1" dirty="0" smtClean="0"/>
              <a:t> birkaç fabrika dışında çoğu aile tipi olan 500 civarında işletme bulunmakta ve yılda ortalama 250.000 ton üretim yapılmaktadır.</a:t>
            </a:r>
            <a:endParaRPr lang="tr-TR" dirty="0" smtClean="0"/>
          </a:p>
          <a:p>
            <a:pPr algn="just"/>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507</Words>
  <Application>Microsoft Office PowerPoint</Application>
  <PresentationFormat>Ekran Gösterisi (4:3)</PresentationFormat>
  <Paragraphs>20</Paragraphs>
  <Slides>20</Slides>
  <Notes>0</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Ofis Teması</vt:lpstr>
      <vt:lpstr>2.1. Un ve Unlu Gıdalar Sanayii  </vt:lpstr>
      <vt:lpstr>Slayt 2</vt:lpstr>
      <vt:lpstr>Slayt 3</vt:lpstr>
      <vt:lpstr>Slayt 4</vt:lpstr>
      <vt:lpstr>Slayt 5</vt:lpstr>
      <vt:lpstr>Slayt 6</vt:lpstr>
      <vt:lpstr>Slayt 7</vt:lpstr>
      <vt:lpstr>Slayt 8</vt:lpstr>
      <vt:lpstr>Slayt 9</vt:lpstr>
      <vt:lpstr>2.2. Mezbaha Ürünleri Sanayii </vt:lpstr>
      <vt:lpstr>Slayt 11</vt:lpstr>
      <vt:lpstr>Slayt 12</vt:lpstr>
      <vt:lpstr>Slayt 13</vt:lpstr>
      <vt:lpstr>Slayt 14</vt:lpstr>
      <vt:lpstr>2.3. Süt ve Süt Ürünleri Sanayii</vt:lpstr>
      <vt:lpstr>Slayt 16</vt:lpstr>
      <vt:lpstr>Slayt 17</vt:lpstr>
      <vt:lpstr>Slayt 18</vt:lpstr>
      <vt:lpstr>Slayt 19</vt:lpstr>
      <vt:lpstr>Slayt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 Un ve Unlu Gıdalar Sanayii  </dc:title>
  <dc:creator>pinar</dc:creator>
  <cp:lastModifiedBy>pinar</cp:lastModifiedBy>
  <cp:revision>1</cp:revision>
  <dcterms:created xsi:type="dcterms:W3CDTF">2018-10-16T08:00:39Z</dcterms:created>
  <dcterms:modified xsi:type="dcterms:W3CDTF">2018-10-16T08:01:05Z</dcterms:modified>
</cp:coreProperties>
</file>