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8" r:id="rId4"/>
    <p:sldId id="259" r:id="rId5"/>
    <p:sldId id="262" r:id="rId6"/>
    <p:sldId id="263" r:id="rId7"/>
    <p:sldId id="264" r:id="rId8"/>
    <p:sldId id="257" r:id="rId9"/>
    <p:sldId id="260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01" autoAdjust="0"/>
  </p:normalViewPr>
  <p:slideViewPr>
    <p:cSldViewPr snapToGrid="0">
      <p:cViewPr varScale="1">
        <p:scale>
          <a:sx n="88" d="100"/>
          <a:sy n="88" d="100"/>
        </p:scale>
        <p:origin x="6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37DA1-A55E-4783-98D5-B6C26C6882E7}" type="datetimeFigureOut">
              <a:rPr lang="tr-TR" smtClean="0"/>
              <a:t>25.12.2019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57F54-524C-4CB1-91CC-93F89134ED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76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b="1"/>
            </a:pPr>
            <a:r>
              <a:rPr dirty="0"/>
              <a:t>19	Cryopreservation of embryos and oocytes</a:t>
            </a:r>
          </a:p>
          <a:p>
            <a:pPr>
              <a:defRPr sz="1200"/>
            </a:pPr>
            <a:r>
              <a:rPr dirty="0"/>
              <a:t>Cryopreservation or freezing of oocytes and embryos is an established commercial practice, especially in cattle. </a:t>
            </a:r>
          </a:p>
          <a:p>
            <a:pPr>
              <a:defRPr sz="1200"/>
            </a:pPr>
            <a:r>
              <a:rPr dirty="0"/>
              <a:t>Oocytes or embryos can be stored for a long period of time like semen in liquid nitrogen tanks by using a </a:t>
            </a:r>
          </a:p>
          <a:p>
            <a:pPr>
              <a:defRPr sz="1200"/>
            </a:pPr>
            <a:r>
              <a:rPr dirty="0"/>
              <a:t>1-Slow freezing or</a:t>
            </a:r>
          </a:p>
          <a:p>
            <a:pPr>
              <a:defRPr sz="1200"/>
            </a:pPr>
            <a:r>
              <a:rPr dirty="0"/>
              <a:t>2- </a:t>
            </a:r>
            <a:r>
              <a:rPr dirty="0" err="1"/>
              <a:t>Vitrification</a:t>
            </a:r>
            <a:r>
              <a:rPr dirty="0"/>
              <a:t> method for cryopreservation with various </a:t>
            </a:r>
            <a:r>
              <a:rPr dirty="0" err="1"/>
              <a:t>cryoprotectants</a:t>
            </a:r>
            <a:r>
              <a:rPr dirty="0"/>
              <a:t> such as </a:t>
            </a:r>
            <a:r>
              <a:rPr b="1" dirty="0"/>
              <a:t>glycerol</a:t>
            </a:r>
            <a:r>
              <a:rPr dirty="0"/>
              <a:t>, </a:t>
            </a:r>
            <a:r>
              <a:rPr b="1" dirty="0"/>
              <a:t>DMSO</a:t>
            </a:r>
            <a:r>
              <a:rPr dirty="0"/>
              <a:t>, </a:t>
            </a:r>
            <a:r>
              <a:rPr b="1" dirty="0"/>
              <a:t>ethylene glycol,</a:t>
            </a:r>
            <a:r>
              <a:rPr dirty="0"/>
              <a:t> </a:t>
            </a:r>
            <a:r>
              <a:rPr b="1" dirty="0"/>
              <a:t>polyethylene glycol</a:t>
            </a:r>
            <a:r>
              <a:rPr dirty="0"/>
              <a:t> and </a:t>
            </a:r>
            <a:r>
              <a:rPr b="1" dirty="0"/>
              <a:t>sucrose</a:t>
            </a:r>
            <a:r>
              <a:rPr dirty="0"/>
              <a:t> can be used to preserve oocytes and embryos. </a:t>
            </a:r>
          </a:p>
          <a:p>
            <a:pPr>
              <a:defRPr sz="1200"/>
            </a:pPr>
            <a:r>
              <a:rPr b="1" dirty="0"/>
              <a:t>Slow freezing conventional cryopreservation</a:t>
            </a:r>
            <a:r>
              <a:rPr dirty="0"/>
              <a:t> method, the embryos are incubated in an appropriate concentration of permeating </a:t>
            </a:r>
            <a:r>
              <a:rPr dirty="0" err="1"/>
              <a:t>cryoprotectants</a:t>
            </a:r>
            <a:r>
              <a:rPr dirty="0"/>
              <a:t>, cooled 3-7 °C below freezing point, then ice nucleation is induced in the medium by touching the vial with a pair of pre-cooled forceps. The </a:t>
            </a:r>
            <a:r>
              <a:rPr dirty="0" err="1"/>
              <a:t>cryoprotectant</a:t>
            </a:r>
            <a:r>
              <a:rPr dirty="0"/>
              <a:t> is removed step-wise after thawing and the embryo is ready for transfer. </a:t>
            </a:r>
          </a:p>
          <a:p>
            <a:pPr>
              <a:defRPr sz="1200"/>
            </a:pPr>
            <a:r>
              <a:rPr b="1" dirty="0">
                <a:solidFill>
                  <a:srgbClr val="FF2600"/>
                </a:solidFill>
              </a:rPr>
              <a:t>The </a:t>
            </a:r>
            <a:r>
              <a:rPr b="1" dirty="0" err="1">
                <a:solidFill>
                  <a:srgbClr val="FF2600"/>
                </a:solidFill>
              </a:rPr>
              <a:t>vitrification</a:t>
            </a:r>
            <a:r>
              <a:rPr b="1" dirty="0">
                <a:solidFill>
                  <a:srgbClr val="FF2600"/>
                </a:solidFill>
              </a:rPr>
              <a:t> procedure</a:t>
            </a:r>
            <a:r>
              <a:rPr dirty="0"/>
              <a:t> is a non-equilibrium method in which ice crystal formation is totally eliminated. </a:t>
            </a:r>
          </a:p>
          <a:p>
            <a:pPr>
              <a:defRPr sz="1200"/>
            </a:pPr>
            <a:r>
              <a:rPr dirty="0"/>
              <a:t>Embryos are cooled very rapidly in a high concentration of </a:t>
            </a:r>
            <a:r>
              <a:rPr dirty="0" err="1"/>
              <a:t>cryoprotectants</a:t>
            </a:r>
            <a:r>
              <a:rPr dirty="0"/>
              <a:t>, which form a glass structure without the formation of ice </a:t>
            </a:r>
            <a:r>
              <a:rPr dirty="0" err="1"/>
              <a:t>crystals.It</a:t>
            </a:r>
            <a:r>
              <a:rPr dirty="0"/>
              <a:t> requires an extremely high cooling rate along side much higher concentrations of </a:t>
            </a:r>
            <a:r>
              <a:rPr dirty="0" err="1"/>
              <a:t>cryoprotectants</a:t>
            </a:r>
            <a:r>
              <a:rPr dirty="0"/>
              <a:t> when compared with slow freezing. This method does not require expensive equipment and is not time-consuming.</a:t>
            </a:r>
          </a:p>
        </p:txBody>
      </p:sp>
    </p:spTree>
    <p:extLst>
      <p:ext uri="{BB962C8B-B14F-4D97-AF65-F5344CB8AC3E}">
        <p14:creationId xmlns:p14="http://schemas.microsoft.com/office/powerpoint/2010/main" val="79072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b="1"/>
            </a:pPr>
            <a:r>
              <a:rPr dirty="0"/>
              <a:t>19	Cryopreservation of embryos and oocytes</a:t>
            </a:r>
          </a:p>
          <a:p>
            <a:pPr>
              <a:defRPr sz="1200"/>
            </a:pPr>
            <a:r>
              <a:rPr dirty="0"/>
              <a:t>Cryopreservation or freezing of oocytes and embryos is an established commercial practice, especially in cattle. </a:t>
            </a:r>
          </a:p>
          <a:p>
            <a:pPr>
              <a:defRPr sz="1200"/>
            </a:pPr>
            <a:r>
              <a:rPr dirty="0"/>
              <a:t>Oocytes or embryos can be stored for a long period of time like semen in liquid nitrogen tanks by using a </a:t>
            </a:r>
          </a:p>
          <a:p>
            <a:pPr>
              <a:defRPr sz="1200"/>
            </a:pPr>
            <a:r>
              <a:rPr dirty="0"/>
              <a:t>1-Slow freezing or</a:t>
            </a:r>
          </a:p>
          <a:p>
            <a:pPr>
              <a:defRPr sz="1200"/>
            </a:pPr>
            <a:r>
              <a:rPr dirty="0"/>
              <a:t>2- </a:t>
            </a:r>
            <a:r>
              <a:rPr dirty="0" err="1"/>
              <a:t>Vitrification</a:t>
            </a:r>
            <a:r>
              <a:rPr dirty="0"/>
              <a:t> method for cryopreservation with various </a:t>
            </a:r>
            <a:r>
              <a:rPr dirty="0" err="1"/>
              <a:t>cryoprotectants</a:t>
            </a:r>
            <a:r>
              <a:rPr dirty="0"/>
              <a:t> such as </a:t>
            </a:r>
            <a:r>
              <a:rPr b="1" dirty="0"/>
              <a:t>glycerol</a:t>
            </a:r>
            <a:r>
              <a:rPr dirty="0"/>
              <a:t>, </a:t>
            </a:r>
            <a:r>
              <a:rPr b="1" dirty="0"/>
              <a:t>DMSO</a:t>
            </a:r>
            <a:r>
              <a:rPr dirty="0"/>
              <a:t>, </a:t>
            </a:r>
            <a:r>
              <a:rPr b="1" dirty="0"/>
              <a:t>ethylene glycol,</a:t>
            </a:r>
            <a:r>
              <a:rPr dirty="0"/>
              <a:t> </a:t>
            </a:r>
            <a:r>
              <a:rPr b="1" dirty="0"/>
              <a:t>polyethylene glycol</a:t>
            </a:r>
            <a:r>
              <a:rPr dirty="0"/>
              <a:t> and </a:t>
            </a:r>
            <a:r>
              <a:rPr b="1" dirty="0"/>
              <a:t>sucrose</a:t>
            </a:r>
            <a:r>
              <a:rPr dirty="0"/>
              <a:t> can be used to preserve oocytes and embryos. </a:t>
            </a:r>
          </a:p>
          <a:p>
            <a:pPr>
              <a:defRPr sz="1200"/>
            </a:pPr>
            <a:r>
              <a:rPr b="1" dirty="0"/>
              <a:t>Slow freezing conventional cryopreservation</a:t>
            </a:r>
            <a:r>
              <a:rPr dirty="0"/>
              <a:t> method, the embryos are incubated in an appropriate concentration of permeating </a:t>
            </a:r>
            <a:r>
              <a:rPr dirty="0" err="1"/>
              <a:t>cryoprotectants</a:t>
            </a:r>
            <a:r>
              <a:rPr dirty="0"/>
              <a:t>, cooled 3-7 °C below freezing point, then ice nucleation is induced in the medium by touching the vial with a pair of pre-cooled forceps. The </a:t>
            </a:r>
            <a:r>
              <a:rPr dirty="0" err="1"/>
              <a:t>cryoprotectant</a:t>
            </a:r>
            <a:r>
              <a:rPr dirty="0"/>
              <a:t> is removed step-wise after thawing and the embryo is ready for transfer. </a:t>
            </a:r>
          </a:p>
          <a:p>
            <a:pPr>
              <a:defRPr sz="1200"/>
            </a:pPr>
            <a:r>
              <a:rPr b="1" dirty="0">
                <a:solidFill>
                  <a:srgbClr val="FF2600"/>
                </a:solidFill>
              </a:rPr>
              <a:t>The </a:t>
            </a:r>
            <a:r>
              <a:rPr b="1" dirty="0" err="1">
                <a:solidFill>
                  <a:srgbClr val="FF2600"/>
                </a:solidFill>
              </a:rPr>
              <a:t>vitrification</a:t>
            </a:r>
            <a:r>
              <a:rPr b="1" dirty="0">
                <a:solidFill>
                  <a:srgbClr val="FF2600"/>
                </a:solidFill>
              </a:rPr>
              <a:t> procedure</a:t>
            </a:r>
            <a:r>
              <a:rPr dirty="0"/>
              <a:t> is a non-equilibrium method in which ice crystal formation is totally eliminated. </a:t>
            </a:r>
          </a:p>
          <a:p>
            <a:pPr>
              <a:defRPr sz="1200"/>
            </a:pPr>
            <a:r>
              <a:rPr dirty="0"/>
              <a:t>Embryos are cooled very rapidly in a high concentration of </a:t>
            </a:r>
            <a:r>
              <a:rPr dirty="0" err="1"/>
              <a:t>cryoprotectants</a:t>
            </a:r>
            <a:r>
              <a:rPr dirty="0"/>
              <a:t>, which form a glass structure without the formation of ice </a:t>
            </a:r>
            <a:r>
              <a:rPr dirty="0" err="1"/>
              <a:t>crystals.It</a:t>
            </a:r>
            <a:r>
              <a:rPr dirty="0"/>
              <a:t> requires an extremely high cooling rate along side much higher concentrations of </a:t>
            </a:r>
            <a:r>
              <a:rPr dirty="0" err="1"/>
              <a:t>cryoprotectants</a:t>
            </a:r>
            <a:r>
              <a:rPr dirty="0"/>
              <a:t> when compared with slow freezing. This method does not require expensive equipment and is not time-consuming.</a:t>
            </a:r>
          </a:p>
        </p:txBody>
      </p:sp>
    </p:spTree>
    <p:extLst>
      <p:ext uri="{BB962C8B-B14F-4D97-AF65-F5344CB8AC3E}">
        <p14:creationId xmlns:p14="http://schemas.microsoft.com/office/powerpoint/2010/main" val="4200850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b="1"/>
            </a:pPr>
            <a:r>
              <a:rPr dirty="0"/>
              <a:t>19	Cryopreservation of embryos and oocytes</a:t>
            </a:r>
          </a:p>
          <a:p>
            <a:pPr>
              <a:defRPr sz="1200"/>
            </a:pPr>
            <a:r>
              <a:rPr dirty="0"/>
              <a:t>Cryopreservation or freezing of oocytes and embryos is an established commercial practice, especially in cattle. </a:t>
            </a:r>
          </a:p>
          <a:p>
            <a:pPr>
              <a:defRPr sz="1200"/>
            </a:pPr>
            <a:r>
              <a:rPr dirty="0"/>
              <a:t>Oocytes or embryos can be stored for a long period of time like semen in liquid nitrogen tanks by using a </a:t>
            </a:r>
          </a:p>
          <a:p>
            <a:pPr>
              <a:defRPr sz="1200"/>
            </a:pPr>
            <a:r>
              <a:rPr dirty="0"/>
              <a:t>1-Slow freezing or</a:t>
            </a:r>
          </a:p>
          <a:p>
            <a:pPr>
              <a:defRPr sz="1200"/>
            </a:pPr>
            <a:r>
              <a:rPr dirty="0"/>
              <a:t>2- </a:t>
            </a:r>
            <a:r>
              <a:rPr dirty="0" err="1"/>
              <a:t>Vitrification</a:t>
            </a:r>
            <a:r>
              <a:rPr dirty="0"/>
              <a:t> method for cryopreservation with various </a:t>
            </a:r>
            <a:r>
              <a:rPr dirty="0" err="1"/>
              <a:t>cryoprotectants</a:t>
            </a:r>
            <a:r>
              <a:rPr dirty="0"/>
              <a:t> such as </a:t>
            </a:r>
            <a:r>
              <a:rPr b="1" dirty="0"/>
              <a:t>glycerol</a:t>
            </a:r>
            <a:r>
              <a:rPr dirty="0"/>
              <a:t>, </a:t>
            </a:r>
            <a:r>
              <a:rPr b="1" dirty="0"/>
              <a:t>DMSO</a:t>
            </a:r>
            <a:r>
              <a:rPr dirty="0"/>
              <a:t>, </a:t>
            </a:r>
            <a:r>
              <a:rPr b="1" dirty="0"/>
              <a:t>ethylene glycol,</a:t>
            </a:r>
            <a:r>
              <a:rPr dirty="0"/>
              <a:t> </a:t>
            </a:r>
            <a:r>
              <a:rPr b="1" dirty="0"/>
              <a:t>polyethylene glycol</a:t>
            </a:r>
            <a:r>
              <a:rPr dirty="0"/>
              <a:t> and </a:t>
            </a:r>
            <a:r>
              <a:rPr b="1" dirty="0"/>
              <a:t>sucrose</a:t>
            </a:r>
            <a:r>
              <a:rPr dirty="0"/>
              <a:t> can be used to preserve oocytes and embryos. </a:t>
            </a:r>
          </a:p>
          <a:p>
            <a:pPr>
              <a:defRPr sz="1200"/>
            </a:pPr>
            <a:r>
              <a:rPr b="1" dirty="0"/>
              <a:t>Slow freezing conventional cryopreservation</a:t>
            </a:r>
            <a:r>
              <a:rPr dirty="0"/>
              <a:t> method, the embryos are incubated in an appropriate concentration of permeating </a:t>
            </a:r>
            <a:r>
              <a:rPr dirty="0" err="1"/>
              <a:t>cryoprotectants</a:t>
            </a:r>
            <a:r>
              <a:rPr dirty="0"/>
              <a:t>, cooled 3-7 °C below freezing point, then ice nucleation is induced in the medium by touching the vial with a pair of pre-cooled forceps. The </a:t>
            </a:r>
            <a:r>
              <a:rPr dirty="0" err="1"/>
              <a:t>cryoprotectant</a:t>
            </a:r>
            <a:r>
              <a:rPr dirty="0"/>
              <a:t> is removed step-wise after thawing and the embryo is ready for transfer. </a:t>
            </a:r>
          </a:p>
          <a:p>
            <a:pPr>
              <a:defRPr sz="1200"/>
            </a:pPr>
            <a:r>
              <a:rPr b="1" dirty="0">
                <a:solidFill>
                  <a:srgbClr val="FF2600"/>
                </a:solidFill>
              </a:rPr>
              <a:t>The </a:t>
            </a:r>
            <a:r>
              <a:rPr b="1" dirty="0" err="1">
                <a:solidFill>
                  <a:srgbClr val="FF2600"/>
                </a:solidFill>
              </a:rPr>
              <a:t>vitrification</a:t>
            </a:r>
            <a:r>
              <a:rPr b="1" dirty="0">
                <a:solidFill>
                  <a:srgbClr val="FF2600"/>
                </a:solidFill>
              </a:rPr>
              <a:t> procedure</a:t>
            </a:r>
            <a:r>
              <a:rPr dirty="0"/>
              <a:t> is a non-equilibrium method in which ice crystal formation is totally eliminated. </a:t>
            </a:r>
          </a:p>
          <a:p>
            <a:pPr>
              <a:defRPr sz="1200"/>
            </a:pPr>
            <a:r>
              <a:rPr dirty="0"/>
              <a:t>Embryos are cooled very rapidly in a high concentration of </a:t>
            </a:r>
            <a:r>
              <a:rPr dirty="0" err="1"/>
              <a:t>cryoprotectants</a:t>
            </a:r>
            <a:r>
              <a:rPr dirty="0"/>
              <a:t>, which form a glass structure without the formation of ice </a:t>
            </a:r>
            <a:r>
              <a:rPr dirty="0" err="1"/>
              <a:t>crystals.It</a:t>
            </a:r>
            <a:r>
              <a:rPr dirty="0"/>
              <a:t> requires an extremely high cooling rate along side much higher concentrations of </a:t>
            </a:r>
            <a:r>
              <a:rPr dirty="0" err="1"/>
              <a:t>cryoprotectants</a:t>
            </a:r>
            <a:r>
              <a:rPr dirty="0"/>
              <a:t> when compared with slow freezing. This method does not require expensive equipment and is not time-consuming.</a:t>
            </a:r>
          </a:p>
        </p:txBody>
      </p:sp>
    </p:spTree>
    <p:extLst>
      <p:ext uri="{BB962C8B-B14F-4D97-AF65-F5344CB8AC3E}">
        <p14:creationId xmlns:p14="http://schemas.microsoft.com/office/powerpoint/2010/main" val="506525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b="1"/>
            </a:pPr>
            <a:r>
              <a:rPr dirty="0"/>
              <a:t>19	Cryopreservation of embryos and oocytes</a:t>
            </a:r>
          </a:p>
          <a:p>
            <a:pPr>
              <a:defRPr sz="1200"/>
            </a:pPr>
            <a:r>
              <a:rPr dirty="0"/>
              <a:t>Cryopreservation or freezing of oocytes and embryos is an established commercial practice, especially in cattle. </a:t>
            </a:r>
          </a:p>
          <a:p>
            <a:pPr>
              <a:defRPr sz="1200"/>
            </a:pPr>
            <a:r>
              <a:rPr dirty="0"/>
              <a:t>Oocytes or embryos can be stored for a long period of time like semen in liquid nitrogen tanks by using a </a:t>
            </a:r>
          </a:p>
          <a:p>
            <a:pPr>
              <a:defRPr sz="1200"/>
            </a:pPr>
            <a:r>
              <a:rPr dirty="0"/>
              <a:t>1-Slow freezing or</a:t>
            </a:r>
          </a:p>
          <a:p>
            <a:pPr>
              <a:defRPr sz="1200"/>
            </a:pPr>
            <a:r>
              <a:rPr dirty="0"/>
              <a:t>2- </a:t>
            </a:r>
            <a:r>
              <a:rPr dirty="0" err="1"/>
              <a:t>Vitrification</a:t>
            </a:r>
            <a:r>
              <a:rPr dirty="0"/>
              <a:t> method for cryopreservation with various </a:t>
            </a:r>
            <a:r>
              <a:rPr dirty="0" err="1"/>
              <a:t>cryoprotectants</a:t>
            </a:r>
            <a:r>
              <a:rPr dirty="0"/>
              <a:t> such as </a:t>
            </a:r>
            <a:r>
              <a:rPr b="1" dirty="0"/>
              <a:t>glycerol</a:t>
            </a:r>
            <a:r>
              <a:rPr dirty="0"/>
              <a:t>, </a:t>
            </a:r>
            <a:r>
              <a:rPr b="1" dirty="0"/>
              <a:t>DMSO</a:t>
            </a:r>
            <a:r>
              <a:rPr dirty="0"/>
              <a:t>, </a:t>
            </a:r>
            <a:r>
              <a:rPr b="1" dirty="0"/>
              <a:t>ethylene glycol,</a:t>
            </a:r>
            <a:r>
              <a:rPr dirty="0"/>
              <a:t> </a:t>
            </a:r>
            <a:r>
              <a:rPr b="1" dirty="0"/>
              <a:t>polyethylene glycol</a:t>
            </a:r>
            <a:r>
              <a:rPr dirty="0"/>
              <a:t> and </a:t>
            </a:r>
            <a:r>
              <a:rPr b="1" dirty="0"/>
              <a:t>sucrose</a:t>
            </a:r>
            <a:r>
              <a:rPr dirty="0"/>
              <a:t> can be used to preserve oocytes and embryos. </a:t>
            </a:r>
          </a:p>
          <a:p>
            <a:pPr>
              <a:defRPr sz="1200"/>
            </a:pPr>
            <a:r>
              <a:rPr b="1" dirty="0"/>
              <a:t>Slow freezing conventional cryopreservation</a:t>
            </a:r>
            <a:r>
              <a:rPr dirty="0"/>
              <a:t> method, the embryos are incubated in an appropriate concentration of permeating </a:t>
            </a:r>
            <a:r>
              <a:rPr dirty="0" err="1"/>
              <a:t>cryoprotectants</a:t>
            </a:r>
            <a:r>
              <a:rPr dirty="0"/>
              <a:t>, cooled 3-7 °C below freezing point, then ice nucleation is induced in the medium by touching the vial with a pair of pre-cooled forceps. The </a:t>
            </a:r>
            <a:r>
              <a:rPr dirty="0" err="1"/>
              <a:t>cryoprotectant</a:t>
            </a:r>
            <a:r>
              <a:rPr dirty="0"/>
              <a:t> is removed step-wise after thawing and the embryo is ready for transfer. </a:t>
            </a:r>
          </a:p>
          <a:p>
            <a:pPr>
              <a:defRPr sz="1200"/>
            </a:pPr>
            <a:r>
              <a:rPr b="1" dirty="0">
                <a:solidFill>
                  <a:srgbClr val="FF2600"/>
                </a:solidFill>
              </a:rPr>
              <a:t>The </a:t>
            </a:r>
            <a:r>
              <a:rPr b="1" dirty="0" err="1">
                <a:solidFill>
                  <a:srgbClr val="FF2600"/>
                </a:solidFill>
              </a:rPr>
              <a:t>vitrification</a:t>
            </a:r>
            <a:r>
              <a:rPr b="1" dirty="0">
                <a:solidFill>
                  <a:srgbClr val="FF2600"/>
                </a:solidFill>
              </a:rPr>
              <a:t> procedure</a:t>
            </a:r>
            <a:r>
              <a:rPr dirty="0"/>
              <a:t> is a non-equilibrium method in which ice crystal formation is totally eliminated. </a:t>
            </a:r>
          </a:p>
          <a:p>
            <a:pPr>
              <a:defRPr sz="1200"/>
            </a:pPr>
            <a:r>
              <a:rPr dirty="0"/>
              <a:t>Embryos are cooled very rapidly in a high concentration of </a:t>
            </a:r>
            <a:r>
              <a:rPr dirty="0" err="1"/>
              <a:t>cryoprotectants</a:t>
            </a:r>
            <a:r>
              <a:rPr dirty="0"/>
              <a:t>, which form a glass structure without the formation of ice </a:t>
            </a:r>
            <a:r>
              <a:rPr dirty="0" err="1"/>
              <a:t>crystals.It</a:t>
            </a:r>
            <a:r>
              <a:rPr dirty="0"/>
              <a:t> requires an extremely high cooling rate along side much higher concentrations of </a:t>
            </a:r>
            <a:r>
              <a:rPr dirty="0" err="1"/>
              <a:t>cryoprotectants</a:t>
            </a:r>
            <a:r>
              <a:rPr dirty="0"/>
              <a:t> when compared with slow freezing. This method does not require expensive equipment and is not time-consuming.</a:t>
            </a:r>
          </a:p>
        </p:txBody>
      </p:sp>
    </p:spTree>
    <p:extLst>
      <p:ext uri="{BB962C8B-B14F-4D97-AF65-F5344CB8AC3E}">
        <p14:creationId xmlns:p14="http://schemas.microsoft.com/office/powerpoint/2010/main" val="80259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b="1"/>
            </a:pPr>
            <a:r>
              <a:rPr dirty="0"/>
              <a:t>19	Cryopreservation of embryos and oocytes</a:t>
            </a:r>
          </a:p>
          <a:p>
            <a:pPr>
              <a:defRPr sz="1200"/>
            </a:pPr>
            <a:r>
              <a:rPr dirty="0"/>
              <a:t>Cryopreservation or freezing of oocytes and embryos is an established commercial practice, especially in cattle. </a:t>
            </a:r>
          </a:p>
          <a:p>
            <a:pPr>
              <a:defRPr sz="1200"/>
            </a:pPr>
            <a:r>
              <a:rPr dirty="0"/>
              <a:t>Oocytes or embryos can be stored for a long period of time like semen in liquid nitrogen tanks by using a </a:t>
            </a:r>
          </a:p>
          <a:p>
            <a:pPr>
              <a:defRPr sz="1200"/>
            </a:pPr>
            <a:r>
              <a:rPr dirty="0"/>
              <a:t>1-Slow freezing or</a:t>
            </a:r>
          </a:p>
          <a:p>
            <a:pPr>
              <a:defRPr sz="1200"/>
            </a:pPr>
            <a:r>
              <a:rPr dirty="0"/>
              <a:t>2- </a:t>
            </a:r>
            <a:r>
              <a:rPr dirty="0" err="1"/>
              <a:t>Vitrification</a:t>
            </a:r>
            <a:r>
              <a:rPr dirty="0"/>
              <a:t> method for cryopreservation with various </a:t>
            </a:r>
            <a:r>
              <a:rPr dirty="0" err="1"/>
              <a:t>cryoprotectants</a:t>
            </a:r>
            <a:r>
              <a:rPr dirty="0"/>
              <a:t> such as </a:t>
            </a:r>
            <a:r>
              <a:rPr b="1" dirty="0"/>
              <a:t>glycerol</a:t>
            </a:r>
            <a:r>
              <a:rPr dirty="0"/>
              <a:t>, </a:t>
            </a:r>
            <a:r>
              <a:rPr b="1" dirty="0"/>
              <a:t>DMSO</a:t>
            </a:r>
            <a:r>
              <a:rPr dirty="0"/>
              <a:t>, </a:t>
            </a:r>
            <a:r>
              <a:rPr b="1" dirty="0"/>
              <a:t>ethylene glycol,</a:t>
            </a:r>
            <a:r>
              <a:rPr dirty="0"/>
              <a:t> </a:t>
            </a:r>
            <a:r>
              <a:rPr b="1" dirty="0"/>
              <a:t>polyethylene glycol</a:t>
            </a:r>
            <a:r>
              <a:rPr dirty="0"/>
              <a:t> and </a:t>
            </a:r>
            <a:r>
              <a:rPr b="1" dirty="0"/>
              <a:t>sucrose</a:t>
            </a:r>
            <a:r>
              <a:rPr dirty="0"/>
              <a:t> can be used to preserve oocytes and embryos. </a:t>
            </a:r>
          </a:p>
          <a:p>
            <a:pPr>
              <a:defRPr sz="1200"/>
            </a:pPr>
            <a:r>
              <a:rPr b="1" dirty="0"/>
              <a:t>Slow freezing conventional cryopreservation</a:t>
            </a:r>
            <a:r>
              <a:rPr dirty="0"/>
              <a:t> method, the embryos are incubated in an appropriate concentration of permeating </a:t>
            </a:r>
            <a:r>
              <a:rPr dirty="0" err="1"/>
              <a:t>cryoprotectants</a:t>
            </a:r>
            <a:r>
              <a:rPr dirty="0"/>
              <a:t>, cooled 3-7 °C below freezing point, then ice nucleation is induced in the medium by touching the vial with a pair of pre-cooled forceps. The </a:t>
            </a:r>
            <a:r>
              <a:rPr dirty="0" err="1"/>
              <a:t>cryoprotectant</a:t>
            </a:r>
            <a:r>
              <a:rPr dirty="0"/>
              <a:t> is removed step-wise after thawing and the embryo is ready for transfer. </a:t>
            </a:r>
          </a:p>
          <a:p>
            <a:pPr>
              <a:defRPr sz="1200"/>
            </a:pPr>
            <a:r>
              <a:rPr b="1" dirty="0">
                <a:solidFill>
                  <a:srgbClr val="FF2600"/>
                </a:solidFill>
              </a:rPr>
              <a:t>The </a:t>
            </a:r>
            <a:r>
              <a:rPr b="1" dirty="0" err="1">
                <a:solidFill>
                  <a:srgbClr val="FF2600"/>
                </a:solidFill>
              </a:rPr>
              <a:t>vitrification</a:t>
            </a:r>
            <a:r>
              <a:rPr b="1" dirty="0">
                <a:solidFill>
                  <a:srgbClr val="FF2600"/>
                </a:solidFill>
              </a:rPr>
              <a:t> procedure</a:t>
            </a:r>
            <a:r>
              <a:rPr dirty="0"/>
              <a:t> is a non-equilibrium method in which ice crystal formation is totally eliminated. </a:t>
            </a:r>
          </a:p>
          <a:p>
            <a:pPr>
              <a:defRPr sz="1200"/>
            </a:pPr>
            <a:r>
              <a:rPr dirty="0"/>
              <a:t>Embryos are cooled very rapidly in a high concentration of </a:t>
            </a:r>
            <a:r>
              <a:rPr dirty="0" err="1"/>
              <a:t>cryoprotectants</a:t>
            </a:r>
            <a:r>
              <a:rPr dirty="0"/>
              <a:t>, which form a glass structure without the formation of ice </a:t>
            </a:r>
            <a:r>
              <a:rPr dirty="0" err="1"/>
              <a:t>crystals.It</a:t>
            </a:r>
            <a:r>
              <a:rPr dirty="0"/>
              <a:t> requires an extremely high cooling rate along side much higher concentrations of </a:t>
            </a:r>
            <a:r>
              <a:rPr dirty="0" err="1"/>
              <a:t>cryoprotectants</a:t>
            </a:r>
            <a:r>
              <a:rPr dirty="0"/>
              <a:t> when compared with slow freezing. This method does not require expensive equipment and is not time-consuming.</a:t>
            </a:r>
          </a:p>
        </p:txBody>
      </p:sp>
    </p:spTree>
    <p:extLst>
      <p:ext uri="{BB962C8B-B14F-4D97-AF65-F5344CB8AC3E}">
        <p14:creationId xmlns:p14="http://schemas.microsoft.com/office/powerpoint/2010/main" val="50544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b="1"/>
            </a:pPr>
            <a:r>
              <a:rPr dirty="0"/>
              <a:t>19	Cryopreservation of embryos and oocytes</a:t>
            </a:r>
          </a:p>
          <a:p>
            <a:pPr>
              <a:defRPr sz="1200"/>
            </a:pPr>
            <a:r>
              <a:rPr dirty="0"/>
              <a:t>Cryopreservation or freezing of oocytes and embryos is an established commercial practice, especially in cattle. </a:t>
            </a:r>
          </a:p>
          <a:p>
            <a:pPr>
              <a:defRPr sz="1200"/>
            </a:pPr>
            <a:r>
              <a:rPr dirty="0"/>
              <a:t>Oocytes or embryos can be stored for a long period of time like semen in liquid nitrogen tanks by using a </a:t>
            </a:r>
          </a:p>
          <a:p>
            <a:pPr>
              <a:defRPr sz="1200"/>
            </a:pPr>
            <a:r>
              <a:rPr dirty="0"/>
              <a:t>1-Slow freezing or</a:t>
            </a:r>
          </a:p>
          <a:p>
            <a:pPr>
              <a:defRPr sz="1200"/>
            </a:pPr>
            <a:r>
              <a:rPr dirty="0"/>
              <a:t>2- </a:t>
            </a:r>
            <a:r>
              <a:rPr dirty="0" err="1"/>
              <a:t>Vitrification</a:t>
            </a:r>
            <a:r>
              <a:rPr dirty="0"/>
              <a:t> method for cryopreservation with various </a:t>
            </a:r>
            <a:r>
              <a:rPr dirty="0" err="1"/>
              <a:t>cryoprotectants</a:t>
            </a:r>
            <a:r>
              <a:rPr dirty="0"/>
              <a:t> such as </a:t>
            </a:r>
            <a:r>
              <a:rPr b="1" dirty="0"/>
              <a:t>glycerol</a:t>
            </a:r>
            <a:r>
              <a:rPr dirty="0"/>
              <a:t>, </a:t>
            </a:r>
            <a:r>
              <a:rPr b="1" dirty="0"/>
              <a:t>DMSO</a:t>
            </a:r>
            <a:r>
              <a:rPr dirty="0"/>
              <a:t>, </a:t>
            </a:r>
            <a:r>
              <a:rPr b="1" dirty="0"/>
              <a:t>ethylene glycol,</a:t>
            </a:r>
            <a:r>
              <a:rPr dirty="0"/>
              <a:t> </a:t>
            </a:r>
            <a:r>
              <a:rPr b="1" dirty="0"/>
              <a:t>polyethylene glycol</a:t>
            </a:r>
            <a:r>
              <a:rPr dirty="0"/>
              <a:t> and </a:t>
            </a:r>
            <a:r>
              <a:rPr b="1" dirty="0"/>
              <a:t>sucrose</a:t>
            </a:r>
            <a:r>
              <a:rPr dirty="0"/>
              <a:t> can be used to preserve oocytes and embryos. </a:t>
            </a:r>
          </a:p>
          <a:p>
            <a:pPr>
              <a:defRPr sz="1200"/>
            </a:pPr>
            <a:r>
              <a:rPr b="1" dirty="0"/>
              <a:t>Slow freezing conventional cryopreservation</a:t>
            </a:r>
            <a:r>
              <a:rPr dirty="0"/>
              <a:t> method, the embryos are incubated in an appropriate concentration of permeating </a:t>
            </a:r>
            <a:r>
              <a:rPr dirty="0" err="1"/>
              <a:t>cryoprotectants</a:t>
            </a:r>
            <a:r>
              <a:rPr dirty="0"/>
              <a:t>, cooled 3-7 °C below freezing point, then ice nucleation is induced in the medium by touching the vial with a pair of pre-cooled forceps. The </a:t>
            </a:r>
            <a:r>
              <a:rPr dirty="0" err="1"/>
              <a:t>cryoprotectant</a:t>
            </a:r>
            <a:r>
              <a:rPr dirty="0"/>
              <a:t> is removed step-wise after thawing and the embryo is ready for transfer. </a:t>
            </a:r>
          </a:p>
          <a:p>
            <a:pPr>
              <a:defRPr sz="1200"/>
            </a:pPr>
            <a:r>
              <a:rPr b="1" dirty="0">
                <a:solidFill>
                  <a:srgbClr val="FF2600"/>
                </a:solidFill>
              </a:rPr>
              <a:t>The </a:t>
            </a:r>
            <a:r>
              <a:rPr b="1" dirty="0" err="1">
                <a:solidFill>
                  <a:srgbClr val="FF2600"/>
                </a:solidFill>
              </a:rPr>
              <a:t>vitrification</a:t>
            </a:r>
            <a:r>
              <a:rPr b="1" dirty="0">
                <a:solidFill>
                  <a:srgbClr val="FF2600"/>
                </a:solidFill>
              </a:rPr>
              <a:t> procedure</a:t>
            </a:r>
            <a:r>
              <a:rPr dirty="0"/>
              <a:t> is a non-equilibrium method in which ice crystal formation is totally eliminated. </a:t>
            </a:r>
          </a:p>
          <a:p>
            <a:pPr>
              <a:defRPr sz="1200"/>
            </a:pPr>
            <a:r>
              <a:rPr dirty="0"/>
              <a:t>Embryos are cooled very rapidly in a high concentration of </a:t>
            </a:r>
            <a:r>
              <a:rPr dirty="0" err="1"/>
              <a:t>cryoprotectants</a:t>
            </a:r>
            <a:r>
              <a:rPr dirty="0"/>
              <a:t>, which form a glass structure without the formation of ice </a:t>
            </a:r>
            <a:r>
              <a:rPr dirty="0" err="1"/>
              <a:t>crystals.It</a:t>
            </a:r>
            <a:r>
              <a:rPr dirty="0"/>
              <a:t> requires an extremely high cooling rate along side much higher concentrations of </a:t>
            </a:r>
            <a:r>
              <a:rPr dirty="0" err="1"/>
              <a:t>cryoprotectants</a:t>
            </a:r>
            <a:r>
              <a:rPr dirty="0"/>
              <a:t> when compared with slow freezing. This method does not require expensive equipment and is not time-consuming.</a:t>
            </a:r>
          </a:p>
        </p:txBody>
      </p:sp>
    </p:spTree>
    <p:extLst>
      <p:ext uri="{BB962C8B-B14F-4D97-AF65-F5344CB8AC3E}">
        <p14:creationId xmlns:p14="http://schemas.microsoft.com/office/powerpoint/2010/main" val="416326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t>25.12.2019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67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t>25.12.2019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03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t>25.12.2019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571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90625" y="1839515"/>
            <a:ext cx="9810750" cy="17859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661172"/>
            <a:ext cx="9810750" cy="11697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07394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-1273969" y="-803672"/>
            <a:ext cx="13751719" cy="707231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07281" y="4777383"/>
            <a:ext cx="9977438" cy="106263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7281" y="5893594"/>
            <a:ext cx="9977438" cy="66079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3997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90625" y="2536031"/>
            <a:ext cx="9810750" cy="17859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473536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1916907" y="-17859"/>
            <a:ext cx="11751470" cy="60811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571500" y="812602"/>
            <a:ext cx="5619750" cy="2509242"/>
          </a:xfrm>
          <a:prstGeom prst="rect">
            <a:avLst/>
          </a:prstGeom>
        </p:spPr>
        <p:txBody>
          <a:bodyPr anchor="b"/>
          <a:lstStyle>
            <a:lvl1pPr>
              <a:defRPr sz="4078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3348633"/>
            <a:ext cx="5619750" cy="25092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937036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493573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1946672"/>
            <a:ext cx="9810750" cy="403621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572103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3321844" y="1419560"/>
            <a:ext cx="9655969" cy="50006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90625" y="2071688"/>
            <a:ext cx="4941094" cy="4286250"/>
          </a:xfrm>
          <a:prstGeom prst="rect">
            <a:avLst/>
          </a:prstGeom>
        </p:spPr>
        <p:txBody>
          <a:bodyPr/>
          <a:lstStyle>
            <a:lvl1pPr marL="339316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1pPr>
            <a:lvl2pPr marL="678632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2pPr>
            <a:lvl3pPr marL="1017948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3pPr>
            <a:lvl4pPr marL="1357264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4pPr>
            <a:lvl5pPr marL="1696580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48537" y="6465094"/>
            <a:ext cx="301365" cy="297389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999156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59078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t>25.12.2019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9435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13"/>
          </p:nvPr>
        </p:nvSpPr>
        <p:spPr>
          <a:xfrm>
            <a:off x="4409928" y="2382904"/>
            <a:ext cx="9036845" cy="450123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half" idx="14"/>
          </p:nvPr>
        </p:nvSpPr>
        <p:spPr>
          <a:xfrm rot="21600000">
            <a:off x="6826664" y="-935425"/>
            <a:ext cx="4667251" cy="445255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 rot="21600000">
            <a:off x="-3012281" y="535781"/>
            <a:ext cx="11513344" cy="597396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279863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190625" y="4473773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190625" y="3172103"/>
            <a:ext cx="9810750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1687"/>
              </a:spcBef>
              <a:buSzTx/>
              <a:buNone/>
              <a:defRPr sz="2672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033624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721663" y="-152389"/>
            <a:ext cx="14025563" cy="7233048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914869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68871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t>25.12.2019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85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t>25.12.2019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177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t>25.12.2019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82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t>25.12.2019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823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t>25.12.2019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10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t>25.12.2019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5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t>25.12.2019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758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E20F6-7B4C-4FB4-964D-2C5CC392414C}" type="datetimeFigureOut">
              <a:rPr lang="tr-TR" smtClean="0"/>
              <a:t>25.12.2019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51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750094"/>
            <a:ext cx="9810750" cy="5357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190625" y="142875"/>
            <a:ext cx="9810750" cy="1785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44877" y="6465094"/>
            <a:ext cx="301366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/>
            </a:lvl1pPr>
          </a:lstStyle>
          <a:p>
            <a:pPr algn="ctr" defTabSz="321457" hangingPunct="0"/>
            <a:fld id="{86CB4B4D-7CA3-9044-876B-883B54F8677D}" type="slidenum">
              <a:rPr lang="tr-TR" kern="0" smtClean="0">
                <a:solidFill>
                  <a:srgbClr val="FFFFFF"/>
                </a:solidFill>
                <a:sym typeface="Chalkduster"/>
              </a:rPr>
              <a:pPr algn="ctr" defTabSz="321457" hangingPunct="0"/>
              <a:t>‹#›</a:t>
            </a:fld>
            <a:endParaRPr lang="tr-TR" kern="0">
              <a:solidFill>
                <a:srgbClr val="FFFFFF"/>
              </a:solidFill>
              <a:sym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858468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marL="0" marR="0" indent="0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160729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321457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482186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642915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803643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964372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125101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285829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401822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803643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205465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1607287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009108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2410930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2812752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3214573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3616395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160729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321457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482186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642915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803643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964372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125101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285829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ja.brc.riken.jp/lab/kougaku/research2_2007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hyperlink" Target="http://ja.brc.riken.jp/lab/kougaku/research2_2007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a.brc.riken.jp/lab/kougaku/research2_2007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a.brc.riken.jp/lab/kougaku/research2_2007E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ja.brc.riken.jp/lab/kougaku/research2_2007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a.brc.riken.jp/lab/kougaku/research2_2007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Embryo and Oocyte Cryopreservation"/>
          <p:cNvSpPr txBox="1">
            <a:spLocks noGrp="1"/>
          </p:cNvSpPr>
          <p:nvPr>
            <p:ph type="title"/>
          </p:nvPr>
        </p:nvSpPr>
        <p:spPr>
          <a:xfrm>
            <a:off x="2885609" y="985981"/>
            <a:ext cx="6248177" cy="120940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2600"/>
                </a:solidFill>
              </a:rPr>
              <a:t>Embriyo ve Oosit </a:t>
            </a:r>
            <a:r>
              <a:rPr lang="tr-TR" dirty="0" err="1" smtClean="0">
                <a:solidFill>
                  <a:srgbClr val="FF2600"/>
                </a:solidFill>
              </a:rPr>
              <a:t>Kriyoprezervasyonu</a:t>
            </a:r>
            <a:endParaRPr dirty="0"/>
          </a:p>
        </p:txBody>
      </p:sp>
      <p:sp>
        <p:nvSpPr>
          <p:cNvPr id="409" name="http://ja.brc.riken.jp/lab/kougaku/research2_2007E.html"/>
          <p:cNvSpPr txBox="1"/>
          <p:nvPr/>
        </p:nvSpPr>
        <p:spPr>
          <a:xfrm>
            <a:off x="1671163" y="6670151"/>
            <a:ext cx="2771593" cy="22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 hangingPunct="0">
              <a:lnSpc>
                <a:spcPct val="117999"/>
              </a:lnSpc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844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844" u="sng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http://ja.brc.riken.jp/lab/kougaku/research2_2007E.html</a:t>
            </a:r>
          </a:p>
        </p:txBody>
      </p:sp>
      <p:pic>
        <p:nvPicPr>
          <p:cNvPr id="410" name="Collapsing 1.jpg.png" descr="Collapsing 1.j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984" y="3539784"/>
            <a:ext cx="3031180" cy="2016577"/>
          </a:xfrm>
          <a:prstGeom prst="rect">
            <a:avLst/>
          </a:prstGeom>
          <a:ln w="88900">
            <a:miter lim="400000"/>
          </a:ln>
        </p:spPr>
      </p:pic>
      <p:pic>
        <p:nvPicPr>
          <p:cNvPr id="411" name="Collapsing 2.small.jpg.png" descr="Collapsing 2.small.jp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967" y="3536885"/>
            <a:ext cx="3024866" cy="2016577"/>
          </a:xfrm>
          <a:prstGeom prst="rect">
            <a:avLst/>
          </a:prstGeom>
          <a:ln w="88900">
            <a:miter lim="400000"/>
          </a:ln>
        </p:spPr>
      </p:pic>
      <p:pic>
        <p:nvPicPr>
          <p:cNvPr id="412" name="Collapsing 3.small.jpg.png" descr="Collapsing 3.small.jp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4833" y="3541524"/>
            <a:ext cx="3017907" cy="2011938"/>
          </a:xfrm>
          <a:prstGeom prst="rect">
            <a:avLst/>
          </a:prstGeom>
          <a:ln w="889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6102244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 animBg="1" advAuto="0"/>
      <p:bldP spid="411" grpId="0" animBg="1" advAuto="0"/>
      <p:bldP spid="412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2"/>
          <p:cNvSpPr txBox="1"/>
          <p:nvPr/>
        </p:nvSpPr>
        <p:spPr>
          <a:xfrm>
            <a:off x="2153529" y="2392058"/>
            <a:ext cx="362280" cy="699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800" u="sng">
                <a:solidFill>
                  <a:srgbClr val="FF2600"/>
                </a:solidFill>
              </a:defRPr>
            </a:lvl1pPr>
          </a:lstStyle>
          <a:p>
            <a:pPr algn="ctr" defTabSz="321457" hangingPunct="0"/>
            <a:r>
              <a:rPr sz="4078" kern="0" dirty="0">
                <a:sym typeface="Chalkduster"/>
              </a:rPr>
              <a:t>2</a:t>
            </a:r>
          </a:p>
        </p:txBody>
      </p:sp>
      <p:sp>
        <p:nvSpPr>
          <p:cNvPr id="401" name="strategies"/>
          <p:cNvSpPr txBox="1"/>
          <p:nvPr/>
        </p:nvSpPr>
        <p:spPr>
          <a:xfrm>
            <a:off x="1341197" y="2478620"/>
            <a:ext cx="3899576" cy="52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321457" hangingPunct="0"/>
            <a:r>
              <a:rPr lang="tr-TR" sz="2953" kern="0" dirty="0">
                <a:solidFill>
                  <a:srgbClr val="FFFFFF"/>
                </a:solidFill>
                <a:sym typeface="Chalkduster"/>
              </a:rPr>
              <a:t>yöntem</a:t>
            </a:r>
            <a:endParaRPr sz="2953" kern="0" dirty="0">
              <a:solidFill>
                <a:srgbClr val="FFFFFF"/>
              </a:solidFill>
              <a:sym typeface="Chalkduster"/>
            </a:endParaRPr>
          </a:p>
        </p:txBody>
      </p:sp>
      <p:sp>
        <p:nvSpPr>
          <p:cNvPr id="408" name="Embryo and Oocyte Cryopreservation"/>
          <p:cNvSpPr txBox="1">
            <a:spLocks noGrp="1"/>
          </p:cNvSpPr>
          <p:nvPr>
            <p:ph type="title"/>
          </p:nvPr>
        </p:nvSpPr>
        <p:spPr>
          <a:xfrm>
            <a:off x="2787404" y="462781"/>
            <a:ext cx="6248177" cy="120940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2600"/>
                </a:solidFill>
              </a:rPr>
              <a:t>Embriyo ve Oosit </a:t>
            </a:r>
            <a:r>
              <a:rPr lang="tr-TR" dirty="0" err="1" smtClean="0">
                <a:solidFill>
                  <a:srgbClr val="FF2600"/>
                </a:solidFill>
              </a:rPr>
              <a:t>Kriyoprezervasyonu</a:t>
            </a:r>
            <a:endParaRPr dirty="0"/>
          </a:p>
        </p:txBody>
      </p:sp>
      <p:sp>
        <p:nvSpPr>
          <p:cNvPr id="402" name="Slow freezing…"/>
          <p:cNvSpPr txBox="1">
            <a:spLocks noGrp="1"/>
          </p:cNvSpPr>
          <p:nvPr>
            <p:ph type="body" sz="half" idx="1"/>
          </p:nvPr>
        </p:nvSpPr>
        <p:spPr>
          <a:xfrm>
            <a:off x="1862749" y="3168617"/>
            <a:ext cx="2856472" cy="1400403"/>
          </a:xfrm>
          <a:prstGeom prst="rect">
            <a:avLst/>
          </a:prstGeom>
        </p:spPr>
        <p:txBody>
          <a:bodyPr/>
          <a:lstStyle/>
          <a:p>
            <a:r>
              <a:rPr lang="tr-TR" dirty="0"/>
              <a:t>Yavaş Dondurma</a:t>
            </a:r>
          </a:p>
          <a:p>
            <a:pPr>
              <a:buBlip>
                <a:blip r:embed="rId3"/>
              </a:buBlip>
            </a:pPr>
            <a:r>
              <a:rPr dirty="0" err="1" smtClean="0"/>
              <a:t>Vitrifi</a:t>
            </a:r>
            <a:r>
              <a:rPr lang="tr-TR" dirty="0" smtClean="0"/>
              <a:t>k</a:t>
            </a:r>
            <a:r>
              <a:rPr dirty="0" smtClean="0"/>
              <a:t>a</a:t>
            </a:r>
            <a:r>
              <a:rPr lang="tr-TR" dirty="0" err="1" smtClean="0"/>
              <a:t>sy</a:t>
            </a:r>
            <a:r>
              <a:rPr dirty="0" smtClean="0"/>
              <a:t>on</a:t>
            </a:r>
            <a:endParaRPr lang="tr-TR" dirty="0" smtClean="0"/>
          </a:p>
        </p:txBody>
      </p:sp>
      <p:sp>
        <p:nvSpPr>
          <p:cNvPr id="409" name="http://ja.brc.riken.jp/lab/kougaku/research2_2007E.html"/>
          <p:cNvSpPr txBox="1"/>
          <p:nvPr/>
        </p:nvSpPr>
        <p:spPr>
          <a:xfrm>
            <a:off x="1671163" y="6670151"/>
            <a:ext cx="2771593" cy="22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 hangingPunct="0">
              <a:lnSpc>
                <a:spcPct val="117999"/>
              </a:lnSpc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844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844" u="sng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http://ja.brc.riken.jp/lab/kougaku/research2_2007E.html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236" y="2086949"/>
            <a:ext cx="4249928" cy="369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9209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 animBg="1" advAuto="0"/>
      <p:bldP spid="401" grpId="0" animBg="1" advAuto="0"/>
      <p:bldP spid="402" grpId="0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Embryo and Oocyte Cryopreservation"/>
          <p:cNvSpPr txBox="1">
            <a:spLocks noGrp="1"/>
          </p:cNvSpPr>
          <p:nvPr>
            <p:ph type="title"/>
          </p:nvPr>
        </p:nvSpPr>
        <p:spPr>
          <a:xfrm>
            <a:off x="2870650" y="738306"/>
            <a:ext cx="6248177" cy="120940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2600"/>
                </a:solidFill>
              </a:rPr>
              <a:t>Embriyo ve Oosit </a:t>
            </a:r>
            <a:r>
              <a:rPr lang="tr-TR" dirty="0" err="1" smtClean="0">
                <a:solidFill>
                  <a:srgbClr val="FF2600"/>
                </a:solidFill>
              </a:rPr>
              <a:t>Kriyoprezervasyonu</a:t>
            </a:r>
            <a:endParaRPr dirty="0"/>
          </a:p>
        </p:txBody>
      </p:sp>
      <p:sp>
        <p:nvSpPr>
          <p:cNvPr id="409" name="http://ja.brc.riken.jp/lab/kougaku/research2_2007E.html"/>
          <p:cNvSpPr txBox="1"/>
          <p:nvPr/>
        </p:nvSpPr>
        <p:spPr>
          <a:xfrm>
            <a:off x="1671163" y="6670151"/>
            <a:ext cx="2771593" cy="22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 hangingPunct="0">
              <a:lnSpc>
                <a:spcPct val="117999"/>
              </a:lnSpc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844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844" u="sng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http://ja.brc.riken.jp/lab/kougaku/research2_2007E.html</a:t>
            </a:r>
          </a:p>
        </p:txBody>
      </p:sp>
      <p:sp>
        <p:nvSpPr>
          <p:cNvPr id="413" name="…since the embryos were cooled at a rate of just 0.3ºC/minute until their temperature had passed below -30ºC. They were then stored in liquid nitrogen (at -196ºC) until the time of thawing."/>
          <p:cNvSpPr txBox="1"/>
          <p:nvPr/>
        </p:nvSpPr>
        <p:spPr>
          <a:xfrm>
            <a:off x="649994" y="3440106"/>
            <a:ext cx="11005851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3200"/>
            </a:lvl1pPr>
          </a:lstStyle>
          <a:p>
            <a:pPr algn="ctr" defTabSz="321457" hangingPunct="0"/>
            <a:r>
              <a:rPr lang="tr-TR" sz="2250" kern="0" dirty="0">
                <a:solidFill>
                  <a:srgbClr val="FFFFFF"/>
                </a:solidFill>
                <a:sym typeface="Chalkduster"/>
              </a:rPr>
              <a:t>Embriyolar, sıcaklıkları -30°C'nin altına düşene kadar sadece 0.3°C/dakikalık bir hızda soğutulur ve daha sonra çözülme zamanına kadar sıvı azotta (-196ºC'de) depolanır.</a:t>
            </a:r>
            <a:endParaRPr sz="2250" kern="0" dirty="0">
              <a:solidFill>
                <a:srgbClr val="FFFFFF"/>
              </a:solidFill>
              <a:sym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76299945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1" dur="499" fill="hold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" grpId="0" animBg="1" advAuto="0"/>
      <p:bldP spid="413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Embryo and Oocyte Cryopreservation"/>
          <p:cNvSpPr txBox="1">
            <a:spLocks noGrp="1"/>
          </p:cNvSpPr>
          <p:nvPr>
            <p:ph type="title"/>
          </p:nvPr>
        </p:nvSpPr>
        <p:spPr>
          <a:xfrm>
            <a:off x="2699269" y="1101658"/>
            <a:ext cx="6248177" cy="120940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2600"/>
                </a:solidFill>
              </a:rPr>
              <a:t>Embriyo ve Oosit </a:t>
            </a:r>
            <a:r>
              <a:rPr lang="tr-TR" dirty="0" err="1" smtClean="0">
                <a:solidFill>
                  <a:srgbClr val="FF2600"/>
                </a:solidFill>
              </a:rPr>
              <a:t>Kriyoprezervasyonu</a:t>
            </a:r>
            <a:endParaRPr dirty="0"/>
          </a:p>
        </p:txBody>
      </p:sp>
      <p:sp>
        <p:nvSpPr>
          <p:cNvPr id="409" name="http://ja.brc.riken.jp/lab/kougaku/research2_2007E.html"/>
          <p:cNvSpPr txBox="1"/>
          <p:nvPr/>
        </p:nvSpPr>
        <p:spPr>
          <a:xfrm>
            <a:off x="1671163" y="6632553"/>
            <a:ext cx="2771593" cy="22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 hangingPunct="0">
              <a:lnSpc>
                <a:spcPct val="117999"/>
              </a:lnSpc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844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844" u="sng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http://ja.brc.riken.jp/lab/kougaku/research2_2007E.html</a:t>
            </a:r>
          </a:p>
        </p:txBody>
      </p:sp>
      <p:sp>
        <p:nvSpPr>
          <p:cNvPr id="414" name="is a non-equilibrium method in which ice crystal formation is totally eliminated with slow freezing."/>
          <p:cNvSpPr txBox="1"/>
          <p:nvPr/>
        </p:nvSpPr>
        <p:spPr>
          <a:xfrm>
            <a:off x="1211855" y="3230150"/>
            <a:ext cx="9727894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3200"/>
            </a:lvl1pPr>
          </a:lstStyle>
          <a:p>
            <a:pPr algn="ctr" defTabSz="321457" hangingPunct="0"/>
            <a:r>
              <a:rPr lang="tr-TR" sz="2250" kern="0" dirty="0">
                <a:solidFill>
                  <a:srgbClr val="FFFFFF"/>
                </a:solidFill>
                <a:sym typeface="Chalkduster"/>
              </a:rPr>
              <a:t>Yavaş dondurma prosedüründe karşılaşılan buz </a:t>
            </a:r>
            <a:r>
              <a:rPr lang="tr-TR" sz="2250" kern="0" dirty="0" err="1">
                <a:solidFill>
                  <a:srgbClr val="FFFFFF"/>
                </a:solidFill>
                <a:sym typeface="Chalkduster"/>
              </a:rPr>
              <a:t>kristalizasyonu</a:t>
            </a:r>
            <a:r>
              <a:rPr lang="tr-TR" sz="2250" kern="0" dirty="0">
                <a:solidFill>
                  <a:srgbClr val="FFFFFF"/>
                </a:solidFill>
                <a:sym typeface="Chalkduster"/>
              </a:rPr>
              <a:t> problemi elimine edilmiştir.</a:t>
            </a:r>
            <a:endParaRPr sz="2250" kern="0" dirty="0">
              <a:solidFill>
                <a:srgbClr val="FFFFFF"/>
              </a:solidFill>
              <a:sym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88523523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Embryo and Oocyte Cryopreservation"/>
          <p:cNvSpPr txBox="1">
            <a:spLocks noGrp="1"/>
          </p:cNvSpPr>
          <p:nvPr>
            <p:ph type="title"/>
          </p:nvPr>
        </p:nvSpPr>
        <p:spPr>
          <a:xfrm>
            <a:off x="2699269" y="1101658"/>
            <a:ext cx="6248177" cy="120940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2600"/>
                </a:solidFill>
              </a:rPr>
              <a:t>Embriyo ve Oosit </a:t>
            </a:r>
            <a:r>
              <a:rPr lang="tr-TR" dirty="0" err="1" smtClean="0">
                <a:solidFill>
                  <a:srgbClr val="FF2600"/>
                </a:solidFill>
              </a:rPr>
              <a:t>Kriyoprezervasyonu</a:t>
            </a:r>
            <a:endParaRPr dirty="0"/>
          </a:p>
        </p:txBody>
      </p:sp>
      <p:sp>
        <p:nvSpPr>
          <p:cNvPr id="409" name="http://ja.brc.riken.jp/lab/kougaku/research2_2007E.html"/>
          <p:cNvSpPr txBox="1"/>
          <p:nvPr/>
        </p:nvSpPr>
        <p:spPr>
          <a:xfrm>
            <a:off x="1671163" y="6632553"/>
            <a:ext cx="2771593" cy="22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 hangingPunct="0">
              <a:lnSpc>
                <a:spcPct val="117999"/>
              </a:lnSpc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844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844" u="sng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http://ja.brc.riken.jp/lab/kougaku/research2_2007E.html</a:t>
            </a:r>
          </a:p>
        </p:txBody>
      </p:sp>
      <p:sp>
        <p:nvSpPr>
          <p:cNvPr id="414" name="is a non-equilibrium method in which ice crystal formation is totally eliminated with slow freezing."/>
          <p:cNvSpPr txBox="1"/>
          <p:nvPr/>
        </p:nvSpPr>
        <p:spPr>
          <a:xfrm>
            <a:off x="1211855" y="3403274"/>
            <a:ext cx="9727894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3200"/>
            </a:lvl1pPr>
          </a:lstStyle>
          <a:p>
            <a:pPr algn="ctr" defTabSz="321457" hangingPunct="0"/>
            <a:endParaRPr sz="2250" kern="0" dirty="0">
              <a:solidFill>
                <a:srgbClr val="FFFFFF"/>
              </a:solidFill>
              <a:sym typeface="Chalkduster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73181" y="2868673"/>
            <a:ext cx="1038264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 defTabSz="457200" hangingPunct="0"/>
            <a:r>
              <a:rPr lang="tr-TR" altLang="tr-TR" dirty="0" smtClean="0">
                <a:latin typeface="inherit"/>
                <a:cs typeface="Arial" panose="020B0604020202020204" pitchFamily="34" charset="0"/>
              </a:rPr>
              <a:t>Oositlerin ve embriyoların dondurulması, özellikle sığırlarda yerleşik bir ticari uygulamadır. </a:t>
            </a:r>
          </a:p>
          <a:p>
            <a:pPr lvl="0" algn="ctr" defTabSz="457200" hangingPunct="0"/>
            <a:r>
              <a:rPr lang="tr-TR" altLang="tr-TR" dirty="0" smtClean="0">
                <a:latin typeface="inherit"/>
                <a:cs typeface="Arial" panose="020B0604020202020204" pitchFamily="34" charset="0"/>
              </a:rPr>
              <a:t>Oositler veya embriyolar, sıvı azot tanklarında sperma gibi uzun süre saklanabilir. </a:t>
            </a:r>
          </a:p>
          <a:p>
            <a:pPr lvl="0" defTabSz="457200" hangingPunct="0"/>
            <a:r>
              <a:rPr lang="tr-TR" altLang="tr-TR" dirty="0" smtClean="0">
                <a:latin typeface="inherit"/>
                <a:cs typeface="Arial" panose="020B0604020202020204" pitchFamily="34" charset="0"/>
              </a:rPr>
              <a:t>1-Yavaş dondurma veya </a:t>
            </a:r>
          </a:p>
          <a:p>
            <a:pPr lvl="0" defTabSz="457200" hangingPunct="0"/>
            <a:r>
              <a:rPr lang="tr-TR" altLang="tr-TR" dirty="0" smtClean="0">
                <a:latin typeface="inherit"/>
                <a:cs typeface="Arial" panose="020B0604020202020204" pitchFamily="34" charset="0"/>
              </a:rPr>
              <a:t>2- Oositleri ve embriyoları korumak için </a:t>
            </a:r>
            <a:r>
              <a:rPr lang="tr-TR" altLang="tr-TR" dirty="0" err="1" smtClean="0">
                <a:latin typeface="inherit"/>
                <a:cs typeface="Arial" panose="020B0604020202020204" pitchFamily="34" charset="0"/>
              </a:rPr>
              <a:t>gliserol</a:t>
            </a:r>
            <a:r>
              <a:rPr lang="tr-TR" altLang="tr-TR" dirty="0" smtClean="0">
                <a:latin typeface="inherit"/>
                <a:cs typeface="Arial" panose="020B0604020202020204" pitchFamily="34" charset="0"/>
              </a:rPr>
              <a:t>, DMSO, etilen glikol, polietilen glikol ve </a:t>
            </a:r>
            <a:r>
              <a:rPr lang="tr-TR" altLang="tr-TR" dirty="0" err="1" smtClean="0">
                <a:latin typeface="inherit"/>
                <a:cs typeface="Arial" panose="020B0604020202020204" pitchFamily="34" charset="0"/>
              </a:rPr>
              <a:t>sükroz</a:t>
            </a:r>
            <a:r>
              <a:rPr lang="tr-TR" altLang="tr-TR" dirty="0" smtClean="0">
                <a:latin typeface="inherit"/>
                <a:cs typeface="Arial" panose="020B0604020202020204" pitchFamily="34" charset="0"/>
              </a:rPr>
              <a:t> gibi çeşitli </a:t>
            </a:r>
            <a:r>
              <a:rPr lang="tr-TR" altLang="tr-TR" dirty="0" err="1" smtClean="0">
                <a:latin typeface="inherit"/>
                <a:cs typeface="Arial" panose="020B0604020202020204" pitchFamily="34" charset="0"/>
              </a:rPr>
              <a:t>kriyoprotektanlarla</a:t>
            </a:r>
            <a:r>
              <a:rPr lang="tr-TR" altLang="tr-TR" dirty="0" smtClean="0">
                <a:latin typeface="inherit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inherit"/>
                <a:cs typeface="Arial" panose="020B0604020202020204" pitchFamily="34" charset="0"/>
              </a:rPr>
              <a:t>kriyoprezervasyon</a:t>
            </a:r>
            <a:r>
              <a:rPr lang="tr-TR" altLang="tr-TR" dirty="0" smtClean="0">
                <a:latin typeface="inherit"/>
                <a:cs typeface="Arial" panose="020B0604020202020204" pitchFamily="34" charset="0"/>
              </a:rPr>
              <a:t> için </a:t>
            </a:r>
            <a:r>
              <a:rPr lang="tr-TR" altLang="tr-TR" dirty="0" err="1" smtClean="0">
                <a:latin typeface="inherit"/>
                <a:cs typeface="Arial" panose="020B0604020202020204" pitchFamily="34" charset="0"/>
              </a:rPr>
              <a:t>vitrifikasyon</a:t>
            </a:r>
            <a:r>
              <a:rPr lang="tr-TR" altLang="tr-TR" dirty="0" smtClean="0">
                <a:latin typeface="inherit"/>
                <a:cs typeface="Arial" panose="020B0604020202020204" pitchFamily="34" charset="0"/>
              </a:rPr>
              <a:t> yöntemi kullanılabilir. </a:t>
            </a:r>
          </a:p>
        </p:txBody>
      </p:sp>
    </p:spTree>
    <p:extLst>
      <p:ext uri="{BB962C8B-B14F-4D97-AF65-F5344CB8AC3E}">
        <p14:creationId xmlns:p14="http://schemas.microsoft.com/office/powerpoint/2010/main" val="21426216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Embryo and Oocyte Cryopreservation"/>
          <p:cNvSpPr txBox="1">
            <a:spLocks noGrp="1"/>
          </p:cNvSpPr>
          <p:nvPr>
            <p:ph type="title"/>
          </p:nvPr>
        </p:nvSpPr>
        <p:spPr>
          <a:xfrm>
            <a:off x="2699269" y="1101658"/>
            <a:ext cx="6248177" cy="120940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2600"/>
                </a:solidFill>
              </a:rPr>
              <a:t>Embriyo ve Oosit </a:t>
            </a:r>
            <a:r>
              <a:rPr lang="tr-TR" dirty="0" err="1" smtClean="0">
                <a:solidFill>
                  <a:srgbClr val="FF2600"/>
                </a:solidFill>
              </a:rPr>
              <a:t>Kriyoprezervasyonu</a:t>
            </a:r>
            <a:endParaRPr dirty="0"/>
          </a:p>
        </p:txBody>
      </p:sp>
      <p:sp>
        <p:nvSpPr>
          <p:cNvPr id="409" name="http://ja.brc.riken.jp/lab/kougaku/research2_2007E.html"/>
          <p:cNvSpPr txBox="1"/>
          <p:nvPr/>
        </p:nvSpPr>
        <p:spPr>
          <a:xfrm>
            <a:off x="1671163" y="6632553"/>
            <a:ext cx="2771593" cy="22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 hangingPunct="0">
              <a:lnSpc>
                <a:spcPct val="117999"/>
              </a:lnSpc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844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844" u="sng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http://ja.brc.riken.jp/lab/kougaku/research2_2007E.html</a:t>
            </a:r>
          </a:p>
        </p:txBody>
      </p:sp>
      <p:sp>
        <p:nvSpPr>
          <p:cNvPr id="414" name="is a non-equilibrium method in which ice crystal formation is totally eliminated with slow freezing."/>
          <p:cNvSpPr txBox="1"/>
          <p:nvPr/>
        </p:nvSpPr>
        <p:spPr>
          <a:xfrm>
            <a:off x="1211855" y="3403274"/>
            <a:ext cx="9727894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3200"/>
            </a:lvl1pPr>
          </a:lstStyle>
          <a:p>
            <a:pPr algn="ctr" defTabSz="321457" hangingPunct="0"/>
            <a:endParaRPr sz="2250" kern="0" dirty="0">
              <a:solidFill>
                <a:srgbClr val="FFFFFF"/>
              </a:solidFill>
              <a:sym typeface="Chalkduster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84478" y="3244817"/>
            <a:ext cx="10382648" cy="2041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lvl="0" indent="-285750" defTabSz="457200" hangingPunct="0">
              <a:buFont typeface="Arial" panose="020B0604020202020204" pitchFamily="34" charset="0"/>
              <a:buChar char="•"/>
            </a:pPr>
            <a:r>
              <a:rPr lang="tr-TR" altLang="tr-TR" dirty="0">
                <a:latin typeface="inherit"/>
                <a:cs typeface="Arial" panose="020B0604020202020204" pitchFamily="34" charset="0"/>
              </a:rPr>
              <a:t>Yavaş dondurma </a:t>
            </a:r>
            <a:r>
              <a:rPr lang="tr-TR" altLang="tr-TR" dirty="0" smtClean="0">
                <a:latin typeface="inherit"/>
                <a:cs typeface="Arial" panose="020B0604020202020204" pitchFamily="34" charset="0"/>
              </a:rPr>
              <a:t>yönteminde</a:t>
            </a:r>
            <a:r>
              <a:rPr lang="tr-TR" altLang="tr-TR" dirty="0">
                <a:latin typeface="inherit"/>
                <a:cs typeface="Arial" panose="020B0604020202020204" pitchFamily="34" charset="0"/>
              </a:rPr>
              <a:t>, embriyolar, uygun bir </a:t>
            </a:r>
            <a:r>
              <a:rPr lang="tr-TR" altLang="tr-TR" dirty="0" err="1">
                <a:latin typeface="inherit"/>
                <a:cs typeface="Arial" panose="020B0604020202020204" pitchFamily="34" charset="0"/>
              </a:rPr>
              <a:t>kriyoprotektan</a:t>
            </a:r>
            <a:r>
              <a:rPr lang="tr-TR" altLang="tr-TR" dirty="0">
                <a:latin typeface="inherit"/>
                <a:cs typeface="Arial" panose="020B0604020202020204" pitchFamily="34" charset="0"/>
              </a:rPr>
              <a:t> konsantrasyonunda </a:t>
            </a:r>
            <a:r>
              <a:rPr lang="tr-TR" altLang="tr-TR" dirty="0" err="1">
                <a:latin typeface="inherit"/>
                <a:cs typeface="Arial" panose="020B0604020202020204" pitchFamily="34" charset="0"/>
              </a:rPr>
              <a:t>inkübe</a:t>
            </a:r>
            <a:r>
              <a:rPr lang="tr-TR" altLang="tr-TR" dirty="0">
                <a:latin typeface="inherit"/>
                <a:cs typeface="Arial" panose="020B0604020202020204" pitchFamily="34" charset="0"/>
              </a:rPr>
              <a:t> edilir, donma noktasının 3-7 ° C altına </a:t>
            </a:r>
            <a:r>
              <a:rPr lang="tr-TR" altLang="tr-TR" dirty="0" smtClean="0">
                <a:latin typeface="inherit"/>
                <a:cs typeface="Arial" panose="020B0604020202020204" pitchFamily="34" charset="0"/>
              </a:rPr>
              <a:t>soğutulur. </a:t>
            </a:r>
          </a:p>
          <a:p>
            <a:pPr marL="285750" lvl="0" indent="-285750" defTabSz="457200" hangingPunct="0">
              <a:buFont typeface="Arial" panose="020B0604020202020204" pitchFamily="34" charset="0"/>
              <a:buChar char="•"/>
            </a:pPr>
            <a:r>
              <a:rPr lang="tr-TR" altLang="tr-TR" dirty="0" err="1" smtClean="0">
                <a:latin typeface="inherit"/>
                <a:cs typeface="Arial" panose="020B0604020202020204" pitchFamily="34" charset="0"/>
              </a:rPr>
              <a:t>Vitrifikasyon</a:t>
            </a:r>
            <a:r>
              <a:rPr lang="tr-TR" altLang="tr-TR" dirty="0" smtClean="0">
                <a:latin typeface="inherit"/>
                <a:cs typeface="Arial" panose="020B0604020202020204" pitchFamily="34" charset="0"/>
              </a:rPr>
              <a:t> </a:t>
            </a:r>
            <a:r>
              <a:rPr lang="tr-TR" altLang="tr-TR" dirty="0">
                <a:latin typeface="inherit"/>
                <a:cs typeface="Arial" panose="020B0604020202020204" pitchFamily="34" charset="0"/>
              </a:rPr>
              <a:t>prosedürü, buz kristali oluşumunun tamamen ortadan kaldırıldığı bir </a:t>
            </a:r>
            <a:r>
              <a:rPr lang="tr-TR" altLang="tr-TR" dirty="0" smtClean="0">
                <a:latin typeface="inherit"/>
                <a:cs typeface="Arial" panose="020B0604020202020204" pitchFamily="34" charset="0"/>
              </a:rPr>
              <a:t>yöntemdir</a:t>
            </a:r>
            <a:r>
              <a:rPr lang="tr-TR" altLang="tr-TR" dirty="0">
                <a:latin typeface="inherit"/>
                <a:cs typeface="Arial" panose="020B0604020202020204" pitchFamily="34" charset="0"/>
              </a:rPr>
              <a:t>. Embriyolar, buz kristalleri oluşmadan cam bir yapı oluşturan yüksek bir </a:t>
            </a:r>
            <a:r>
              <a:rPr lang="tr-TR" altLang="tr-TR" dirty="0" err="1">
                <a:latin typeface="inherit"/>
                <a:cs typeface="Arial" panose="020B0604020202020204" pitchFamily="34" charset="0"/>
              </a:rPr>
              <a:t>kriyoprotektan</a:t>
            </a:r>
            <a:r>
              <a:rPr lang="tr-TR" altLang="tr-TR" dirty="0">
                <a:latin typeface="inherit"/>
                <a:cs typeface="Arial" panose="020B0604020202020204" pitchFamily="34" charset="0"/>
              </a:rPr>
              <a:t> konsantrasyonunda çok hızlı bir şekilde soğutulur. </a:t>
            </a:r>
            <a:endParaRPr lang="tr-TR" altLang="tr-TR" dirty="0" smtClean="0">
              <a:latin typeface="inherit"/>
              <a:cs typeface="Arial" panose="020B0604020202020204" pitchFamily="34" charset="0"/>
            </a:endParaRPr>
          </a:p>
          <a:p>
            <a:pPr marL="285750" lvl="0" indent="-285750" defTabSz="457200" hangingPunct="0">
              <a:buFont typeface="Arial" panose="020B0604020202020204" pitchFamily="34" charset="0"/>
              <a:buChar char="•"/>
            </a:pPr>
            <a:r>
              <a:rPr lang="tr-TR" altLang="tr-TR" dirty="0" smtClean="0">
                <a:latin typeface="inherit"/>
                <a:cs typeface="Arial" panose="020B0604020202020204" pitchFamily="34" charset="0"/>
              </a:rPr>
              <a:t>Bu </a:t>
            </a:r>
            <a:r>
              <a:rPr lang="tr-TR" altLang="tr-TR" dirty="0">
                <a:latin typeface="inherit"/>
                <a:cs typeface="Arial" panose="020B0604020202020204" pitchFamily="34" charset="0"/>
              </a:rPr>
              <a:t>yöntem pahalı ekipman gerektirmez ve zaman alıcı değildir.</a:t>
            </a:r>
          </a:p>
          <a:p>
            <a:pPr lvl="0" defTabSz="457200" hangingPunct="0"/>
            <a:endParaRPr lang="tr-TR" altLang="tr-TR" dirty="0">
              <a:latin typeface="inheri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7225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Paillette_result.jpg" descr="Paillette_result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1387" y="1034122"/>
            <a:ext cx="4603995" cy="4490665"/>
          </a:xfrm>
          <a:prstGeom prst="rect">
            <a:avLst/>
          </a:prstGeom>
        </p:spPr>
      </p:pic>
      <p:pic>
        <p:nvPicPr>
          <p:cNvPr id="394" name="Image" descr="Imag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59277" y="1034122"/>
            <a:ext cx="4683753" cy="449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538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 advAuto="0"/>
      <p:bldP spid="393" grpId="1" animBg="1" advAuto="0"/>
      <p:bldP spid="394" grpId="0" animBg="1" advAuto="0"/>
      <p:bldP spid="394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Storage tanks.jpg" descr="Storage tanks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22103" y="979038"/>
            <a:ext cx="5360885" cy="449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1569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 animBg="1" advAuto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215</Words>
  <Application>Microsoft Office PowerPoint</Application>
  <PresentationFormat>Geniş ekran</PresentationFormat>
  <Paragraphs>73</Paragraphs>
  <Slides>8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Chalkduster</vt:lpstr>
      <vt:lpstr>Gill Sans</vt:lpstr>
      <vt:lpstr>Helvetica Neue</vt:lpstr>
      <vt:lpstr>inherit</vt:lpstr>
      <vt:lpstr>Office Teması</vt:lpstr>
      <vt:lpstr>Chalkboard</vt:lpstr>
      <vt:lpstr>Embriyo ve Oosit Kriyoprezervasyonu</vt:lpstr>
      <vt:lpstr>Embriyo ve Oosit Kriyoprezervasyonu</vt:lpstr>
      <vt:lpstr>Embriyo ve Oosit Kriyoprezervasyonu</vt:lpstr>
      <vt:lpstr>Embriyo ve Oosit Kriyoprezervasyonu</vt:lpstr>
      <vt:lpstr>Embriyo ve Oosit Kriyoprezervasyonu</vt:lpstr>
      <vt:lpstr>Embriyo ve Oosit Kriyoprezervasyonu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Koyun ve Keçilerde İleri Üreme Teknikleri</dc:title>
  <dc:creator>Toprak</dc:creator>
  <cp:lastModifiedBy>Toprak</cp:lastModifiedBy>
  <cp:revision>12</cp:revision>
  <dcterms:created xsi:type="dcterms:W3CDTF">2019-12-20T10:40:14Z</dcterms:created>
  <dcterms:modified xsi:type="dcterms:W3CDTF">2019-12-25T08:36:05Z</dcterms:modified>
</cp:coreProperties>
</file>