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72" r:id="rId18"/>
    <p:sldId id="274"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C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812"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Alt Başlık"/>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20.02.2021</a:t>
            </a:fld>
            <a:endParaRPr lang="tr-TR"/>
          </a:p>
        </p:txBody>
      </p:sp>
      <p:sp>
        <p:nvSpPr>
          <p:cNvPr id="17" name="16 Altbilgi Yer Tutucusu"/>
          <p:cNvSpPr>
            <a:spLocks noGrp="1"/>
          </p:cNvSpPr>
          <p:nvPr>
            <p:ph type="ftr" sz="quarter" idx="11"/>
          </p:nvPr>
        </p:nvSpPr>
        <p:spPr/>
        <p:txBody>
          <a:bodyPr/>
          <a:lstStyle/>
          <a:p>
            <a:endParaRPr lang="tr-TR"/>
          </a:p>
        </p:txBody>
      </p:sp>
      <p:sp>
        <p:nvSpPr>
          <p:cNvPr id="7" name="6 Düz Bağlayıcı"/>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8" name="7 Başlık"/>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20.02.2021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Düz Bağlayıcı"/>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Oval"/>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6915912" y="3009901"/>
            <a:ext cx="457200" cy="441325"/>
          </a:xfrm>
        </p:spPr>
        <p:txBody>
          <a:bodyPr/>
          <a:lstStyle/>
          <a:p>
            <a:fld id="{B1DEFA8C-F947-479F-BE07-76B6B3F80BF1}" type="slidenum">
              <a:rPr lang="tr-TR" smtClean="0"/>
              <a:pPr/>
              <a:t>‹#›</a:t>
            </a:fld>
            <a:endParaRPr lang="tr-TR"/>
          </a:p>
        </p:txBody>
      </p:sp>
      <p:sp>
        <p:nvSpPr>
          <p:cNvPr id="3" name="2 Dikey Metin Yer Tutucusu"/>
          <p:cNvSpPr>
            <a:spLocks noGrp="1"/>
          </p:cNvSpPr>
          <p:nvPr>
            <p:ph type="body" orient="vert" idx="1"/>
          </p:nvPr>
        </p:nvSpPr>
        <p:spPr>
          <a:xfrm>
            <a:off x="304800" y="304800"/>
            <a:ext cx="65532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20.02.2021</a:t>
            </a:fld>
            <a:endParaRPr lang="tr-TR"/>
          </a:p>
        </p:txBody>
      </p:sp>
      <p:sp>
        <p:nvSpPr>
          <p:cNvPr id="5" name="4 Altbilgi Yer Tutucusu"/>
          <p:cNvSpPr>
            <a:spLocks noGrp="1"/>
          </p:cNvSpPr>
          <p:nvPr>
            <p:ph type="ftr" sz="quarter" idx="11"/>
          </p:nvPr>
        </p:nvSpPr>
        <p:spPr/>
        <p:txBody>
          <a:bodyPr/>
          <a:lstStyle/>
          <a:p>
            <a:endParaRPr lang="tr-TR"/>
          </a:p>
        </p:txBody>
      </p:sp>
      <p:sp>
        <p:nvSpPr>
          <p:cNvPr id="2" name="1 Dikey Başlık"/>
          <p:cNvSpPr>
            <a:spLocks noGrp="1"/>
          </p:cNvSpPr>
          <p:nvPr>
            <p:ph type="title" orient="vert"/>
          </p:nvPr>
        </p:nvSpPr>
        <p:spPr>
          <a:xfrm>
            <a:off x="7391400" y="304801"/>
            <a:ext cx="14478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20.02.2021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4361688" y="1026372"/>
            <a:ext cx="457200" cy="441325"/>
          </a:xfrm>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301752" y="1527048"/>
            <a:ext cx="850392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12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Altbilgi Yer Tutucusu"/>
          <p:cNvSpPr>
            <a:spLocks noGrp="1"/>
          </p:cNvSpPr>
          <p:nvPr>
            <p:ph type="ftr" sz="quarter" idx="11"/>
          </p:nvPr>
        </p:nvSpPr>
        <p:spPr/>
        <p:txBody>
          <a:bodyPr/>
          <a:lstStyle/>
          <a:p>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20.02.2021</a:t>
            </a:fld>
            <a:endParaRPr lang="tr-TR"/>
          </a:p>
        </p:txBody>
      </p:sp>
      <p:sp>
        <p:nvSpPr>
          <p:cNvPr id="8" name="7 Düz Bağlayıcı"/>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2" name="1 Başlık"/>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1752" y="228600"/>
            <a:ext cx="8534400" cy="758952"/>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a:xfrm>
            <a:off x="5791200" y="6409944"/>
            <a:ext cx="3044952" cy="365760"/>
          </a:xfrm>
        </p:spPr>
        <p:txBody>
          <a:bodyPr/>
          <a:lstStyle/>
          <a:p>
            <a:fld id="{D9F75050-0E15-4C5B-92B0-66D068882F1F}" type="datetimeFigureOut">
              <a:rPr lang="tr-TR" smtClean="0"/>
              <a:pPr/>
              <a:t>20.02.2021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İçerik Yer Tutucusu"/>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İçerik Yer Tutucusu"/>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Dikdörtgen"/>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20.02.2021</a:t>
            </a:fld>
            <a:endParaRPr lang="tr-TR"/>
          </a:p>
        </p:txBody>
      </p:sp>
      <p:sp>
        <p:nvSpPr>
          <p:cNvPr id="8" name="7 Altbilgi Yer Tutucusu"/>
          <p:cNvSpPr>
            <a:spLocks noGrp="1"/>
          </p:cNvSpPr>
          <p:nvPr>
            <p:ph type="ftr" sz="quarter" idx="11"/>
          </p:nvPr>
        </p:nvSpPr>
        <p:spPr>
          <a:xfrm>
            <a:off x="304800" y="6409944"/>
            <a:ext cx="3581400" cy="365760"/>
          </a:xfrm>
        </p:spPr>
        <p:txBody>
          <a:bodyPr/>
          <a:lstStyle/>
          <a:p>
            <a:endParaRPr lang="tr-TR"/>
          </a:p>
        </p:txBody>
      </p:sp>
      <p:sp>
        <p:nvSpPr>
          <p:cNvPr id="15" name="14 Düz Bağlayıcı"/>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İçerik Yer Tutucusu"/>
          <p:cNvSpPr>
            <a:spLocks noGrp="1"/>
          </p:cNvSpPr>
          <p:nvPr>
            <p:ph sz="quarter" idx="2"/>
          </p:nvPr>
        </p:nvSpPr>
        <p:spPr>
          <a:xfrm>
            <a:off x="301752" y="2471383"/>
            <a:ext cx="4041648"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İçerik Yer Tutucusu"/>
          <p:cNvSpPr>
            <a:spLocks noGrp="1"/>
          </p:cNvSpPr>
          <p:nvPr>
            <p:ph sz="quarter" idx="4"/>
          </p:nvPr>
        </p:nvSpPr>
        <p:spPr>
          <a:xfrm>
            <a:off x="4800600" y="2471383"/>
            <a:ext cx="40386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Slayt Numarası Yer Tutucusu"/>
          <p:cNvSpPr>
            <a:spLocks noGrp="1"/>
          </p:cNvSpPr>
          <p:nvPr>
            <p:ph type="sldNum" sz="quarter" idx="12"/>
          </p:nvPr>
        </p:nvSpPr>
        <p:spPr>
          <a:xfrm>
            <a:off x="4343400" y="1042416"/>
            <a:ext cx="457200" cy="441325"/>
          </a:xfrm>
        </p:spPr>
        <p:txBody>
          <a:bodyPr/>
          <a:lstStyle>
            <a:lvl1pPr algn="ctr">
              <a:defRPr/>
            </a:lvl1pPr>
          </a:lstStyle>
          <a:p>
            <a:fld id="{B1DEFA8C-F947-479F-BE07-76B6B3F80BF1}" type="slidenum">
              <a:rPr lang="tr-TR" smtClean="0"/>
              <a:pPr/>
              <a:t>‹#›</a:t>
            </a:fld>
            <a:endParaRPr lang="tr-TR"/>
          </a:p>
        </p:txBody>
      </p:sp>
      <p:sp>
        <p:nvSpPr>
          <p:cNvPr id="23" name="22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20.02.2021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a:xfrm>
            <a:off x="4343400" y="1036020"/>
            <a:ext cx="457200" cy="441325"/>
          </a:xfrm>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Dikdörtgen"/>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Veri Yer Tutucusu"/>
          <p:cNvSpPr>
            <a:spLocks noGrp="1"/>
          </p:cNvSpPr>
          <p:nvPr>
            <p:ph type="dt" sz="half" idx="10"/>
          </p:nvPr>
        </p:nvSpPr>
        <p:spPr/>
        <p:txBody>
          <a:bodyPr/>
          <a:lstStyle/>
          <a:p>
            <a:fld id="{D9F75050-0E15-4C5B-92B0-66D068882F1F}" type="datetimeFigureOut">
              <a:rPr lang="tr-TR" smtClean="0"/>
              <a:pPr/>
              <a:t>20.02.2021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4267200" y="6324600"/>
            <a:ext cx="609600" cy="441324"/>
          </a:xfrm>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18 Dikdörtgen"/>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İçerik Yer Tutucusu"/>
          <p:cNvSpPr>
            <a:spLocks noGrp="1"/>
          </p:cNvSpPr>
          <p:nvPr>
            <p:ph sz="quarter" idx="1"/>
          </p:nvPr>
        </p:nvSpPr>
        <p:spPr>
          <a:xfrm>
            <a:off x="3124200" y="685800"/>
            <a:ext cx="56388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1DEFA8C-F947-479F-BE07-76B6B3F80BF1}" type="slidenum">
              <a:rPr lang="tr-TR" smtClean="0"/>
              <a:pPr/>
              <a:t>‹#›</a:t>
            </a:fld>
            <a:endParaRPr lang="tr-TR"/>
          </a:p>
        </p:txBody>
      </p:sp>
      <p:sp>
        <p:nvSpPr>
          <p:cNvPr id="21" name="20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20.02.2021</a:t>
            </a:fld>
            <a:endParaRPr lang="tr-TR"/>
          </a:p>
        </p:txBody>
      </p:sp>
      <p:sp>
        <p:nvSpPr>
          <p:cNvPr id="6" name="5 Altbilgi Yer Tutucusu"/>
          <p:cNvSpPr>
            <a:spLocks noGrp="1"/>
          </p:cNvSpPr>
          <p:nvPr>
            <p:ph type="ftr" sz="quarter" idx="11"/>
          </p:nvPr>
        </p:nvSpPr>
        <p:spPr>
          <a:xfrm>
            <a:off x="301752" y="6410848"/>
            <a:ext cx="3383280"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20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Dikdörtgen"/>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000375" y="609600"/>
            <a:ext cx="58674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21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a:xfrm>
            <a:off x="5788152" y="6404984"/>
            <a:ext cx="3044952" cy="365760"/>
          </a:xfrm>
        </p:spPr>
        <p:txBody>
          <a:bodyPr/>
          <a:lstStyle/>
          <a:p>
            <a:fld id="{D9F75050-0E15-4C5B-92B0-66D068882F1F}" type="datetimeFigureOut">
              <a:rPr lang="tr-TR" smtClean="0"/>
              <a:pPr/>
              <a:t>20.02.2021</a:t>
            </a:fld>
            <a:endParaRPr lang="tr-TR"/>
          </a:p>
        </p:txBody>
      </p:sp>
      <p:sp>
        <p:nvSpPr>
          <p:cNvPr id="6" name="5 Altbilgi Yer Tutucusu"/>
          <p:cNvSpPr>
            <a:spLocks noGrp="1"/>
          </p:cNvSpPr>
          <p:nvPr>
            <p:ph type="ftr" sz="quarter" idx="11"/>
          </p:nvPr>
        </p:nvSpPr>
        <p:spPr>
          <a:xfrm>
            <a:off x="301752" y="6410848"/>
            <a:ext cx="3584448"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Veri Yer Tutucusu"/>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9F75050-0E15-4C5B-92B0-66D068882F1F}" type="datetimeFigureOut">
              <a:rPr lang="tr-TR" smtClean="0"/>
              <a:pPr/>
              <a:t>20.02.2021</a:t>
            </a:fld>
            <a:endParaRPr lang="tr-TR"/>
          </a:p>
        </p:txBody>
      </p:sp>
      <p:sp>
        <p:nvSpPr>
          <p:cNvPr id="3" name="2 Altbilgi Yer Tutucusu"/>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Düz Bağlayıcı"/>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1DEFA8C-F947-479F-BE07-76B6B3F80BF1}" type="slidenum">
              <a:rPr lang="tr-TR" smtClean="0"/>
              <a:pPr/>
              <a:t>‹#›</a:t>
            </a:fld>
            <a:endParaRPr lang="tr-TR"/>
          </a:p>
        </p:txBody>
      </p:sp>
      <p:sp>
        <p:nvSpPr>
          <p:cNvPr id="22" name="21 Başlık Yer Tutucusu"/>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tdk.gov.tr/nde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371600" y="4509120"/>
            <a:ext cx="6400800" cy="1872208"/>
          </a:xfrm>
        </p:spPr>
        <p:txBody>
          <a:bodyPr>
            <a:normAutofit/>
          </a:bodyPr>
          <a:lstStyle/>
          <a:p>
            <a:r>
              <a:rPr lang="tr-TR" sz="2400" b="1" dirty="0" smtClean="0">
                <a:solidFill>
                  <a:schemeClr val="tx1"/>
                </a:solidFill>
              </a:rPr>
              <a:t>ÇOCUK EDEBİYATININ TANIMI, ÖNEMİ VE ÖZELLİKLERİ</a:t>
            </a:r>
          </a:p>
          <a:p>
            <a:endParaRPr lang="tr-TR" b="1" dirty="0" smtClean="0">
              <a:solidFill>
                <a:schemeClr val="tx1"/>
              </a:solidFill>
            </a:endParaRPr>
          </a:p>
          <a:p>
            <a:r>
              <a:rPr lang="tr-TR" sz="1200" dirty="0" smtClean="0">
                <a:solidFill>
                  <a:schemeClr val="tx1"/>
                </a:solidFill>
              </a:rPr>
              <a:t>Prof. Dr. Aynur BÜTÜN AYHAN</a:t>
            </a:r>
            <a:endParaRPr lang="tr-TR" sz="1200" dirty="0">
              <a:solidFill>
                <a:schemeClr val="tx1"/>
              </a:solidFill>
            </a:endParaRPr>
          </a:p>
        </p:txBody>
      </p:sp>
      <p:sp>
        <p:nvSpPr>
          <p:cNvPr id="2" name="1 Başlık"/>
          <p:cNvSpPr>
            <a:spLocks noGrp="1"/>
          </p:cNvSpPr>
          <p:nvPr>
            <p:ph type="ctrTitle"/>
          </p:nvPr>
        </p:nvSpPr>
        <p:spPr/>
        <p:txBody>
          <a:bodyPr/>
          <a:lstStyle/>
          <a:p>
            <a:endParaRPr lang="tr-TR" dirty="0"/>
          </a:p>
        </p:txBody>
      </p:sp>
      <p:pic>
        <p:nvPicPr>
          <p:cNvPr id="5" name="4 Resim" descr="f3-1.jpg"/>
          <p:cNvPicPr>
            <a:picLocks noChangeAspect="1"/>
          </p:cNvPicPr>
          <p:nvPr/>
        </p:nvPicPr>
        <p:blipFill>
          <a:blip r:embed="rId2" cstate="print"/>
          <a:stretch>
            <a:fillRect/>
          </a:stretch>
        </p:blipFill>
        <p:spPr>
          <a:xfrm>
            <a:off x="0" y="25327"/>
            <a:ext cx="9144000" cy="43942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ÇOCUK EDEBİYATININ AMACI </a:t>
            </a:r>
            <a:endParaRPr lang="tr-TR" dirty="0"/>
          </a:p>
        </p:txBody>
      </p:sp>
      <p:sp>
        <p:nvSpPr>
          <p:cNvPr id="3" name="2 İçerik Yer Tutucusu"/>
          <p:cNvSpPr>
            <a:spLocks noGrp="1"/>
          </p:cNvSpPr>
          <p:nvPr>
            <p:ph sz="quarter" idx="1"/>
          </p:nvPr>
        </p:nvSpPr>
        <p:spPr/>
        <p:txBody>
          <a:bodyPr/>
          <a:lstStyle/>
          <a:p>
            <a:endParaRPr lang="tr-TR" dirty="0"/>
          </a:p>
        </p:txBody>
      </p:sp>
      <p:sp>
        <p:nvSpPr>
          <p:cNvPr id="4" name="3 Yuvarlatılmış Dikdörtgen"/>
          <p:cNvSpPr/>
          <p:nvPr/>
        </p:nvSpPr>
        <p:spPr>
          <a:xfrm>
            <a:off x="323528" y="1556792"/>
            <a:ext cx="8568952" cy="4320480"/>
          </a:xfrm>
          <a:prstGeom prst="roundRect">
            <a:avLst/>
          </a:prstGeom>
          <a:solidFill>
            <a:srgbClr val="FEC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tr-TR" b="1" dirty="0" smtClean="0">
                <a:solidFill>
                  <a:schemeClr val="tx1"/>
                </a:solidFill>
                <a:latin typeface="Palatino Linotype" pitchFamily="18" charset="0"/>
              </a:rPr>
              <a:t>• Çocukların yaratıcı düşünme becerilerini geliştirmek,</a:t>
            </a:r>
          </a:p>
          <a:p>
            <a:pPr>
              <a:lnSpc>
                <a:spcPct val="150000"/>
              </a:lnSpc>
            </a:pPr>
            <a:r>
              <a:rPr lang="tr-TR" b="1" dirty="0" smtClean="0">
                <a:solidFill>
                  <a:schemeClr val="tx1"/>
                </a:solidFill>
                <a:latin typeface="Palatino Linotype" pitchFamily="18" charset="0"/>
              </a:rPr>
              <a:t>• Çocuğa ilk kitap sevgisi aşılayarak, çocukların ilgi duyduklarını alanları keşfetmelerini ve kitabı bir bilgi kaynağı olarak kullanmalarını sağlamak,</a:t>
            </a:r>
          </a:p>
          <a:p>
            <a:pPr>
              <a:lnSpc>
                <a:spcPct val="150000"/>
              </a:lnSpc>
            </a:pPr>
            <a:r>
              <a:rPr lang="tr-TR" b="1" dirty="0" smtClean="0">
                <a:solidFill>
                  <a:schemeClr val="tx1"/>
                </a:solidFill>
                <a:latin typeface="Palatino Linotype" pitchFamily="18" charset="0"/>
              </a:rPr>
              <a:t>• Çocukların eleştiri yeteneğini geliştirmek,</a:t>
            </a:r>
          </a:p>
          <a:p>
            <a:pPr>
              <a:lnSpc>
                <a:spcPct val="150000"/>
              </a:lnSpc>
            </a:pPr>
            <a:r>
              <a:rPr lang="tr-TR" b="1" dirty="0" smtClean="0">
                <a:solidFill>
                  <a:schemeClr val="tx1"/>
                </a:solidFill>
                <a:latin typeface="Palatino Linotype" pitchFamily="18" charset="0"/>
              </a:rPr>
              <a:t>• Okuma kültürünü ve iyi çocuk kitabı kavramını kazanmalarını sağlamak,</a:t>
            </a:r>
          </a:p>
          <a:p>
            <a:pPr>
              <a:lnSpc>
                <a:spcPct val="150000"/>
              </a:lnSpc>
            </a:pPr>
            <a:r>
              <a:rPr lang="tr-TR" b="1" dirty="0" smtClean="0">
                <a:solidFill>
                  <a:schemeClr val="tx1"/>
                </a:solidFill>
                <a:latin typeface="Palatino Linotype" pitchFamily="18" charset="0"/>
              </a:rPr>
              <a:t>• Çocuk kitaplarının türlerini tanıtmak,</a:t>
            </a:r>
          </a:p>
          <a:p>
            <a:pPr>
              <a:lnSpc>
                <a:spcPct val="150000"/>
              </a:lnSpc>
            </a:pPr>
            <a:r>
              <a:rPr lang="tr-TR" b="1" dirty="0" smtClean="0">
                <a:solidFill>
                  <a:schemeClr val="tx1"/>
                </a:solidFill>
                <a:latin typeface="Palatino Linotype" pitchFamily="18" charset="0"/>
              </a:rPr>
              <a:t>• Çocukların gelişim dönemlerine uygun fiziksel özelliklerde kitaplar sunmak,</a:t>
            </a:r>
          </a:p>
          <a:p>
            <a:pPr>
              <a:lnSpc>
                <a:spcPct val="150000"/>
              </a:lnSpc>
            </a:pPr>
            <a:r>
              <a:rPr lang="tr-TR" b="1" dirty="0" smtClean="0">
                <a:solidFill>
                  <a:schemeClr val="tx1"/>
                </a:solidFill>
                <a:latin typeface="Palatino Linotype" pitchFamily="18" charset="0"/>
              </a:rPr>
              <a:t>• Çocuklara uygulanan eğitim programlarını destekleyici özelliklere sahip kitaplar verebilmek olarak sayılabilir</a:t>
            </a:r>
            <a:endParaRPr lang="tr-TR" b="1" dirty="0">
              <a:solidFill>
                <a:schemeClr val="tx1"/>
              </a:solidFill>
              <a:latin typeface="Palatino Linotype"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ÇOCUK EDEBİYATININ ÖNEMİ</a:t>
            </a:r>
            <a:endParaRPr lang="tr-TR" b="1" dirty="0">
              <a:solidFill>
                <a:srgbClr val="7030A0"/>
              </a:solidFill>
            </a:endParaRPr>
          </a:p>
        </p:txBody>
      </p:sp>
      <p:pic>
        <p:nvPicPr>
          <p:cNvPr id="9" name="8 İçerik Yer Tutucusu" descr="cocuk_edebiyati_poster.jpg"/>
          <p:cNvPicPr>
            <a:picLocks noGrp="1" noChangeAspect="1"/>
          </p:cNvPicPr>
          <p:nvPr>
            <p:ph sz="quarter" idx="1"/>
          </p:nvPr>
        </p:nvPicPr>
        <p:blipFill>
          <a:blip r:embed="rId2" cstate="print"/>
          <a:stretch>
            <a:fillRect/>
          </a:stretch>
        </p:blipFill>
        <p:spPr>
          <a:xfrm>
            <a:off x="539552" y="1556792"/>
            <a:ext cx="8046156" cy="2880320"/>
          </a:xfrm>
        </p:spPr>
      </p:pic>
      <p:sp>
        <p:nvSpPr>
          <p:cNvPr id="11" name="10 Dikdörtgen"/>
          <p:cNvSpPr/>
          <p:nvPr/>
        </p:nvSpPr>
        <p:spPr>
          <a:xfrm>
            <a:off x="1043608" y="4437112"/>
            <a:ext cx="7200800" cy="2031325"/>
          </a:xfrm>
          <a:prstGeom prst="rect">
            <a:avLst/>
          </a:prstGeom>
        </p:spPr>
        <p:txBody>
          <a:bodyPr wrap="square">
            <a:spAutoFit/>
          </a:bodyPr>
          <a:lstStyle/>
          <a:p>
            <a:pPr algn="just"/>
            <a:r>
              <a:rPr lang="tr-TR" b="1" dirty="0" smtClean="0"/>
              <a:t>Edebiyat ile çocuklar zaman ve mekan fark etmeksizin başka insanların yaşam deneyimlerine yönelik bilgiler edinirler, roller dener, kendilerini ve etrafındaki kişiler daha iyi anlamaya başlarlar. Böylece edebiyat, bir taraftan çocukların yaşama dair algılarını geliştirirken, diğer taraftan bir hikayeyi diğerleri ile kıyaslayarak toplumda yaygın olan insan ilişkilerini anlama fırsatını da sunar.</a:t>
            </a:r>
            <a:endParaRPr lang="tr-TR"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sz="2000" b="1" dirty="0" smtClean="0">
                <a:latin typeface="Palatino Linotype" pitchFamily="18" charset="0"/>
              </a:rPr>
              <a:t>Doğru seçilmiş </a:t>
            </a:r>
            <a:r>
              <a:rPr lang="tr-TR" sz="2000" b="1" dirty="0">
                <a:latin typeface="Palatino Linotype" pitchFamily="18" charset="0"/>
              </a:rPr>
              <a:t>çocuk </a:t>
            </a:r>
            <a:r>
              <a:rPr lang="tr-TR" sz="2000" b="1" dirty="0" smtClean="0">
                <a:latin typeface="Palatino Linotype" pitchFamily="18" charset="0"/>
              </a:rPr>
              <a:t>edebiyatı </a:t>
            </a:r>
            <a:r>
              <a:rPr lang="tr-TR" sz="2000" b="1" dirty="0">
                <a:latin typeface="Palatino Linotype" pitchFamily="18" charset="0"/>
              </a:rPr>
              <a:t>ürünler </a:t>
            </a:r>
            <a:r>
              <a:rPr lang="tr-TR" sz="2000" b="1" dirty="0" smtClean="0">
                <a:latin typeface="Palatino Linotype" pitchFamily="18" charset="0"/>
              </a:rPr>
              <a:t>bebeklikten itibaren </a:t>
            </a:r>
            <a:r>
              <a:rPr lang="tr-TR" sz="2000" b="1" dirty="0">
                <a:latin typeface="Palatino Linotype" pitchFamily="18" charset="0"/>
              </a:rPr>
              <a:t>çocukların </a:t>
            </a:r>
            <a:r>
              <a:rPr lang="tr-TR" sz="2000" b="1" dirty="0" smtClean="0">
                <a:latin typeface="Palatino Linotype" pitchFamily="18" charset="0"/>
              </a:rPr>
              <a:t>gelişimlerinin desteklenmesinde </a:t>
            </a:r>
            <a:r>
              <a:rPr lang="tr-TR" sz="2000" b="1" dirty="0">
                <a:latin typeface="Palatino Linotype" pitchFamily="18" charset="0"/>
              </a:rPr>
              <a:t>oldukça </a:t>
            </a:r>
            <a:r>
              <a:rPr lang="tr-TR" sz="2000" b="1" dirty="0" smtClean="0">
                <a:latin typeface="Palatino Linotype" pitchFamily="18" charset="0"/>
              </a:rPr>
              <a:t>önemli </a:t>
            </a:r>
            <a:r>
              <a:rPr lang="tr-TR" sz="2000" b="1" dirty="0">
                <a:latin typeface="Palatino Linotype" pitchFamily="18" charset="0"/>
              </a:rPr>
              <a:t>araçlardır. </a:t>
            </a:r>
            <a:endParaRPr lang="tr-TR" sz="2000" b="1" dirty="0" smtClean="0">
              <a:latin typeface="Palatino Linotype" pitchFamily="18" charset="0"/>
            </a:endParaRPr>
          </a:p>
          <a:p>
            <a:pPr algn="just"/>
            <a:endParaRPr lang="tr-TR" sz="2000" b="1" dirty="0" smtClean="0">
              <a:latin typeface="Palatino Linotype" pitchFamily="18" charset="0"/>
            </a:endParaRPr>
          </a:p>
          <a:p>
            <a:pPr algn="just"/>
            <a:r>
              <a:rPr lang="tr-TR" sz="2000" b="1" dirty="0" smtClean="0">
                <a:latin typeface="Palatino Linotype" pitchFamily="18" charset="0"/>
              </a:rPr>
              <a:t>Çocuk edebiyatı</a:t>
            </a:r>
            <a:r>
              <a:rPr lang="tr-TR" sz="2000" b="1" dirty="0">
                <a:latin typeface="Palatino Linotype" pitchFamily="18" charset="0"/>
              </a:rPr>
              <a:t>, </a:t>
            </a:r>
            <a:r>
              <a:rPr lang="tr-TR" sz="2000" b="1" dirty="0" smtClean="0">
                <a:latin typeface="Palatino Linotype" pitchFamily="18" charset="0"/>
              </a:rPr>
              <a:t>çocuğun ilgi ve ihtiyaçlarını karşılarken bilişsel, </a:t>
            </a:r>
            <a:r>
              <a:rPr lang="tr-TR" sz="2000" b="1" dirty="0">
                <a:latin typeface="Palatino Linotype" pitchFamily="18" charset="0"/>
              </a:rPr>
              <a:t>sosyal duygusal </a:t>
            </a:r>
            <a:r>
              <a:rPr lang="tr-TR" sz="2000" b="1" dirty="0" smtClean="0">
                <a:latin typeface="Palatino Linotype" pitchFamily="18" charset="0"/>
              </a:rPr>
              <a:t>gelişimlerini </a:t>
            </a:r>
            <a:r>
              <a:rPr lang="tr-TR" sz="2000" b="1" dirty="0">
                <a:latin typeface="Palatino Linotype" pitchFamily="18" charset="0"/>
              </a:rPr>
              <a:t>de destekler. </a:t>
            </a:r>
            <a:endParaRPr lang="tr-TR" sz="2000" b="1" dirty="0" smtClean="0">
              <a:latin typeface="Palatino Linotype" pitchFamily="18" charset="0"/>
            </a:endParaRPr>
          </a:p>
          <a:p>
            <a:pPr algn="just"/>
            <a:endParaRPr lang="tr-TR" sz="2000" b="1" dirty="0" smtClean="0">
              <a:latin typeface="Palatino Linotype" pitchFamily="18" charset="0"/>
            </a:endParaRPr>
          </a:p>
          <a:p>
            <a:pPr algn="just"/>
            <a:r>
              <a:rPr lang="tr-TR" sz="2000" b="1" dirty="0" smtClean="0">
                <a:latin typeface="Palatino Linotype" pitchFamily="18" charset="0"/>
              </a:rPr>
              <a:t>Çocuklara erken yaşlardan itibaren iyi </a:t>
            </a:r>
            <a:r>
              <a:rPr lang="tr-TR" sz="2000" b="1" dirty="0">
                <a:latin typeface="Palatino Linotype" pitchFamily="18" charset="0"/>
              </a:rPr>
              <a:t>ve </a:t>
            </a:r>
            <a:r>
              <a:rPr lang="tr-TR" sz="2000" b="1" dirty="0" smtClean="0">
                <a:latin typeface="Palatino Linotype" pitchFamily="18" charset="0"/>
              </a:rPr>
              <a:t>nitelikli kitapların </a:t>
            </a:r>
            <a:r>
              <a:rPr lang="tr-TR" sz="2000" b="1" dirty="0">
                <a:latin typeface="Palatino Linotype" pitchFamily="18" charset="0"/>
              </a:rPr>
              <a:t>okunması ve anlatılması onların </a:t>
            </a:r>
            <a:r>
              <a:rPr lang="tr-TR" sz="2000" b="1" dirty="0" smtClean="0">
                <a:latin typeface="Palatino Linotype" pitchFamily="18" charset="0"/>
              </a:rPr>
              <a:t>deneyimlerini arttırır</a:t>
            </a:r>
            <a:r>
              <a:rPr lang="tr-TR" sz="2000" b="1" dirty="0">
                <a:latin typeface="Palatino Linotype" pitchFamily="18" charset="0"/>
              </a:rPr>
              <a:t>, </a:t>
            </a:r>
            <a:r>
              <a:rPr lang="tr-TR" sz="2000" b="1" dirty="0" smtClean="0">
                <a:latin typeface="Palatino Linotype" pitchFamily="18" charset="0"/>
              </a:rPr>
              <a:t>kelime dağarcıklarını </a:t>
            </a:r>
            <a:r>
              <a:rPr lang="tr-TR" sz="2000" b="1" dirty="0">
                <a:latin typeface="Palatino Linotype" pitchFamily="18" charset="0"/>
              </a:rPr>
              <a:t>ve </a:t>
            </a:r>
            <a:r>
              <a:rPr lang="tr-TR" sz="2000" b="1" dirty="0" smtClean="0">
                <a:latin typeface="Palatino Linotype" pitchFamily="18" charset="0"/>
              </a:rPr>
              <a:t>dile karşı hassasiyetlerini geliştirir.  </a:t>
            </a:r>
            <a:endParaRPr lang="tr-TR" sz="2000" b="1" dirty="0">
              <a:latin typeface="Palatino Linotype"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a:p>
        </p:txBody>
      </p:sp>
      <p:sp>
        <p:nvSpPr>
          <p:cNvPr id="4" name="3 Yuvarlatılmış Dikdörtgen"/>
          <p:cNvSpPr/>
          <p:nvPr/>
        </p:nvSpPr>
        <p:spPr>
          <a:xfrm>
            <a:off x="1835696" y="1628800"/>
            <a:ext cx="7128792" cy="864096"/>
          </a:xfrm>
          <a:prstGeom prst="roundRect">
            <a:avLst/>
          </a:prstGeom>
          <a:solidFill>
            <a:srgbClr val="FEC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60000"/>
              </a:lnSpc>
              <a:buNone/>
            </a:pPr>
            <a:r>
              <a:rPr lang="tr-TR" dirty="0" smtClean="0"/>
              <a:t>Çocuğa ilk kitap sevgisini aşılar.</a:t>
            </a:r>
          </a:p>
          <a:p>
            <a:pPr algn="ctr">
              <a:lnSpc>
                <a:spcPct val="160000"/>
              </a:lnSpc>
            </a:pPr>
            <a:endParaRPr lang="tr-TR" dirty="0" smtClean="0"/>
          </a:p>
          <a:p>
            <a:pPr algn="ctr">
              <a:lnSpc>
                <a:spcPct val="160000"/>
              </a:lnSpc>
              <a:buNone/>
            </a:pPr>
            <a:r>
              <a:rPr lang="tr-TR" b="1" dirty="0" smtClean="0">
                <a:solidFill>
                  <a:schemeClr val="tx1"/>
                </a:solidFill>
              </a:rPr>
              <a:t> </a:t>
            </a:r>
            <a:r>
              <a:rPr lang="tr-TR" b="1" dirty="0" smtClean="0">
                <a:solidFill>
                  <a:schemeClr val="tx1"/>
                </a:solidFill>
                <a:latin typeface="Palatino Linotype" pitchFamily="18" charset="0"/>
              </a:rPr>
              <a:t>İlk edebi ve estetik değerleri verir. İlk kitap sevgisini aşılar. </a:t>
            </a:r>
            <a:r>
              <a:rPr lang="tr-TR" dirty="0" smtClean="0"/>
              <a:t/>
            </a:r>
            <a:br>
              <a:rPr lang="tr-TR" dirty="0" smtClean="0"/>
            </a:br>
            <a:r>
              <a:rPr lang="tr-TR" dirty="0" smtClean="0"/>
              <a:t>                     </a:t>
            </a:r>
          </a:p>
          <a:p>
            <a:pPr algn="ctr">
              <a:lnSpc>
                <a:spcPct val="160000"/>
              </a:lnSpc>
              <a:buNone/>
            </a:pPr>
            <a:endParaRPr lang="tr-TR" dirty="0"/>
          </a:p>
        </p:txBody>
      </p:sp>
      <p:sp>
        <p:nvSpPr>
          <p:cNvPr id="5" name="4 Oval"/>
          <p:cNvSpPr/>
          <p:nvPr/>
        </p:nvSpPr>
        <p:spPr>
          <a:xfrm>
            <a:off x="0" y="1484784"/>
            <a:ext cx="2267744"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 Edebiyatı; </a:t>
            </a:r>
            <a:endParaRPr lang="tr-TR" b="1" dirty="0">
              <a:solidFill>
                <a:schemeClr val="tx1"/>
              </a:solidFill>
            </a:endParaRPr>
          </a:p>
        </p:txBody>
      </p:sp>
      <p:sp>
        <p:nvSpPr>
          <p:cNvPr id="6" name="5 Yuvarlatılmış Dikdörtgen"/>
          <p:cNvSpPr/>
          <p:nvPr/>
        </p:nvSpPr>
        <p:spPr>
          <a:xfrm>
            <a:off x="1979712" y="2708920"/>
            <a:ext cx="6984776" cy="1224136"/>
          </a:xfrm>
          <a:prstGeom prst="roundRect">
            <a:avLst/>
          </a:prstGeom>
          <a:solidFill>
            <a:srgbClr val="FEC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latin typeface="Palatino Linotype" pitchFamily="18" charset="0"/>
              </a:rPr>
              <a:t>Dilin ve çizginin anlatım gücüyle, çocuğun insan ve yaşam gerçekliğini anlayıp değerlendirmesine olanak sağlayacak bir yaşam alanı yaratır.</a:t>
            </a:r>
            <a:endParaRPr lang="tr-TR" b="1" dirty="0">
              <a:solidFill>
                <a:schemeClr val="tx1"/>
              </a:solidFill>
              <a:latin typeface="Palatino Linotype" pitchFamily="18" charset="0"/>
            </a:endParaRPr>
          </a:p>
        </p:txBody>
      </p:sp>
      <p:sp>
        <p:nvSpPr>
          <p:cNvPr id="8" name="7 Oval"/>
          <p:cNvSpPr/>
          <p:nvPr/>
        </p:nvSpPr>
        <p:spPr>
          <a:xfrm>
            <a:off x="0" y="2636912"/>
            <a:ext cx="2232248" cy="12241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 Edebiyatı; </a:t>
            </a:r>
            <a:endParaRPr lang="tr-TR" b="1" dirty="0">
              <a:solidFill>
                <a:schemeClr val="tx1"/>
              </a:solidFill>
            </a:endParaRPr>
          </a:p>
        </p:txBody>
      </p:sp>
      <p:sp>
        <p:nvSpPr>
          <p:cNvPr id="9" name="8 Yuvarlatılmış Dikdörtgen"/>
          <p:cNvSpPr/>
          <p:nvPr/>
        </p:nvSpPr>
        <p:spPr>
          <a:xfrm>
            <a:off x="1979712" y="4149080"/>
            <a:ext cx="6912768" cy="1008112"/>
          </a:xfrm>
          <a:prstGeom prst="roundRect">
            <a:avLst/>
          </a:prstGeom>
          <a:solidFill>
            <a:srgbClr val="FEC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smtClean="0">
                <a:solidFill>
                  <a:schemeClr val="tx1"/>
                </a:solidFill>
                <a:latin typeface="Palatino Linotype" pitchFamily="18" charset="0"/>
              </a:rPr>
              <a:t>Çocukları, çizginin ve sözcüklerin oluşturduğu estetik bir dille buluşturur; onların kitaba ilişkin duyuşsal yargılarını biçimlendirir.</a:t>
            </a:r>
            <a:endParaRPr lang="tr-TR" b="1" dirty="0">
              <a:solidFill>
                <a:schemeClr val="tx1"/>
              </a:solidFill>
              <a:latin typeface="Palatino Linotype" pitchFamily="18" charset="0"/>
            </a:endParaRPr>
          </a:p>
        </p:txBody>
      </p:sp>
      <p:sp>
        <p:nvSpPr>
          <p:cNvPr id="11" name="10 Oval"/>
          <p:cNvSpPr/>
          <p:nvPr/>
        </p:nvSpPr>
        <p:spPr>
          <a:xfrm>
            <a:off x="0" y="4005064"/>
            <a:ext cx="2123728"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 Edebiyatı; </a:t>
            </a:r>
            <a:endParaRPr lang="tr-TR" b="1"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a:p>
        </p:txBody>
      </p:sp>
      <p:sp>
        <p:nvSpPr>
          <p:cNvPr id="4" name="3 Yuvarlatılmış Dikdörtgen"/>
          <p:cNvSpPr/>
          <p:nvPr/>
        </p:nvSpPr>
        <p:spPr>
          <a:xfrm>
            <a:off x="395536" y="1556792"/>
            <a:ext cx="8352928"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Sanatsal nitelikli resimleriyle çocukların görsel algılarının gelişmesine katkı sağlar.</a:t>
            </a:r>
            <a:endParaRPr lang="tr-TR" b="1" dirty="0">
              <a:solidFill>
                <a:schemeClr val="tx1"/>
              </a:solidFill>
            </a:endParaRPr>
          </a:p>
        </p:txBody>
      </p:sp>
      <p:sp>
        <p:nvSpPr>
          <p:cNvPr id="5" name="4 Yuvarlatılmış Dikdörtgen"/>
          <p:cNvSpPr/>
          <p:nvPr/>
        </p:nvSpPr>
        <p:spPr>
          <a:xfrm>
            <a:off x="395536" y="2852936"/>
            <a:ext cx="8424936" cy="936104"/>
          </a:xfrm>
          <a:prstGeom prst="roundRect">
            <a:avLst/>
          </a:prstGeom>
          <a:solidFill>
            <a:srgbClr val="FEC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Çocukların; gözlemleme, karşılaştırma, sınıflandırma, uygulama ve eleştirme yapma gibi bilişsel içerikli davranışlarını geliştirebilecekleri bir yaşantı alanı yaratır.</a:t>
            </a:r>
          </a:p>
        </p:txBody>
      </p:sp>
      <p:sp>
        <p:nvSpPr>
          <p:cNvPr id="6" name="5 Yuvarlatılmış Dikdörtgen"/>
          <p:cNvSpPr/>
          <p:nvPr/>
        </p:nvSpPr>
        <p:spPr>
          <a:xfrm>
            <a:off x="467544" y="3933056"/>
            <a:ext cx="8352928"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Çocukların gülme, eğlenme, oynama gereksinimlerini karşılar. </a:t>
            </a:r>
            <a:endParaRPr lang="tr-TR" b="1" dirty="0">
              <a:solidFill>
                <a:schemeClr val="tx1"/>
              </a:solidFill>
            </a:endParaRPr>
          </a:p>
        </p:txBody>
      </p:sp>
      <p:sp>
        <p:nvSpPr>
          <p:cNvPr id="7" name="6 Yuvarlatılmış Dikdörtgen"/>
          <p:cNvSpPr/>
          <p:nvPr/>
        </p:nvSpPr>
        <p:spPr>
          <a:xfrm>
            <a:off x="467544" y="4941168"/>
            <a:ext cx="8352928" cy="1008112"/>
          </a:xfrm>
          <a:prstGeom prst="roundRect">
            <a:avLst/>
          </a:prstGeom>
          <a:solidFill>
            <a:srgbClr val="FEC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err="1" smtClean="0">
                <a:solidFill>
                  <a:schemeClr val="tx1"/>
                </a:solidFill>
              </a:rPr>
              <a:t>Türkçe’nin</a:t>
            </a:r>
            <a:r>
              <a:rPr lang="tr-TR" b="1" dirty="0" smtClean="0">
                <a:solidFill>
                  <a:schemeClr val="tx1"/>
                </a:solidFill>
              </a:rPr>
              <a:t> sözvarlığını, doğru ve etkili kullanımlarını örneklendirerek çocuklar için öykünebilecekleri dil modelleri yaratır.</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a:p>
        </p:txBody>
      </p:sp>
      <p:sp>
        <p:nvSpPr>
          <p:cNvPr id="4" name="3 Yuvarlatılmış Dikdörtgen"/>
          <p:cNvSpPr/>
          <p:nvPr/>
        </p:nvSpPr>
        <p:spPr>
          <a:xfrm>
            <a:off x="539552" y="1556792"/>
            <a:ext cx="8208912"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Çocukların kavramsal gelişimlerini, dil bilinci ve duyarlılığı edinmelerini sağlar. </a:t>
            </a:r>
          </a:p>
        </p:txBody>
      </p:sp>
      <p:sp>
        <p:nvSpPr>
          <p:cNvPr id="5" name="4 Yuvarlatılmış Dikdörtgen"/>
          <p:cNvSpPr/>
          <p:nvPr/>
        </p:nvSpPr>
        <p:spPr>
          <a:xfrm>
            <a:off x="539552" y="2636912"/>
            <a:ext cx="8208912" cy="1008112"/>
          </a:xfrm>
          <a:prstGeom prst="roundRect">
            <a:avLst/>
          </a:prstGeom>
          <a:solidFill>
            <a:srgbClr val="FEC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Çocukların içinde yaşadıkları toplumun kültürel özelliklerini ve değerlerini yansıtır. </a:t>
            </a:r>
          </a:p>
        </p:txBody>
      </p:sp>
      <p:sp>
        <p:nvSpPr>
          <p:cNvPr id="6" name="5 Yuvarlatılmış Dikdörtgen"/>
          <p:cNvSpPr/>
          <p:nvPr/>
        </p:nvSpPr>
        <p:spPr>
          <a:xfrm>
            <a:off x="611560" y="3861048"/>
            <a:ext cx="8208912"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Çocuklar, kitaplarda tanıdığı çeşitli kahramanlarla, insanların farklı kişilik özelliğine sahip olabileceğini sezinler; değişik kültürlerdeki yaşam koşullarını ve insan ilişkilerini tanır; kahramanlarla özdeşim kurarak insana özgü değerler edinir.</a:t>
            </a:r>
            <a:endParaRPr lang="tr-TR" b="1"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a:p>
        </p:txBody>
      </p:sp>
      <p:sp>
        <p:nvSpPr>
          <p:cNvPr id="4" name="3 Yuvarlatılmış Dikdörtgen"/>
          <p:cNvSpPr/>
          <p:nvPr/>
        </p:nvSpPr>
        <p:spPr>
          <a:xfrm>
            <a:off x="467544" y="1556792"/>
            <a:ext cx="8352928"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Çocuklara; kendini, yeteneklerini, gizilgüçlerini tanıma, başkalarıyla karşılaştırma fırsatı sunar; çocuklarda demokratik kişilik özelliklerinin geliştirilmesi için sezinletici uyaran olur. </a:t>
            </a:r>
          </a:p>
        </p:txBody>
      </p:sp>
      <p:sp>
        <p:nvSpPr>
          <p:cNvPr id="5" name="4 Yuvarlatılmış Dikdörtgen"/>
          <p:cNvSpPr/>
          <p:nvPr/>
        </p:nvSpPr>
        <p:spPr>
          <a:xfrm>
            <a:off x="539552" y="2852936"/>
            <a:ext cx="8208912" cy="1080120"/>
          </a:xfrm>
          <a:prstGeom prst="roundRect">
            <a:avLst/>
          </a:prstGeom>
          <a:solidFill>
            <a:srgbClr val="FEC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Çocukların yaşamda karşılaşabileceği sorunlara ve onların çözümlerine ilişkin bir deneyim alanı yaratır. </a:t>
            </a:r>
          </a:p>
        </p:txBody>
      </p:sp>
      <p:sp>
        <p:nvSpPr>
          <p:cNvPr id="6" name="5 Yuvarlatılmış Dikdörtgen"/>
          <p:cNvSpPr/>
          <p:nvPr/>
        </p:nvSpPr>
        <p:spPr>
          <a:xfrm>
            <a:off x="539552" y="4077072"/>
            <a:ext cx="8208912"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dirty="0" smtClean="0">
                <a:solidFill>
                  <a:schemeClr val="tx1"/>
                </a:solidFill>
              </a:rPr>
              <a:t>Nitelikli  edebiyat eserleri  ile çocukların kendileri, çevreleri ve dünya hakkındaki hem duyusal hem de akademik bilgi birikimleri artarak çok yönlü gelişimleri desteklenir.</a:t>
            </a:r>
            <a:endParaRPr lang="tr-TR" b="1"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endParaRPr lang="tr-TR" b="1" dirty="0" smtClean="0"/>
          </a:p>
          <a:p>
            <a:pPr algn="just"/>
            <a:r>
              <a:rPr lang="tr-TR" sz="2000" b="1" dirty="0" smtClean="0"/>
              <a:t>Çocuk edebiyatının başka bir açıdan önemiyse edebi eserdeki olay örgüsünün yapısından dolayı, metnin, anlama sürecini hayata geçirmek amacıyla önceki bilgi ve deneyimi kullanmasında yatar.</a:t>
            </a:r>
          </a:p>
          <a:p>
            <a:pPr algn="just"/>
            <a:endParaRPr lang="tr-TR" sz="2000" b="1" dirty="0" smtClean="0"/>
          </a:p>
          <a:p>
            <a:pPr algn="just"/>
            <a:r>
              <a:rPr lang="tr-TR" sz="2000" b="1" dirty="0" smtClean="0"/>
              <a:t>Bu nedenle, tanıdık senaryolar üzerine kurulu hikayeler yüksek oranda yoruma olanak tanır. Ayrıca, metinlerin yeni bilgi ile önceki bilgi arasında bağ kurması durumunda, metnin kendisinin ötesinde bir şifreleme veya sonuca varma işlemi gerçekleşir.</a:t>
            </a:r>
            <a:endParaRPr lang="tr-TR" sz="20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 </a:t>
            </a:r>
            <a:endParaRPr lang="tr-TR" dirty="0"/>
          </a:p>
        </p:txBody>
      </p:sp>
      <p:sp>
        <p:nvSpPr>
          <p:cNvPr id="3" name="2 İçerik Yer Tutucusu"/>
          <p:cNvSpPr>
            <a:spLocks noGrp="1"/>
          </p:cNvSpPr>
          <p:nvPr>
            <p:ph sz="quarter" idx="1"/>
          </p:nvPr>
        </p:nvSpPr>
        <p:spPr/>
        <p:txBody>
          <a:bodyPr>
            <a:normAutofit/>
          </a:bodyPr>
          <a:lstStyle/>
          <a:p>
            <a:r>
              <a:rPr lang="tr-TR" sz="1400" dirty="0" smtClean="0"/>
              <a:t>Yalçın,A., &amp; Aytaş, G. (2011). </a:t>
            </a:r>
            <a:r>
              <a:rPr lang="tr-TR" sz="1400" i="1" dirty="0" smtClean="0"/>
              <a:t>Çocuk Edebiyatı (5. baskı). Ankara: </a:t>
            </a:r>
            <a:r>
              <a:rPr lang="tr-TR" sz="1400" dirty="0" err="1" smtClean="0"/>
              <a:t>Akçağ</a:t>
            </a:r>
            <a:r>
              <a:rPr lang="tr-TR" sz="1400" dirty="0" smtClean="0"/>
              <a:t>.</a:t>
            </a:r>
          </a:p>
          <a:p>
            <a:r>
              <a:rPr lang="tr-TR" sz="1400" dirty="0" smtClean="0"/>
              <a:t>Türk Dil Kurumu (2015). Edebiyat. </a:t>
            </a:r>
            <a:r>
              <a:rPr lang="tr-TR" sz="1400" dirty="0" smtClean="0">
                <a:hlinkClick r:id="rId2"/>
              </a:rPr>
              <a:t>http://tdk.gov.tr/ndex</a:t>
            </a:r>
            <a:r>
              <a:rPr lang="tr-TR" sz="1400" dirty="0" smtClean="0"/>
              <a:t>. </a:t>
            </a:r>
            <a:r>
              <a:rPr lang="tr-TR" sz="1400" dirty="0" err="1" smtClean="0"/>
              <a:t>php</a:t>
            </a:r>
            <a:r>
              <a:rPr lang="tr-TR" sz="1400" dirty="0" smtClean="0"/>
              <a:t>?</a:t>
            </a:r>
            <a:r>
              <a:rPr lang="tr-TR" sz="1400" dirty="0" err="1" smtClean="0"/>
              <a:t>opton</a:t>
            </a:r>
            <a:r>
              <a:rPr lang="tr-TR" sz="1400" dirty="0" smtClean="0"/>
              <a:t>=com_</a:t>
            </a:r>
            <a:r>
              <a:rPr lang="tr-TR" sz="1400" dirty="0" err="1" smtClean="0"/>
              <a:t>gts</a:t>
            </a:r>
            <a:r>
              <a:rPr lang="tr-TR" sz="1400" dirty="0" smtClean="0"/>
              <a:t>&amp;arama=</a:t>
            </a:r>
            <a:r>
              <a:rPr lang="tr-TR" sz="1400" dirty="0" err="1" smtClean="0"/>
              <a:t>gts</a:t>
            </a:r>
            <a:r>
              <a:rPr lang="tr-TR" sz="1400" dirty="0" smtClean="0"/>
              <a:t>&amp;</a:t>
            </a:r>
            <a:r>
              <a:rPr lang="tr-TR" sz="1400" dirty="0" err="1" smtClean="0"/>
              <a:t>gud</a:t>
            </a:r>
            <a:r>
              <a:rPr lang="tr-TR" sz="1400" dirty="0" smtClean="0"/>
              <a:t>=TDK. GTS.56783665bda2a9.67156056, Erişim Tarih: 15.02.2021.</a:t>
            </a:r>
          </a:p>
          <a:p>
            <a:r>
              <a:rPr lang="tr-TR" sz="1400" dirty="0" smtClean="0"/>
              <a:t>Gönen, M., &amp; </a:t>
            </a:r>
            <a:r>
              <a:rPr lang="tr-TR" sz="1400" dirty="0" err="1" smtClean="0"/>
              <a:t>Veziroglu</a:t>
            </a:r>
            <a:r>
              <a:rPr lang="tr-TR" sz="1400" dirty="0" smtClean="0"/>
              <a:t>, M. (2015). Çocuk Edebiyatının Genel Hedefleri. Mübeccel Gönen (Ed.), </a:t>
            </a:r>
            <a:r>
              <a:rPr lang="tr-TR" sz="1400" i="1" dirty="0" smtClean="0"/>
              <a:t>Çocuk Edebiyatı </a:t>
            </a:r>
            <a:r>
              <a:rPr lang="sv-SE" sz="1400" dirty="0" smtClean="0"/>
              <a:t>(2.Baskı, s. 1-13). Ankara: E</a:t>
            </a:r>
            <a:r>
              <a:rPr lang="tr-TR" sz="1400" dirty="0" err="1" smtClean="0"/>
              <a:t>ği</a:t>
            </a:r>
            <a:r>
              <a:rPr lang="sv-SE" sz="1400" dirty="0" smtClean="0"/>
              <a:t>ten.</a:t>
            </a:r>
            <a:endParaRPr lang="tr-TR" sz="1400" dirty="0" smtClean="0"/>
          </a:p>
          <a:p>
            <a:r>
              <a:rPr lang="en-US" sz="1400" dirty="0" smtClean="0"/>
              <a:t>Sever, S. (2013). </a:t>
            </a:r>
            <a:r>
              <a:rPr lang="en-US" sz="1400" i="1" dirty="0" err="1" smtClean="0"/>
              <a:t>Çocuk</a:t>
            </a:r>
            <a:r>
              <a:rPr lang="en-US" sz="1400" i="1" dirty="0" smtClean="0"/>
              <a:t> </a:t>
            </a:r>
            <a:r>
              <a:rPr lang="en-US" sz="1400" i="1" dirty="0" err="1" smtClean="0"/>
              <a:t>ve</a:t>
            </a:r>
            <a:r>
              <a:rPr lang="en-US" sz="1400" i="1" dirty="0" smtClean="0"/>
              <a:t> </a:t>
            </a:r>
            <a:r>
              <a:rPr lang="en-US" sz="1400" i="1" dirty="0" err="1" smtClean="0"/>
              <a:t>Edeb</a:t>
            </a:r>
            <a:r>
              <a:rPr lang="tr-TR" sz="1400" i="1" dirty="0" smtClean="0"/>
              <a:t>i</a:t>
            </a:r>
            <a:r>
              <a:rPr lang="en-US" sz="1400" i="1" dirty="0" err="1" smtClean="0"/>
              <a:t>yat</a:t>
            </a:r>
            <a:r>
              <a:rPr lang="en-US" sz="1400" i="1" dirty="0" smtClean="0"/>
              <a:t> (7. </a:t>
            </a:r>
            <a:r>
              <a:rPr lang="en-US" sz="1400" i="1" dirty="0" err="1" smtClean="0"/>
              <a:t>Baskı</a:t>
            </a:r>
            <a:r>
              <a:rPr lang="en-US" sz="1400" i="1" dirty="0" smtClean="0"/>
              <a:t>). </a:t>
            </a:r>
            <a:r>
              <a:rPr lang="tr-TR" sz="1400" i="1" dirty="0" err="1" smtClean="0"/>
              <a:t>İ</a:t>
            </a:r>
            <a:r>
              <a:rPr lang="en-US" sz="1400" i="1" dirty="0" err="1" smtClean="0"/>
              <a:t>zm</a:t>
            </a:r>
            <a:r>
              <a:rPr lang="tr-TR" sz="1400" i="1" dirty="0" smtClean="0"/>
              <a:t>i</a:t>
            </a:r>
            <a:r>
              <a:rPr lang="en-US" sz="1400" i="1" dirty="0" smtClean="0"/>
              <a:t>r: </a:t>
            </a:r>
            <a:r>
              <a:rPr lang="en-US" sz="1400" i="1" dirty="0" err="1" smtClean="0"/>
              <a:t>Tudem</a:t>
            </a:r>
            <a:r>
              <a:rPr lang="en-US" sz="1400" i="1" dirty="0" smtClean="0"/>
              <a:t>.</a:t>
            </a:r>
            <a:endParaRPr lang="tr-TR" sz="1400" i="1" dirty="0" smtClean="0"/>
          </a:p>
          <a:p>
            <a:r>
              <a:rPr lang="tr-TR" sz="1400" dirty="0" err="1" smtClean="0"/>
              <a:t>Oğuzkan</a:t>
            </a:r>
            <a:r>
              <a:rPr lang="tr-TR" sz="1400" dirty="0" smtClean="0"/>
              <a:t>, A. F. (2000). </a:t>
            </a:r>
            <a:r>
              <a:rPr lang="tr-TR" sz="1400" i="1" dirty="0" smtClean="0"/>
              <a:t>Çocuk edebiyatı. Ankara: Anı Yayıncılık.</a:t>
            </a:r>
          </a:p>
          <a:p>
            <a:r>
              <a:rPr lang="tr-TR" sz="1400" dirty="0" smtClean="0"/>
              <a:t>Neydim, N. (2003). Çocuk edebiyatı. </a:t>
            </a:r>
            <a:r>
              <a:rPr lang="tr-TR" sz="1400" i="1" dirty="0" smtClean="0"/>
              <a:t>İstanbul: Bu Yayınevi</a:t>
            </a:r>
            <a:r>
              <a:rPr lang="tr-TR" sz="1400" dirty="0" smtClean="0"/>
              <a:t>.</a:t>
            </a:r>
          </a:p>
          <a:p>
            <a:r>
              <a:rPr lang="tr-TR" sz="1400" dirty="0" err="1" smtClean="0"/>
              <a:t>Yılmazer</a:t>
            </a:r>
            <a:r>
              <a:rPr lang="tr-TR" sz="1400" dirty="0" smtClean="0"/>
              <a:t>, Y. ve Bütün Ayhan, A. (2016). Çocuk edebiyatı ve çocuğun gelişimindeki rolü. S. Erdoğan ve M. Ören (Editör). </a:t>
            </a:r>
            <a:r>
              <a:rPr lang="tr-TR" sz="1400" i="1" dirty="0" smtClean="0"/>
              <a:t>Çocuk Edebiyatı ve Medya </a:t>
            </a:r>
            <a:r>
              <a:rPr lang="tr-TR" sz="1400" dirty="0" smtClean="0"/>
              <a:t>içinde (</a:t>
            </a:r>
            <a:r>
              <a:rPr lang="tr-TR" sz="1400" dirty="0" err="1" smtClean="0"/>
              <a:t>ss</a:t>
            </a:r>
            <a:r>
              <a:rPr lang="tr-TR" sz="1400" dirty="0" smtClean="0"/>
              <a:t>.2-26). Anadolu Üniversitesi Yayınları : Eskişehir. </a:t>
            </a:r>
          </a:p>
          <a:p>
            <a:endParaRPr lang="tr-TR" sz="1400" dirty="0" smtClean="0"/>
          </a:p>
          <a:p>
            <a:endParaRPr lang="tr-TR"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ÇOCUK EDEBİYATI </a:t>
            </a:r>
            <a:endParaRPr lang="tr-TR" b="1" dirty="0">
              <a:solidFill>
                <a:srgbClr val="7030A0"/>
              </a:solidFill>
            </a:endParaRPr>
          </a:p>
        </p:txBody>
      </p:sp>
      <p:pic>
        <p:nvPicPr>
          <p:cNvPr id="4" name="3 İçerik Yer Tutucusu" descr="cocuk-kitapları.jpg"/>
          <p:cNvPicPr>
            <a:picLocks noGrp="1" noChangeAspect="1"/>
          </p:cNvPicPr>
          <p:nvPr>
            <p:ph sz="quarter" idx="1"/>
          </p:nvPr>
        </p:nvPicPr>
        <p:blipFill>
          <a:blip r:embed="rId2" cstate="print"/>
          <a:stretch>
            <a:fillRect/>
          </a:stretch>
        </p:blipFill>
        <p:spPr>
          <a:xfrm>
            <a:off x="1979712" y="1196753"/>
            <a:ext cx="5125666" cy="3240360"/>
          </a:xfrm>
        </p:spPr>
      </p:pic>
      <p:sp>
        <p:nvSpPr>
          <p:cNvPr id="5" name="4 Dikdörtgen"/>
          <p:cNvSpPr/>
          <p:nvPr/>
        </p:nvSpPr>
        <p:spPr>
          <a:xfrm>
            <a:off x="503040" y="4581128"/>
            <a:ext cx="8640960" cy="1015663"/>
          </a:xfrm>
          <a:prstGeom prst="rect">
            <a:avLst/>
          </a:prstGeom>
        </p:spPr>
        <p:txBody>
          <a:bodyPr wrap="square">
            <a:spAutoFit/>
          </a:bodyPr>
          <a:lstStyle/>
          <a:p>
            <a:r>
              <a:rPr lang="tr-TR" sz="2000" b="1" dirty="0" smtClean="0"/>
              <a:t>Çocuk edebiyatı, çocukların büyüme ve gelişimlerine, hayal, duygu, düşünce ve duyarlıklarına, zevklerine, eğitilirken eğlenmelerine katkıda bulunmak amacı ile gerçekleştirilen edebiyat türüdür.</a:t>
            </a:r>
            <a:endParaRPr lang="tr-TR"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EDEBİYAT </a:t>
            </a:r>
            <a:endParaRPr lang="tr-TR" dirty="0"/>
          </a:p>
        </p:txBody>
      </p:sp>
      <p:sp>
        <p:nvSpPr>
          <p:cNvPr id="3" name="2 İçerik Yer Tutucusu"/>
          <p:cNvSpPr>
            <a:spLocks noGrp="1"/>
          </p:cNvSpPr>
          <p:nvPr>
            <p:ph sz="quarter" idx="1"/>
          </p:nvPr>
        </p:nvSpPr>
        <p:spPr/>
        <p:txBody>
          <a:bodyPr>
            <a:normAutofit/>
          </a:bodyPr>
          <a:lstStyle/>
          <a:p>
            <a:pPr algn="just"/>
            <a:endParaRPr lang="tr-TR" sz="2000" b="1" dirty="0">
              <a:latin typeface="Palatino Linotype" pitchFamily="18" charset="0"/>
            </a:endParaRPr>
          </a:p>
          <a:p>
            <a:pPr algn="just"/>
            <a:r>
              <a:rPr lang="tr-TR" sz="2000" b="1" dirty="0">
                <a:latin typeface="Palatino Linotype" pitchFamily="18" charset="0"/>
              </a:rPr>
              <a:t>Çocuk </a:t>
            </a:r>
            <a:r>
              <a:rPr lang="tr-TR" sz="2000" b="1" dirty="0" smtClean="0">
                <a:latin typeface="Palatino Linotype" pitchFamily="18" charset="0"/>
              </a:rPr>
              <a:t>edebiyatından </a:t>
            </a:r>
            <a:r>
              <a:rPr lang="tr-TR" sz="2000" b="1" dirty="0">
                <a:latin typeface="Palatino Linotype" pitchFamily="18" charset="0"/>
              </a:rPr>
              <a:t>bahsetmeden önce </a:t>
            </a:r>
            <a:r>
              <a:rPr lang="tr-TR" sz="2000" b="1" dirty="0" smtClean="0">
                <a:latin typeface="Palatino Linotype" pitchFamily="18" charset="0"/>
              </a:rPr>
              <a:t>edebiyatın </a:t>
            </a:r>
            <a:r>
              <a:rPr lang="tr-TR" sz="2000" b="1" dirty="0">
                <a:latin typeface="Palatino Linotype" pitchFamily="18" charset="0"/>
              </a:rPr>
              <a:t>tanımı </a:t>
            </a:r>
            <a:r>
              <a:rPr lang="tr-TR" sz="2000" b="1" dirty="0" smtClean="0">
                <a:latin typeface="Palatino Linotype" pitchFamily="18" charset="0"/>
              </a:rPr>
              <a:t>incelersek</a:t>
            </a:r>
            <a:r>
              <a:rPr lang="tr-TR" sz="2000" b="1" dirty="0">
                <a:latin typeface="Palatino Linotype" pitchFamily="18" charset="0"/>
              </a:rPr>
              <a:t>, Türk </a:t>
            </a:r>
            <a:r>
              <a:rPr lang="tr-TR" sz="2000" b="1" dirty="0" smtClean="0">
                <a:latin typeface="Palatino Linotype" pitchFamily="18" charset="0"/>
              </a:rPr>
              <a:t>Dil Kurumu (TDK</a:t>
            </a:r>
            <a:r>
              <a:rPr lang="tr-TR" sz="2000" b="1" dirty="0">
                <a:latin typeface="Palatino Linotype" pitchFamily="18" charset="0"/>
              </a:rPr>
              <a:t>) </a:t>
            </a:r>
            <a:r>
              <a:rPr lang="tr-TR" sz="2000" b="1" dirty="0" smtClean="0">
                <a:latin typeface="Palatino Linotype" pitchFamily="18" charset="0"/>
              </a:rPr>
              <a:t>edebiyatı</a:t>
            </a:r>
            <a:r>
              <a:rPr lang="tr-TR" sz="2000" b="1" dirty="0">
                <a:latin typeface="Palatino Linotype" pitchFamily="18" charset="0"/>
              </a:rPr>
              <a:t>; </a:t>
            </a:r>
            <a:r>
              <a:rPr lang="tr-TR" sz="2000" b="1" i="1" dirty="0" smtClean="0">
                <a:solidFill>
                  <a:srgbClr val="7030A0"/>
                </a:solidFill>
                <a:latin typeface="Palatino Linotype" pitchFamily="18" charset="0"/>
              </a:rPr>
              <a:t>düşünce</a:t>
            </a:r>
            <a:r>
              <a:rPr lang="tr-TR" sz="2000" b="1" i="1" dirty="0">
                <a:solidFill>
                  <a:srgbClr val="7030A0"/>
                </a:solidFill>
                <a:latin typeface="Palatino Linotype" pitchFamily="18" charset="0"/>
              </a:rPr>
              <a:t>, duygu ve </a:t>
            </a:r>
            <a:r>
              <a:rPr lang="tr-TR" sz="2000" b="1" i="1" dirty="0" smtClean="0">
                <a:solidFill>
                  <a:srgbClr val="7030A0"/>
                </a:solidFill>
                <a:latin typeface="Palatino Linotype" pitchFamily="18" charset="0"/>
              </a:rPr>
              <a:t>hayallerin dil aracılığıyla </a:t>
            </a:r>
            <a:r>
              <a:rPr lang="tr-TR" sz="2000" b="1" i="1" dirty="0">
                <a:solidFill>
                  <a:srgbClr val="7030A0"/>
                </a:solidFill>
                <a:latin typeface="Palatino Linotype" pitchFamily="18" charset="0"/>
              </a:rPr>
              <a:t>sözlü veya yazılı </a:t>
            </a:r>
            <a:r>
              <a:rPr lang="tr-TR" sz="2000" b="1" i="1" dirty="0" smtClean="0">
                <a:solidFill>
                  <a:srgbClr val="7030A0"/>
                </a:solidFill>
                <a:latin typeface="Palatino Linotype" pitchFamily="18" charset="0"/>
              </a:rPr>
              <a:t>olarak biçimlendirilmesi </a:t>
            </a:r>
            <a:r>
              <a:rPr lang="tr-TR" sz="2000" b="1" i="1" dirty="0">
                <a:solidFill>
                  <a:srgbClr val="7030A0"/>
                </a:solidFill>
                <a:latin typeface="Palatino Linotype" pitchFamily="18" charset="0"/>
              </a:rPr>
              <a:t>sanatı, yazın olarak </a:t>
            </a:r>
            <a:r>
              <a:rPr lang="tr-TR" sz="2000" b="1" dirty="0" smtClean="0">
                <a:latin typeface="Palatino Linotype" pitchFamily="18" charset="0"/>
              </a:rPr>
              <a:t>tanımlamaktadır.</a:t>
            </a:r>
          </a:p>
          <a:p>
            <a:pPr algn="just"/>
            <a:endParaRPr lang="tr-TR" sz="2000" b="1" dirty="0" smtClean="0">
              <a:latin typeface="Palatino Linotype" pitchFamily="18" charset="0"/>
            </a:endParaRPr>
          </a:p>
          <a:p>
            <a:pPr algn="just"/>
            <a:r>
              <a:rPr lang="tr-TR" sz="2000" b="1" dirty="0" smtClean="0">
                <a:latin typeface="Palatino Linotype" pitchFamily="18" charset="0"/>
              </a:rPr>
              <a:t>Edebiyat</a:t>
            </a:r>
            <a:r>
              <a:rPr lang="tr-TR" sz="2000" b="1" dirty="0">
                <a:latin typeface="Palatino Linotype" pitchFamily="18" charset="0"/>
              </a:rPr>
              <a:t>, </a:t>
            </a:r>
            <a:r>
              <a:rPr lang="tr-TR" sz="2000" b="1" dirty="0" smtClean="0">
                <a:latin typeface="Palatino Linotype" pitchFamily="18" charset="0"/>
              </a:rPr>
              <a:t>dil </a:t>
            </a:r>
            <a:r>
              <a:rPr lang="tr-TR" sz="2000" b="1" dirty="0">
                <a:latin typeface="Palatino Linotype" pitchFamily="18" charset="0"/>
              </a:rPr>
              <a:t>ve sanatın </a:t>
            </a:r>
            <a:r>
              <a:rPr lang="tr-TR" sz="2000" b="1" dirty="0" smtClean="0">
                <a:latin typeface="Palatino Linotype" pitchFamily="18" charset="0"/>
              </a:rPr>
              <a:t>birleşmesinden doğmuş </a:t>
            </a:r>
            <a:r>
              <a:rPr lang="tr-TR" sz="2000" b="1" dirty="0">
                <a:latin typeface="Palatino Linotype" pitchFamily="18" charset="0"/>
              </a:rPr>
              <a:t>söz ve yazı sanatıdır. </a:t>
            </a:r>
            <a:r>
              <a:rPr lang="tr-TR" sz="2000" b="1" dirty="0" smtClean="0">
                <a:latin typeface="Palatino Linotype" pitchFamily="18" charset="0"/>
              </a:rPr>
              <a:t>Dil ise </a:t>
            </a:r>
            <a:r>
              <a:rPr lang="tr-TR" sz="2000" b="1" dirty="0">
                <a:latin typeface="Palatino Linotype" pitchFamily="18" charset="0"/>
              </a:rPr>
              <a:t>hem </a:t>
            </a:r>
            <a:r>
              <a:rPr lang="tr-TR" sz="2000" b="1" dirty="0" smtClean="0">
                <a:latin typeface="Palatino Linotype" pitchFamily="18" charset="0"/>
              </a:rPr>
              <a:t>düşünce transfer sistemi </a:t>
            </a:r>
            <a:r>
              <a:rPr lang="tr-TR" sz="2000" b="1" dirty="0">
                <a:latin typeface="Palatino Linotype" pitchFamily="18" charset="0"/>
              </a:rPr>
              <a:t>hem de </a:t>
            </a:r>
            <a:r>
              <a:rPr lang="tr-TR" sz="2000" b="1" dirty="0" smtClean="0">
                <a:latin typeface="Palatino Linotype" pitchFamily="18" charset="0"/>
              </a:rPr>
              <a:t>edebiyatın </a:t>
            </a:r>
            <a:r>
              <a:rPr lang="tr-TR" sz="2000" b="1" dirty="0">
                <a:latin typeface="Palatino Linotype" pitchFamily="18" charset="0"/>
              </a:rPr>
              <a:t>aracıdır. Dolayısı </a:t>
            </a:r>
            <a:r>
              <a:rPr lang="tr-TR" sz="2000" b="1" dirty="0" smtClean="0">
                <a:latin typeface="Palatino Linotype" pitchFamily="18" charset="0"/>
              </a:rPr>
              <a:t>ile dil </a:t>
            </a:r>
            <a:r>
              <a:rPr lang="tr-TR" sz="2000" b="1" dirty="0">
                <a:latin typeface="Palatino Linotype" pitchFamily="18" charset="0"/>
              </a:rPr>
              <a:t>ve </a:t>
            </a:r>
            <a:r>
              <a:rPr lang="tr-TR" sz="2000" b="1" dirty="0" smtClean="0">
                <a:latin typeface="Palatino Linotype" pitchFamily="18" charset="0"/>
              </a:rPr>
              <a:t>edebiyat </a:t>
            </a:r>
            <a:r>
              <a:rPr lang="tr-TR" sz="2000" b="1" dirty="0">
                <a:latin typeface="Palatino Linotype" pitchFamily="18" charset="0"/>
              </a:rPr>
              <a:t>arasında </a:t>
            </a:r>
            <a:r>
              <a:rPr lang="tr-TR" sz="2000" b="1" dirty="0" smtClean="0">
                <a:latin typeface="Palatino Linotype" pitchFamily="18" charset="0"/>
              </a:rPr>
              <a:t>kesin bir ayrım yapılamaz</a:t>
            </a:r>
            <a:r>
              <a:rPr lang="tr-TR" sz="2000" b="1" dirty="0">
                <a:latin typeface="Palatino Linotype" pitchFamily="18" charset="0"/>
              </a:rPr>
              <a:t>. </a:t>
            </a:r>
            <a:r>
              <a:rPr lang="tr-TR" sz="2000" b="1" dirty="0" smtClean="0">
                <a:latin typeface="Palatino Linotype" pitchFamily="18" charset="0"/>
              </a:rPr>
              <a:t>Edebiyat dilde kökleşmiştir </a:t>
            </a:r>
            <a:r>
              <a:rPr lang="tr-TR" sz="2000" b="1" dirty="0">
                <a:latin typeface="Palatino Linotype" pitchFamily="18" charset="0"/>
              </a:rPr>
              <a:t>ve </a:t>
            </a:r>
            <a:r>
              <a:rPr lang="tr-TR" sz="2000" b="1" dirty="0" smtClean="0">
                <a:latin typeface="Palatino Linotype" pitchFamily="18" charset="0"/>
              </a:rPr>
              <a:t>dil edebiyata dönüşmektedir</a:t>
            </a:r>
            <a:r>
              <a:rPr lang="tr-TR" sz="2000" b="1" dirty="0">
                <a:latin typeface="Palatino Linotype" pitchFamily="18" charset="0"/>
              </a:rPr>
              <a:t>. </a:t>
            </a:r>
            <a:r>
              <a:rPr lang="tr-TR" sz="2000" b="1" dirty="0" smtClean="0">
                <a:latin typeface="Palatino Linotype" pitchFamily="18" charset="0"/>
              </a:rPr>
              <a:t>Dil</a:t>
            </a:r>
            <a:r>
              <a:rPr lang="tr-TR" sz="2000" b="1" dirty="0">
                <a:latin typeface="Palatino Linotype" pitchFamily="18" charset="0"/>
              </a:rPr>
              <a:t>, </a:t>
            </a:r>
            <a:r>
              <a:rPr lang="tr-TR" sz="2000" b="1" dirty="0" smtClean="0">
                <a:latin typeface="Palatino Linotype" pitchFamily="18" charset="0"/>
              </a:rPr>
              <a:t>edebi olduğu zaman güzelleşmekte</a:t>
            </a:r>
            <a:r>
              <a:rPr lang="tr-TR" sz="2000" b="1" dirty="0">
                <a:latin typeface="Palatino Linotype" pitchFamily="18" charset="0"/>
              </a:rPr>
              <a:t>, </a:t>
            </a:r>
            <a:r>
              <a:rPr lang="tr-TR" sz="2000" b="1" dirty="0" smtClean="0">
                <a:latin typeface="Palatino Linotype" pitchFamily="18" charset="0"/>
              </a:rPr>
              <a:t>resimlerle zenginleşip </a:t>
            </a:r>
            <a:r>
              <a:rPr lang="tr-TR" sz="2000" b="1" dirty="0">
                <a:latin typeface="Palatino Linotype" pitchFamily="18" charset="0"/>
              </a:rPr>
              <a:t>somut hale </a:t>
            </a:r>
            <a:r>
              <a:rPr lang="tr-TR" sz="2000" b="1" dirty="0" smtClean="0">
                <a:latin typeface="Palatino Linotype" pitchFamily="18" charset="0"/>
              </a:rPr>
              <a:t>gelmektedir. </a:t>
            </a:r>
            <a:endParaRPr lang="tr-TR" sz="2000" b="1" dirty="0">
              <a:latin typeface="Palatino Linotyp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ÇOCUK EDEBİYATI </a:t>
            </a:r>
            <a:endParaRPr lang="tr-TR" dirty="0"/>
          </a:p>
        </p:txBody>
      </p:sp>
      <p:pic>
        <p:nvPicPr>
          <p:cNvPr id="4" name="3 İçerik Yer Tutucusu" descr="etkinlik.jpg"/>
          <p:cNvPicPr>
            <a:picLocks noGrp="1" noChangeAspect="1"/>
          </p:cNvPicPr>
          <p:nvPr>
            <p:ph sz="quarter" idx="1"/>
          </p:nvPr>
        </p:nvPicPr>
        <p:blipFill>
          <a:blip r:embed="rId2" cstate="print"/>
          <a:stretch>
            <a:fillRect/>
          </a:stretch>
        </p:blipFill>
        <p:spPr>
          <a:xfrm>
            <a:off x="2051720" y="1412776"/>
            <a:ext cx="4500288" cy="2520280"/>
          </a:xfrm>
        </p:spPr>
      </p:pic>
      <p:sp>
        <p:nvSpPr>
          <p:cNvPr id="5" name="4 Dikdörtgen"/>
          <p:cNvSpPr/>
          <p:nvPr/>
        </p:nvSpPr>
        <p:spPr>
          <a:xfrm>
            <a:off x="1043608" y="4221088"/>
            <a:ext cx="6984776" cy="1631216"/>
          </a:xfrm>
          <a:prstGeom prst="rect">
            <a:avLst/>
          </a:prstGeom>
        </p:spPr>
        <p:txBody>
          <a:bodyPr wrap="square">
            <a:spAutoFit/>
          </a:bodyPr>
          <a:lstStyle/>
          <a:p>
            <a:pPr algn="just"/>
            <a:r>
              <a:rPr lang="tr-TR" sz="2000" b="1" dirty="0" smtClean="0">
                <a:latin typeface="Palatino Linotype" pitchFamily="18" charset="0"/>
              </a:rPr>
              <a:t>Çocuk edebiyatıyla ilgili tanımlar incelendiğinde; TDK (2015)’ye göre çocuk edebiyatı; </a:t>
            </a:r>
            <a:r>
              <a:rPr lang="tr-TR" sz="2000" b="1" u="sng" dirty="0" smtClean="0">
                <a:solidFill>
                  <a:srgbClr val="7030A0"/>
                </a:solidFill>
                <a:latin typeface="Palatino Linotype" pitchFamily="18" charset="0"/>
              </a:rPr>
              <a:t>çocukların hayatı kavramasına yardımcı olacak, hayal gücünü geliştirici, okuma sevgisini aşılayan, eğitici bir edebiyat türü, çocuk yazını olarak</a:t>
            </a:r>
            <a:r>
              <a:rPr lang="tr-TR" sz="2000" b="1" dirty="0" smtClean="0">
                <a:latin typeface="Palatino Linotype" pitchFamily="18" charset="0"/>
              </a:rPr>
              <a:t> tanımlanır.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ÇOCUK EDEBİYATI </a:t>
            </a:r>
            <a:endParaRPr lang="tr-TR" dirty="0"/>
          </a:p>
        </p:txBody>
      </p:sp>
      <p:pic>
        <p:nvPicPr>
          <p:cNvPr id="4" name="3 İçerik Yer Tutucusu" descr="37167038-children-reading-a-book-and-learning-many-new-things-no-gradients.jpg"/>
          <p:cNvPicPr>
            <a:picLocks noGrp="1" noChangeAspect="1"/>
          </p:cNvPicPr>
          <p:nvPr>
            <p:ph sz="quarter" idx="1"/>
          </p:nvPr>
        </p:nvPicPr>
        <p:blipFill>
          <a:blip r:embed="rId2" cstate="print"/>
          <a:stretch>
            <a:fillRect/>
          </a:stretch>
        </p:blipFill>
        <p:spPr>
          <a:xfrm>
            <a:off x="323528" y="1772816"/>
            <a:ext cx="3962400" cy="3624072"/>
          </a:xfrm>
        </p:spPr>
      </p:pic>
      <p:sp>
        <p:nvSpPr>
          <p:cNvPr id="5" name="4 Dikdörtgen"/>
          <p:cNvSpPr/>
          <p:nvPr/>
        </p:nvSpPr>
        <p:spPr>
          <a:xfrm>
            <a:off x="4139952" y="2060848"/>
            <a:ext cx="4572000" cy="3170099"/>
          </a:xfrm>
          <a:prstGeom prst="rect">
            <a:avLst/>
          </a:prstGeom>
        </p:spPr>
        <p:txBody>
          <a:bodyPr wrap="square">
            <a:spAutoFit/>
          </a:bodyPr>
          <a:lstStyle/>
          <a:p>
            <a:pPr algn="just"/>
            <a:r>
              <a:rPr lang="tr-TR" sz="2000" b="1" dirty="0" smtClean="0">
                <a:latin typeface="Palatino Linotype" pitchFamily="18" charset="0"/>
              </a:rPr>
              <a:t>Sever (2013) çocuk edebiyatını “</a:t>
            </a:r>
            <a:r>
              <a:rPr lang="tr-TR" sz="2000" b="1" dirty="0" smtClean="0">
                <a:solidFill>
                  <a:srgbClr val="7030A0"/>
                </a:solidFill>
                <a:latin typeface="Palatino Linotype" pitchFamily="18" charset="0"/>
              </a:rPr>
              <a:t>erken çocukluk döneminden başlayıp, ergenlik dönemini de kapsayan bir yaşam evresinde, çocukların dil gelişim ve anlama düzeylerine uygun olarak duygu ve düşünce dünyalarını sanatsal niteliği olan dilsel ve görsel </a:t>
            </a:r>
            <a:r>
              <a:rPr lang="tr-TR" sz="2000" b="1" dirty="0" err="1" smtClean="0">
                <a:solidFill>
                  <a:srgbClr val="7030A0"/>
                </a:solidFill>
                <a:latin typeface="Palatino Linotype" pitchFamily="18" charset="0"/>
              </a:rPr>
              <a:t>iletlerle</a:t>
            </a:r>
            <a:r>
              <a:rPr lang="tr-TR" sz="2000" b="1" dirty="0" smtClean="0">
                <a:solidFill>
                  <a:srgbClr val="7030A0"/>
                </a:solidFill>
                <a:latin typeface="Palatino Linotype" pitchFamily="18" charset="0"/>
              </a:rPr>
              <a:t> zenginleştiren, beğeni düzeylerini yükselten ürünlerin genel adı</a:t>
            </a:r>
            <a:r>
              <a:rPr lang="tr-TR" sz="2000" b="1" dirty="0" smtClean="0">
                <a:latin typeface="Palatino Linotype" pitchFamily="18" charset="0"/>
              </a:rPr>
              <a:t>” olarak tanımlamıştır </a:t>
            </a:r>
            <a:endParaRPr lang="tr-TR" sz="20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ÇOCUK EDEBİYATI </a:t>
            </a:r>
            <a:endParaRPr lang="tr-TR" dirty="0"/>
          </a:p>
        </p:txBody>
      </p:sp>
      <p:pic>
        <p:nvPicPr>
          <p:cNvPr id="4" name="3 İçerik Yer Tutucusu" descr="66901325-viele-kinder-bücher-illustration-lesen.jpg"/>
          <p:cNvPicPr>
            <a:picLocks noGrp="1" noChangeAspect="1"/>
          </p:cNvPicPr>
          <p:nvPr>
            <p:ph sz="quarter" idx="1"/>
          </p:nvPr>
        </p:nvPicPr>
        <p:blipFill>
          <a:blip r:embed="rId2" cstate="print"/>
          <a:stretch>
            <a:fillRect/>
          </a:stretch>
        </p:blipFill>
        <p:spPr>
          <a:xfrm>
            <a:off x="2483768" y="3284984"/>
            <a:ext cx="3962400" cy="3252216"/>
          </a:xfrm>
        </p:spPr>
      </p:pic>
      <p:sp>
        <p:nvSpPr>
          <p:cNvPr id="5" name="4 Dikdörtgen"/>
          <p:cNvSpPr/>
          <p:nvPr/>
        </p:nvSpPr>
        <p:spPr>
          <a:xfrm>
            <a:off x="899592" y="1628800"/>
            <a:ext cx="7200800" cy="1631216"/>
          </a:xfrm>
          <a:prstGeom prst="rect">
            <a:avLst/>
          </a:prstGeom>
        </p:spPr>
        <p:txBody>
          <a:bodyPr wrap="square">
            <a:spAutoFit/>
          </a:bodyPr>
          <a:lstStyle/>
          <a:p>
            <a:pPr algn="just"/>
            <a:r>
              <a:rPr lang="tr-TR" sz="2000" b="1" dirty="0" smtClean="0">
                <a:latin typeface="Palatino Linotype" pitchFamily="18" charset="0"/>
              </a:rPr>
              <a:t>Bir başka tanımda ise; çocuk edebiyatı, </a:t>
            </a:r>
            <a:r>
              <a:rPr lang="tr-TR" sz="2000" b="1" dirty="0" smtClean="0">
                <a:solidFill>
                  <a:srgbClr val="7030A0"/>
                </a:solidFill>
                <a:latin typeface="Palatino Linotype" pitchFamily="18" charset="0"/>
              </a:rPr>
              <a:t>çocukların büyüme ve gelişmelerine; hayallerine, duygularına, düşüncelerine, yeteneklerine ve zevklerine hitap eden, eğitirken eğlenmelerine katkıda bulunan sözlü ve yazılı verimlerin tamamı</a:t>
            </a:r>
            <a:r>
              <a:rPr lang="tr-TR" sz="2000" b="1" dirty="0" smtClean="0">
                <a:latin typeface="Palatino Linotype" pitchFamily="18" charset="0"/>
              </a:rPr>
              <a:t> olarak belirtilmiştir.</a:t>
            </a:r>
            <a:endParaRPr lang="tr-TR" sz="20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rgbClr val="7030A0"/>
                </a:solidFill>
              </a:rPr>
              <a:t>ÇOCUK EDEBİYATININ ÖNEMİ VE AMACI </a:t>
            </a:r>
          </a:p>
        </p:txBody>
      </p:sp>
      <p:pic>
        <p:nvPicPr>
          <p:cNvPr id="4" name="3 İçerik Yer Tutucusu" descr="Ankara-Üniversitesi-Çocuk-ve-Gençlik-Edebiyatı-Uygulama-ve-Araştırma-Merkezi-300x171.png"/>
          <p:cNvPicPr>
            <a:picLocks noGrp="1" noChangeAspect="1"/>
          </p:cNvPicPr>
          <p:nvPr>
            <p:ph sz="quarter" idx="1"/>
          </p:nvPr>
        </p:nvPicPr>
        <p:blipFill>
          <a:blip r:embed="rId2" cstate="print"/>
          <a:stretch>
            <a:fillRect/>
          </a:stretch>
        </p:blipFill>
        <p:spPr>
          <a:xfrm>
            <a:off x="683568" y="2276872"/>
            <a:ext cx="7704856" cy="3744416"/>
          </a:xfrm>
        </p:spPr>
      </p:pic>
      <p:sp>
        <p:nvSpPr>
          <p:cNvPr id="2050" name="Rectangle 2"/>
          <p:cNvSpPr>
            <a:spLocks noChangeArrowheads="1"/>
          </p:cNvSpPr>
          <p:nvPr/>
        </p:nvSpPr>
        <p:spPr bwMode="auto">
          <a:xfrm>
            <a:off x="251520" y="2780928"/>
            <a:ext cx="864096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rgbClr val="000000"/>
                </a:solidFill>
                <a:effectLst/>
                <a:latin typeface="Palatino Linotype" pitchFamily="18" charset="0"/>
                <a:ea typeface="Calibri" pitchFamily="34" charset="0"/>
                <a:cs typeface="Times New Roman" pitchFamily="18" charset="0"/>
              </a:rPr>
              <a:t>Çocuk edebiyatının öncelikli amacı öğüt vermek ya da öğretmek değildir. Çocuklara yaşam ve insan gerçeğine ilişkin sanatçı duyarlılığıyla kurgulanmış ipuçlarını sunmak, ana dilinin kullanım olanaklarını sezdirmek ve onları yazılı kültürle sağlıklı ve sürekli iletişim kurabilen bireyler yapabilmek çocuk edebiyatının temel amacıdır. </a:t>
            </a:r>
            <a:endParaRPr kumimoji="0" lang="tr-TR" sz="2000" b="1" i="0" u="none" strike="noStrike" cap="none" normalizeH="0" baseline="0" dirty="0" smtClean="0">
              <a:ln>
                <a:noFill/>
              </a:ln>
              <a:solidFill>
                <a:schemeClr val="tx1"/>
              </a:solidFill>
              <a:effectLst/>
              <a:latin typeface="Palatino Linotype" pitchFamily="18"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ÇOCUK EDEBİYATININ AMACI </a:t>
            </a:r>
            <a:endParaRPr lang="tr-TR" b="1" dirty="0">
              <a:solidFill>
                <a:srgbClr val="7030A0"/>
              </a:solidFill>
            </a:endParaRPr>
          </a:p>
        </p:txBody>
      </p:sp>
      <p:sp>
        <p:nvSpPr>
          <p:cNvPr id="3" name="2 İçerik Yer Tutucusu"/>
          <p:cNvSpPr>
            <a:spLocks noGrp="1"/>
          </p:cNvSpPr>
          <p:nvPr>
            <p:ph sz="quarter" idx="1"/>
          </p:nvPr>
        </p:nvSpPr>
        <p:spPr/>
        <p:txBody>
          <a:bodyPr>
            <a:normAutofit/>
          </a:bodyPr>
          <a:lstStyle/>
          <a:p>
            <a:pPr algn="just"/>
            <a:r>
              <a:rPr lang="tr-TR" sz="2000" b="1" dirty="0">
                <a:latin typeface="Palatino Linotype" pitchFamily="18" charset="0"/>
              </a:rPr>
              <a:t>Çocuk </a:t>
            </a:r>
            <a:r>
              <a:rPr lang="tr-TR" sz="2000" b="1" dirty="0" smtClean="0">
                <a:latin typeface="Palatino Linotype" pitchFamily="18" charset="0"/>
              </a:rPr>
              <a:t>edebiyatı </a:t>
            </a:r>
            <a:r>
              <a:rPr lang="tr-TR" sz="2000" b="1" dirty="0">
                <a:latin typeface="Palatino Linotype" pitchFamily="18" charset="0"/>
              </a:rPr>
              <a:t>ürünler çocukları tüm </a:t>
            </a:r>
            <a:r>
              <a:rPr lang="tr-TR" sz="2000" b="1" dirty="0" smtClean="0">
                <a:latin typeface="Palatino Linotype" pitchFamily="18" charset="0"/>
              </a:rPr>
              <a:t>gelişim </a:t>
            </a:r>
            <a:r>
              <a:rPr lang="tr-TR" sz="2000" b="1" dirty="0">
                <a:latin typeface="Palatino Linotype" pitchFamily="18" charset="0"/>
              </a:rPr>
              <a:t>alanlarını destekleyerek onları </a:t>
            </a:r>
            <a:r>
              <a:rPr lang="tr-TR" sz="2000" b="1" dirty="0" smtClean="0">
                <a:latin typeface="Palatino Linotype" pitchFamily="18" charset="0"/>
              </a:rPr>
              <a:t>hayata hazırlamayı hedefler</a:t>
            </a:r>
            <a:r>
              <a:rPr lang="tr-TR" sz="2000" b="1" dirty="0">
                <a:latin typeface="Palatino Linotype" pitchFamily="18" charset="0"/>
              </a:rPr>
              <a:t>. Bu </a:t>
            </a:r>
            <a:r>
              <a:rPr lang="tr-TR" sz="2000" b="1" dirty="0" smtClean="0">
                <a:latin typeface="Palatino Linotype" pitchFamily="18" charset="0"/>
              </a:rPr>
              <a:t>doğrultuda edebiyat ürünlerinin hedefleri;</a:t>
            </a:r>
          </a:p>
          <a:p>
            <a:pPr algn="just"/>
            <a:endParaRPr lang="tr-TR" sz="2000" b="1" dirty="0">
              <a:latin typeface="Palatino Linotype" pitchFamily="18" charset="0"/>
            </a:endParaRPr>
          </a:p>
        </p:txBody>
      </p:sp>
      <p:sp>
        <p:nvSpPr>
          <p:cNvPr id="4" name="3 Yuvarlatılmış Dikdörtgen"/>
          <p:cNvSpPr/>
          <p:nvPr/>
        </p:nvSpPr>
        <p:spPr>
          <a:xfrm>
            <a:off x="395536" y="2780928"/>
            <a:ext cx="8496944" cy="3168352"/>
          </a:xfrm>
          <a:prstGeom prst="roundRect">
            <a:avLst/>
          </a:prstGeom>
          <a:solidFill>
            <a:schemeClr val="accent6">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smtClean="0">
                <a:solidFill>
                  <a:schemeClr val="tx1"/>
                </a:solidFill>
              </a:rPr>
              <a:t>• </a:t>
            </a:r>
            <a:r>
              <a:rPr lang="tr-TR" sz="2000" b="1" dirty="0" smtClean="0">
                <a:solidFill>
                  <a:schemeClr val="tx1"/>
                </a:solidFill>
                <a:latin typeface="Palatino Linotype" pitchFamily="18" charset="0"/>
              </a:rPr>
              <a:t>Çocukların güven, sevgi, sevilme, sevme, öğrenme, bir gruba ait olma, oyun, değişiklik ve estetiklik gibi ruhsal ihtiyaçlarını karşılamak,</a:t>
            </a:r>
          </a:p>
          <a:p>
            <a:r>
              <a:rPr lang="tr-TR" sz="2000" b="1" dirty="0" smtClean="0">
                <a:solidFill>
                  <a:schemeClr val="tx1"/>
                </a:solidFill>
                <a:latin typeface="Palatino Linotype" pitchFamily="18" charset="0"/>
              </a:rPr>
              <a:t>• Çocukların alıcı dil, ifade edici dil, bilişsel, sosyal duygusal ve kişilik gelişimlerine katkıda bulunmak,</a:t>
            </a:r>
          </a:p>
          <a:p>
            <a:r>
              <a:rPr lang="tr-TR" sz="2000" b="1" dirty="0" smtClean="0">
                <a:solidFill>
                  <a:schemeClr val="tx1"/>
                </a:solidFill>
                <a:latin typeface="Palatino Linotype" pitchFamily="18" charset="0"/>
              </a:rPr>
              <a:t>• Çocukların kazanmış oldukları dil becerileri ile dinleme, anlama, okuma, yazma ve kendini ifade etme yeteneklerin geliştirmek,</a:t>
            </a:r>
            <a:endParaRPr lang="tr-TR" sz="2000" b="1" dirty="0">
              <a:solidFill>
                <a:schemeClr val="tx1"/>
              </a:solidFill>
              <a:latin typeface="Palatino Linotype"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7030A0"/>
                </a:solidFill>
              </a:rPr>
              <a:t>ÇOCUK EDEBİYATININ AMACI </a:t>
            </a:r>
            <a:endParaRPr lang="tr-TR" dirty="0"/>
          </a:p>
        </p:txBody>
      </p:sp>
      <p:sp>
        <p:nvSpPr>
          <p:cNvPr id="3" name="2 İçerik Yer Tutucusu"/>
          <p:cNvSpPr>
            <a:spLocks noGrp="1"/>
          </p:cNvSpPr>
          <p:nvPr>
            <p:ph sz="quarter" idx="1"/>
          </p:nvPr>
        </p:nvSpPr>
        <p:spPr/>
        <p:txBody>
          <a:bodyPr/>
          <a:lstStyle/>
          <a:p>
            <a:endParaRPr lang="tr-TR" dirty="0"/>
          </a:p>
        </p:txBody>
      </p:sp>
      <p:sp>
        <p:nvSpPr>
          <p:cNvPr id="4" name="3 Yuvarlatılmış Dikdörtgen"/>
          <p:cNvSpPr/>
          <p:nvPr/>
        </p:nvSpPr>
        <p:spPr>
          <a:xfrm>
            <a:off x="251520" y="1268760"/>
            <a:ext cx="8712968" cy="5112568"/>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dirty="0" smtClean="0">
              <a:solidFill>
                <a:schemeClr val="tx1"/>
              </a:solidFill>
              <a:latin typeface="Palatino Linotype" pitchFamily="18" charset="0"/>
            </a:endParaRPr>
          </a:p>
          <a:p>
            <a:endParaRPr lang="tr-TR" dirty="0" smtClean="0">
              <a:solidFill>
                <a:schemeClr val="tx1"/>
              </a:solidFill>
              <a:latin typeface="Palatino Linotype" pitchFamily="18" charset="0"/>
            </a:endParaRPr>
          </a:p>
          <a:p>
            <a:endParaRPr lang="tr-TR" dirty="0" smtClean="0">
              <a:solidFill>
                <a:schemeClr val="tx1"/>
              </a:solidFill>
              <a:latin typeface="Palatino Linotype" pitchFamily="18" charset="0"/>
            </a:endParaRPr>
          </a:p>
          <a:p>
            <a:pPr>
              <a:lnSpc>
                <a:spcPct val="150000"/>
              </a:lnSpc>
            </a:pPr>
            <a:endParaRPr lang="tr-TR" b="1" dirty="0" smtClean="0">
              <a:solidFill>
                <a:schemeClr val="tx1"/>
              </a:solidFill>
              <a:latin typeface="Palatino Linotype" pitchFamily="18" charset="0"/>
            </a:endParaRPr>
          </a:p>
          <a:p>
            <a:pPr algn="just">
              <a:lnSpc>
                <a:spcPct val="150000"/>
              </a:lnSpc>
            </a:pPr>
            <a:r>
              <a:rPr lang="tr-TR" b="1" dirty="0" smtClean="0">
                <a:solidFill>
                  <a:schemeClr val="tx1"/>
                </a:solidFill>
                <a:latin typeface="Palatino Linotype" pitchFamily="18" charset="0"/>
              </a:rPr>
              <a:t>• Çocukların kendi kişiliklerini tanımalarını sağlayarak değerli bir varlık olduklarını hissettirmek,</a:t>
            </a:r>
          </a:p>
          <a:p>
            <a:pPr algn="just">
              <a:lnSpc>
                <a:spcPct val="150000"/>
              </a:lnSpc>
            </a:pPr>
            <a:r>
              <a:rPr lang="tr-TR" b="1" dirty="0" smtClean="0">
                <a:solidFill>
                  <a:schemeClr val="tx1"/>
                </a:solidFill>
                <a:latin typeface="Palatino Linotype" pitchFamily="18" charset="0"/>
              </a:rPr>
              <a:t>• Çocukları yaşam gerçeklerine hazırlayarak, sorunlarla baş etme becerilerini geliştirmek,</a:t>
            </a:r>
          </a:p>
          <a:p>
            <a:pPr algn="just">
              <a:lnSpc>
                <a:spcPct val="150000"/>
              </a:lnSpc>
            </a:pPr>
            <a:r>
              <a:rPr lang="tr-TR" b="1" dirty="0" smtClean="0">
                <a:solidFill>
                  <a:schemeClr val="tx1"/>
                </a:solidFill>
                <a:latin typeface="Palatino Linotype" pitchFamily="18" charset="0"/>
              </a:rPr>
              <a:t>• Çocukların içinde bulundukları kendi kültürlerini ve başka kültürlerin özelliklerin  tanımalarını ve anlamalarını sağlamak,</a:t>
            </a:r>
          </a:p>
          <a:p>
            <a:pPr algn="just">
              <a:lnSpc>
                <a:spcPct val="150000"/>
              </a:lnSpc>
            </a:pPr>
            <a:r>
              <a:rPr lang="tr-TR" b="1" dirty="0" smtClean="0">
                <a:solidFill>
                  <a:schemeClr val="tx1"/>
                </a:solidFill>
                <a:latin typeface="Palatino Linotype" pitchFamily="18" charset="0"/>
              </a:rPr>
              <a:t>• Çocukların gelişmekte olan iç ve dış dünyalarına katkıda bulunarak doğru ve temel davranış becerilerini kazandırmak,</a:t>
            </a:r>
          </a:p>
          <a:p>
            <a:pPr algn="just">
              <a:lnSpc>
                <a:spcPct val="150000"/>
              </a:lnSpc>
            </a:pPr>
            <a:r>
              <a:rPr lang="tr-TR" b="1" dirty="0" smtClean="0">
                <a:solidFill>
                  <a:schemeClr val="tx1"/>
                </a:solidFill>
                <a:latin typeface="Palatino Linotype" pitchFamily="18" charset="0"/>
              </a:rPr>
              <a:t>• Çocukların duygularını kontrol altına almayı ve korku, kıskançlık, öfke, nefret gibi duygularla basa çıkmalarını öğretmek,</a:t>
            </a:r>
          </a:p>
          <a:p>
            <a:pPr algn="just">
              <a:lnSpc>
                <a:spcPct val="150000"/>
              </a:lnSpc>
            </a:pPr>
            <a:r>
              <a:rPr lang="tr-TR" b="1" dirty="0" smtClean="0">
                <a:solidFill>
                  <a:schemeClr val="tx1"/>
                </a:solidFill>
                <a:latin typeface="Palatino Linotype" pitchFamily="18" charset="0"/>
              </a:rPr>
              <a:t>• Çocuklara duygu, düşünce ve yaşantı zenginliği kazandırmak, </a:t>
            </a:r>
          </a:p>
          <a:p>
            <a:pPr algn="just">
              <a:lnSpc>
                <a:spcPct val="150000"/>
              </a:lnSpc>
              <a:buFont typeface="Arial" pitchFamily="34" charset="0"/>
              <a:buChar char="•"/>
            </a:pPr>
            <a:r>
              <a:rPr lang="tr-TR" b="1" dirty="0" smtClean="0">
                <a:solidFill>
                  <a:schemeClr val="tx1"/>
                </a:solidFill>
                <a:latin typeface="Palatino Linotype" pitchFamily="18" charset="0"/>
              </a:rPr>
              <a:t>Çocukların görsel, işitsel, dokunsal algı gelişimini desteklemek,</a:t>
            </a:r>
          </a:p>
          <a:p>
            <a:endParaRPr lang="tr-TR" dirty="0" smtClean="0"/>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Özel 1">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82</TotalTime>
  <Words>1177</Words>
  <Application>Microsoft Office PowerPoint</Application>
  <PresentationFormat>Ekran Gösterisi (4:3)</PresentationFormat>
  <Paragraphs>82</Paragraphs>
  <Slides>18</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18</vt:i4>
      </vt:variant>
    </vt:vector>
  </HeadingPairs>
  <TitlesOfParts>
    <vt:vector size="26" baseType="lpstr">
      <vt:lpstr>Arial</vt:lpstr>
      <vt:lpstr>Calibri</vt:lpstr>
      <vt:lpstr>Georgia</vt:lpstr>
      <vt:lpstr>Palatino Linotype</vt:lpstr>
      <vt:lpstr>Times New Roman</vt:lpstr>
      <vt:lpstr>Wingdings</vt:lpstr>
      <vt:lpstr>Wingdings 2</vt:lpstr>
      <vt:lpstr>Kent</vt:lpstr>
      <vt:lpstr>PowerPoint Sunusu</vt:lpstr>
      <vt:lpstr>ÇOCUK EDEBİYATI </vt:lpstr>
      <vt:lpstr>EDEBİYAT </vt:lpstr>
      <vt:lpstr>ÇOCUK EDEBİYATI </vt:lpstr>
      <vt:lpstr>ÇOCUK EDEBİYATI </vt:lpstr>
      <vt:lpstr>ÇOCUK EDEBİYATI </vt:lpstr>
      <vt:lpstr>ÇOCUK EDEBİYATININ ÖNEMİ VE AMACI </vt:lpstr>
      <vt:lpstr>ÇOCUK EDEBİYATININ AMACI </vt:lpstr>
      <vt:lpstr>ÇOCUK EDEBİYATININ AMACI </vt:lpstr>
      <vt:lpstr>ÇOCUK EDEBİYATININ AMACI </vt:lpstr>
      <vt:lpstr>ÇOCUK EDEBİYATININ ÖNEMİ</vt:lpstr>
      <vt:lpstr>PowerPoint Sunusu</vt:lpstr>
      <vt:lpstr>PowerPoint Sunusu</vt:lpstr>
      <vt:lpstr>PowerPoint Sunusu</vt:lpstr>
      <vt:lpstr>PowerPoint Sunusu</vt:lpstr>
      <vt:lpstr>PowerPoint Sunusu</vt:lpstr>
      <vt:lpstr>PowerPoint Sunusu</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Hp</cp:lastModifiedBy>
  <cp:revision>6</cp:revision>
  <dcterms:created xsi:type="dcterms:W3CDTF">2021-02-09T13:28:02Z</dcterms:created>
  <dcterms:modified xsi:type="dcterms:W3CDTF">2021-02-20T18:29:30Z</dcterms:modified>
</cp:coreProperties>
</file>