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29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6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79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39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023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12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74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28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3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25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53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CE81D-C92E-44E0-85FA-B07153597FD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E9ABE-A82A-4738-B8D3-7D2C7E4BA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44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ULUSLARARASI EMEK GÖÇÜ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066473"/>
            <a:ext cx="9144000" cy="1699491"/>
          </a:xfrm>
        </p:spPr>
        <p:txBody>
          <a:bodyPr>
            <a:normAutofit/>
          </a:bodyPr>
          <a:lstStyle/>
          <a:p>
            <a:r>
              <a:rPr lang="tr-TR" sz="2800" b="1" dirty="0"/>
              <a:t>7</a:t>
            </a:r>
            <a:r>
              <a:rPr lang="tr-TR" sz="2800" b="1" dirty="0" smtClean="0"/>
              <a:t>. </a:t>
            </a:r>
            <a:r>
              <a:rPr lang="tr-TR" sz="2800" b="1" dirty="0" smtClean="0"/>
              <a:t>HAFTA</a:t>
            </a:r>
          </a:p>
          <a:p>
            <a:r>
              <a:rPr lang="tr-TR" sz="2800" b="1" dirty="0"/>
              <a:t/>
            </a:r>
            <a:br>
              <a:rPr lang="tr-TR" sz="2800" b="1" dirty="0"/>
            </a:br>
            <a:r>
              <a:rPr lang="tr-TR" sz="2800" b="1" dirty="0" smtClean="0"/>
              <a:t>VASIFLI </a:t>
            </a:r>
            <a:r>
              <a:rPr lang="tr-TR" sz="2800" b="1" dirty="0"/>
              <a:t>GÖÇMEN EMEĞİ VE BEYİN </a:t>
            </a:r>
            <a:r>
              <a:rPr lang="tr-TR" sz="2800" b="1" dirty="0" smtClean="0"/>
              <a:t>GÖÇÜ</a:t>
            </a:r>
          </a:p>
          <a:p>
            <a:endParaRPr lang="tr-TR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62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6428"/>
            <a:ext cx="10515600" cy="5510536"/>
          </a:xfrm>
        </p:spPr>
        <p:txBody>
          <a:bodyPr>
            <a:noAutofit/>
          </a:bodyPr>
          <a:lstStyle/>
          <a:p>
            <a:r>
              <a:rPr lang="tr-TR" sz="2400" dirty="0"/>
              <a:t>Orta ve üst sınıfın talepleri ve Batı’daki vasıflı işgücü talebi hükümeti </a:t>
            </a:r>
            <a:r>
              <a:rPr lang="tr-TR" sz="2400" b="1" dirty="0"/>
              <a:t>yüksek öğrenime daha çok yatırım </a:t>
            </a:r>
            <a:r>
              <a:rPr lang="tr-TR" sz="2400" dirty="0"/>
              <a:t>yapmaya zorlamaktadır. </a:t>
            </a:r>
          </a:p>
          <a:p>
            <a:r>
              <a:rPr lang="tr-TR" sz="2400" dirty="0" smtClean="0"/>
              <a:t>Yüksek öğrenime yapılan yatırımların ilk ve orta düzey eğitim yatırımları ile karşılaştırılması: </a:t>
            </a:r>
          </a:p>
          <a:p>
            <a:pPr algn="ctr">
              <a:lnSpc>
                <a:spcPct val="100000"/>
              </a:lnSpc>
            </a:pPr>
            <a:r>
              <a:rPr lang="tr-TR" sz="2400" dirty="0" smtClean="0"/>
              <a:t>Ortadoğu’da </a:t>
            </a:r>
            <a:r>
              <a:rPr lang="tr-TR" sz="2400" dirty="0"/>
              <a:t>494 $ ve 1726 $,</a:t>
            </a:r>
          </a:p>
          <a:p>
            <a:pPr algn="ctr">
              <a:lnSpc>
                <a:spcPct val="100000"/>
              </a:lnSpc>
            </a:pPr>
            <a:r>
              <a:rPr lang="es-ES" sz="2400" dirty="0" err="1"/>
              <a:t>Latin</a:t>
            </a:r>
            <a:r>
              <a:rPr lang="es-ES" sz="2400" dirty="0"/>
              <a:t> </a:t>
            </a:r>
            <a:r>
              <a:rPr lang="es-ES" sz="2400" dirty="0" err="1"/>
              <a:t>Amerika’da</a:t>
            </a:r>
            <a:r>
              <a:rPr lang="es-ES" sz="2400" dirty="0"/>
              <a:t> 392 $ ve 1169 $, </a:t>
            </a:r>
            <a:endParaRPr lang="tr-TR" sz="2400" dirty="0" smtClean="0"/>
          </a:p>
          <a:p>
            <a:pPr algn="ctr">
              <a:lnSpc>
                <a:spcPct val="100000"/>
              </a:lnSpc>
            </a:pPr>
            <a:r>
              <a:rPr lang="es-ES" sz="2400" dirty="0" err="1" smtClean="0"/>
              <a:t>Doğu</a:t>
            </a:r>
            <a:r>
              <a:rPr lang="es-ES" sz="2400" dirty="0" smtClean="0"/>
              <a:t> </a:t>
            </a:r>
            <a:r>
              <a:rPr lang="es-ES" sz="2400" dirty="0" err="1"/>
              <a:t>Asya’da</a:t>
            </a:r>
            <a:r>
              <a:rPr lang="es-ES" sz="2400" dirty="0"/>
              <a:t> 136 ve 817 $, </a:t>
            </a:r>
            <a:endParaRPr lang="tr-TR" sz="2400" dirty="0" smtClean="0"/>
          </a:p>
          <a:p>
            <a:pPr algn="ctr">
              <a:lnSpc>
                <a:spcPct val="100000"/>
              </a:lnSpc>
            </a:pPr>
            <a:r>
              <a:rPr lang="es-ES" sz="2400" dirty="0" err="1" smtClean="0"/>
              <a:t>Güney</a:t>
            </a:r>
            <a:r>
              <a:rPr lang="tr-TR" sz="2400" dirty="0"/>
              <a:t> </a:t>
            </a:r>
            <a:r>
              <a:rPr lang="es-ES" sz="2400" dirty="0" err="1" smtClean="0"/>
              <a:t>Asya’da</a:t>
            </a:r>
            <a:r>
              <a:rPr lang="es-ES" sz="2400" dirty="0" smtClean="0"/>
              <a:t> </a:t>
            </a:r>
            <a:r>
              <a:rPr lang="es-ES" sz="2400" dirty="0"/>
              <a:t>44 ve 305 </a:t>
            </a:r>
            <a:r>
              <a:rPr lang="es-ES" sz="2400" dirty="0" smtClean="0"/>
              <a:t>$</a:t>
            </a:r>
            <a:endParaRPr lang="tr-TR" sz="2400" dirty="0" smtClean="0"/>
          </a:p>
          <a:p>
            <a:pPr algn="ctr">
              <a:lnSpc>
                <a:spcPct val="100000"/>
              </a:lnSpc>
            </a:pPr>
            <a:endParaRPr lang="tr-TR" sz="2400" dirty="0" smtClean="0"/>
          </a:p>
          <a:p>
            <a:r>
              <a:rPr lang="tr-TR" sz="2400" dirty="0" smtClean="0"/>
              <a:t>ABD’de Kennedy-Johnson Yasası 1965: Daha önce göç kotasını belirleyen doğum yeri ve milliyetken bu yasadan sonra vasıf düzeyini önemli belirleyici olmuştur. </a:t>
            </a:r>
          </a:p>
          <a:p>
            <a:r>
              <a:rPr lang="tr-TR" sz="2400" dirty="0" smtClean="0"/>
              <a:t>1964’te %14 Asyalı yüksek vasıflı işgücü varken, 1970’de  %62’ye çıkmıştır. </a:t>
            </a: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66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Gelişmiş ülkeler açısından beyin göçü </a:t>
            </a:r>
            <a:r>
              <a:rPr lang="tr-TR" b="1" dirty="0" smtClean="0"/>
              <a:t>önemli bir kayıp </a:t>
            </a:r>
            <a:r>
              <a:rPr lang="tr-TR" dirty="0" smtClean="0"/>
              <a:t>olarak </a:t>
            </a:r>
          </a:p>
          <a:p>
            <a:pPr marL="0" indent="0">
              <a:buNone/>
            </a:pPr>
            <a:r>
              <a:rPr lang="tr-TR" dirty="0"/>
              <a:t>n</a:t>
            </a:r>
            <a:r>
              <a:rPr lang="tr-TR" dirty="0" smtClean="0"/>
              <a:t>itelendirilir.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Gelişmekte olan ülkenin </a:t>
            </a:r>
            <a:r>
              <a:rPr lang="tr-TR" b="1" dirty="0" smtClean="0"/>
              <a:t>insan sermayesini yitirmesi</a:t>
            </a:r>
            <a:r>
              <a:rPr lang="tr-TR" dirty="0" smtClean="0"/>
              <a:t>, gelişmiş ülke ekonomisine ciddi ölçüde katkı sağlar</a:t>
            </a:r>
          </a:p>
          <a:p>
            <a:pPr marL="0" indent="0">
              <a:buNone/>
            </a:pPr>
            <a:r>
              <a:rPr lang="tr-TR" dirty="0" smtClean="0"/>
              <a:t>Sağlık alanında doktor, diş hekimi, hemşirelerin ülkelerinden ayrılmaları ile gelişmekte olan ülkelerde bu alanda </a:t>
            </a:r>
            <a:r>
              <a:rPr lang="tr-TR" b="1" dirty="0" smtClean="0"/>
              <a:t>hizmet açığı büyür. </a:t>
            </a:r>
          </a:p>
          <a:p>
            <a:pPr marL="0" indent="0">
              <a:buNone/>
            </a:pPr>
            <a:r>
              <a:rPr lang="tr-TR" dirty="0" smtClean="0"/>
              <a:t>Küreselleşme ile ihtiyaç duyulan </a:t>
            </a:r>
            <a:r>
              <a:rPr lang="tr-TR" b="1" dirty="0" smtClean="0"/>
              <a:t>bilişim sektöründeki uzman açığı</a:t>
            </a:r>
            <a:r>
              <a:rPr lang="tr-TR" dirty="0" smtClean="0"/>
              <a:t> gelişmekte olan ülkelerden sağlanmaktadır: Başta ABD yer alır, bu sektördeki işgücü talebinde. </a:t>
            </a:r>
          </a:p>
          <a:p>
            <a:pPr marL="0" indent="0">
              <a:buNone/>
            </a:pPr>
            <a:r>
              <a:rPr lang="tr-TR" b="1" dirty="0" smtClean="0"/>
              <a:t>İşgücü arzının yarısını</a:t>
            </a:r>
            <a:r>
              <a:rPr lang="tr-TR" dirty="0" smtClean="0"/>
              <a:t>, Hindistan’dan gelen bilişim uzmanlar oluşturur.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09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9932"/>
            <a:ext cx="10515600" cy="5557031"/>
          </a:xfrm>
        </p:spPr>
        <p:txBody>
          <a:bodyPr>
            <a:normAutofit fontScale="92500" lnSpcReduction="10000"/>
          </a:bodyPr>
          <a:lstStyle/>
          <a:p>
            <a:r>
              <a:rPr lang="tr-TR" sz="3600" b="1" dirty="0" smtClean="0"/>
              <a:t>Türkiye örneği</a:t>
            </a:r>
          </a:p>
          <a:p>
            <a:endParaRPr lang="tr-TR" b="1" dirty="0" smtClean="0"/>
          </a:p>
          <a:p>
            <a:r>
              <a:rPr lang="tr-TR" dirty="0" smtClean="0"/>
              <a:t>Düzenli istatistikler olmaması sebebiyle konunun boyutları tam olarak bilinmemektedir. </a:t>
            </a:r>
          </a:p>
          <a:p>
            <a:r>
              <a:rPr lang="tr-TR" dirty="0" smtClean="0"/>
              <a:t>Türkiye’den eğitim için gidenlerin </a:t>
            </a:r>
            <a:r>
              <a:rPr lang="tr-TR" b="1" dirty="0" smtClean="0"/>
              <a:t>kalma eğilimlerinin yüksek </a:t>
            </a:r>
            <a:r>
              <a:rPr lang="tr-TR" dirty="0" smtClean="0"/>
              <a:t>olduğu bilinmektedir. </a:t>
            </a:r>
          </a:p>
          <a:p>
            <a:r>
              <a:rPr lang="tr-TR" dirty="0" smtClean="0"/>
              <a:t>İlk dönem: 1956-1970 ( 1500 mühendis ve tıp doktoru)</a:t>
            </a:r>
          </a:p>
          <a:p>
            <a:r>
              <a:rPr lang="tr-TR" dirty="0" smtClean="0"/>
              <a:t>1962-63 arasında eğitim için gidenlerden %18’i yurtdışında kalmıştır.</a:t>
            </a:r>
          </a:p>
          <a:p>
            <a:r>
              <a:rPr lang="tr-TR" dirty="0" smtClean="0"/>
              <a:t>ABD’deki vasıflı göçmen işgücünün </a:t>
            </a:r>
            <a:r>
              <a:rPr lang="tr-TR" b="1" dirty="0" smtClean="0"/>
              <a:t>%1.5’i Türkiye’den </a:t>
            </a:r>
            <a:r>
              <a:rPr lang="tr-TR" dirty="0" smtClean="0"/>
              <a:t>gitmiştir.</a:t>
            </a:r>
          </a:p>
          <a:p>
            <a:r>
              <a:rPr lang="tr-TR" dirty="0" smtClean="0"/>
              <a:t>Kalma eğiliminin arkasındaki sebepler: </a:t>
            </a:r>
            <a:r>
              <a:rPr lang="tr-TR" i="1" dirty="0" smtClean="0"/>
              <a:t>1. mesleki kaygılar, 2. ekonomik sebepler, 3. sosyokültürel</a:t>
            </a:r>
            <a:r>
              <a:rPr lang="tr-TR" i="1" dirty="0"/>
              <a:t>/</a:t>
            </a:r>
            <a:r>
              <a:rPr lang="tr-TR" i="1" dirty="0" smtClean="0"/>
              <a:t> kişisel faktörler </a:t>
            </a:r>
          </a:p>
          <a:p>
            <a:r>
              <a:rPr lang="tr-TR" dirty="0" smtClean="0"/>
              <a:t>Türkiye’ye dönme düşüncesinde olanların oranı: %35.3 (</a:t>
            </a:r>
            <a:r>
              <a:rPr lang="tr-TR" dirty="0" err="1" smtClean="0"/>
              <a:t>bkz</a:t>
            </a:r>
            <a:r>
              <a:rPr lang="tr-TR" dirty="0" smtClean="0"/>
              <a:t>: Toksöz, 2006: 226-241)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Geri dönüşe yönelik yeterli politikaların geliştirilemediği görülür: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MEB sonrasında YÖK  kanalıyla öğrenci gönderilmiştir: ABD, İngiltere ve Almanya (%4)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1994 sonrası Türkiye’de yüksek öğrenime ağırlık verilmiştir ve sayı azalma eğilimine girmiştir.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YÖK bursu ile giden araştırmacılarda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smtClean="0"/>
              <a:t>dönmeyenlerin oranı %11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TÜBİTAK (1968-2000) %21.1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88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Beyin Göçünü Önlemeye Yönelik Politikalar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smtClean="0"/>
              <a:t>1</a:t>
            </a:r>
            <a:r>
              <a:rPr lang="tr-TR" sz="3200" dirty="0"/>
              <a:t>. </a:t>
            </a:r>
            <a:r>
              <a:rPr lang="tr-TR" sz="3200" dirty="0" smtClean="0"/>
              <a:t>Eğitim politikaları </a:t>
            </a:r>
            <a:r>
              <a:rPr lang="tr-TR" sz="3200" dirty="0"/>
              <a:t>ile göçü engelleme</a:t>
            </a:r>
            <a:r>
              <a:rPr lang="tr-TR" sz="3200" dirty="0" smtClean="0"/>
              <a:t>:</a:t>
            </a:r>
          </a:p>
          <a:p>
            <a:r>
              <a:rPr lang="tr-TR" sz="3200" dirty="0"/>
              <a:t>2. Ekonomik ve sosyal </a:t>
            </a:r>
            <a:r>
              <a:rPr lang="tr-TR" sz="3200" dirty="0" smtClean="0"/>
              <a:t>gelişme </a:t>
            </a:r>
            <a:r>
              <a:rPr lang="tr-TR" sz="3200" dirty="0"/>
              <a:t>ile nitelikli </a:t>
            </a:r>
            <a:r>
              <a:rPr lang="tr-TR" sz="3200" dirty="0" smtClean="0"/>
              <a:t>işgücünü </a:t>
            </a:r>
            <a:r>
              <a:rPr lang="tr-TR" sz="3200" dirty="0"/>
              <a:t>elde </a:t>
            </a:r>
            <a:r>
              <a:rPr lang="tr-TR" sz="3200" dirty="0" smtClean="0"/>
              <a:t>tutma</a:t>
            </a:r>
          </a:p>
          <a:p>
            <a:r>
              <a:rPr lang="tr-TR" sz="3200" dirty="0"/>
              <a:t>3. </a:t>
            </a:r>
            <a:r>
              <a:rPr lang="tr-TR" sz="3200" dirty="0" smtClean="0"/>
              <a:t>Dönüş </a:t>
            </a:r>
            <a:r>
              <a:rPr lang="tr-TR" sz="3200" dirty="0"/>
              <a:t>ve </a:t>
            </a:r>
            <a:r>
              <a:rPr lang="tr-TR" sz="3200" dirty="0" smtClean="0"/>
              <a:t>dolaşım programlarının </a:t>
            </a:r>
            <a:r>
              <a:rPr lang="tr-TR" sz="3200" dirty="0"/>
              <a:t>desteklenmesi</a:t>
            </a:r>
            <a:r>
              <a:rPr lang="tr-TR" sz="3200" dirty="0" smtClean="0"/>
              <a:t>:</a:t>
            </a:r>
          </a:p>
          <a:p>
            <a:r>
              <a:rPr lang="tr-TR" sz="3200" dirty="0"/>
              <a:t>4. Uzman </a:t>
            </a:r>
            <a:r>
              <a:rPr lang="tr-TR" sz="3200" dirty="0" smtClean="0"/>
              <a:t>ağları oluşturma</a:t>
            </a:r>
            <a:endParaRPr lang="tr-TR" sz="3200" dirty="0"/>
          </a:p>
          <a:p>
            <a:r>
              <a:rPr lang="tr-TR" sz="3200" dirty="0"/>
              <a:t>5. Beyin göçünden vergi </a:t>
            </a:r>
            <a:r>
              <a:rPr lang="tr-TR" sz="3200" dirty="0" smtClean="0"/>
              <a:t>alınması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0247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Kaynak: </a:t>
            </a:r>
            <a:endParaRPr lang="tr-TR" b="1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Toksöz, G. (2006) Uluslararası Emek Göçü: s. 226-241</a:t>
            </a:r>
          </a:p>
          <a:p>
            <a:r>
              <a:rPr lang="tr-TR" dirty="0" err="1"/>
              <a:t>Castles</a:t>
            </a:r>
            <a:r>
              <a:rPr lang="tr-TR" dirty="0"/>
              <a:t> ve Miller (2008) Göçler Çağı: 243-245</a:t>
            </a:r>
          </a:p>
        </p:txBody>
      </p:sp>
    </p:spTree>
    <p:extLst>
      <p:ext uri="{BB962C8B-B14F-4D97-AF65-F5344CB8AC3E}">
        <p14:creationId xmlns:p14="http://schemas.microsoft.com/office/powerpoint/2010/main" val="3515693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b="1" dirty="0"/>
              <a:t>Uluslararası göç politikaları göçün iki eksende </a:t>
            </a:r>
            <a:r>
              <a:rPr lang="tr-TR" sz="4000" b="1" dirty="0" smtClean="0"/>
              <a:t>ilerlemesine yol açmaktadır: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Sınır kapılarının vasıfsız işgücüne kapatılması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 smtClean="0"/>
              <a:t> düzensiz göç ve göçmen </a:t>
            </a:r>
            <a:r>
              <a:rPr lang="tr-TR" dirty="0"/>
              <a:t>kaçakçılığı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2. Sınır kapılarının vasıflı işgücünün göçü için açılması </a:t>
            </a:r>
            <a:r>
              <a:rPr lang="tr-TR" dirty="0" smtClean="0">
                <a:sym typeface="Wingdings" panose="05000000000000000000" pitchFamily="2" charset="2"/>
              </a:rPr>
              <a:t> beyin göçü</a:t>
            </a:r>
          </a:p>
          <a:p>
            <a:pPr marL="0" indent="0">
              <a:buNone/>
            </a:pPr>
            <a:endParaRPr lang="tr-T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8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r>
              <a:rPr lang="tr-TR" smtClean="0"/>
              <a:t>Tanım</a:t>
            </a:r>
            <a:endParaRPr lang="tr-TR" dirty="0" smtClean="0"/>
          </a:p>
          <a:p>
            <a:r>
              <a:rPr lang="tr-TR" sz="4000" b="1" dirty="0" smtClean="0"/>
              <a:t>Beyin göçü</a:t>
            </a:r>
            <a:r>
              <a:rPr lang="tr-TR" dirty="0" smtClean="0"/>
              <a:t>, «e</a:t>
            </a:r>
            <a:r>
              <a:rPr lang="tr-TR" dirty="0"/>
              <a:t>ğ</a:t>
            </a:r>
            <a:r>
              <a:rPr lang="tr-TR" dirty="0" smtClean="0"/>
              <a:t>itimli </a:t>
            </a:r>
            <a:r>
              <a:rPr lang="tr-TR" dirty="0"/>
              <a:t>ve yüksek </a:t>
            </a:r>
            <a:r>
              <a:rPr lang="tr-TR" dirty="0" smtClean="0"/>
              <a:t>vasıflı kişilerin çalışmak </a:t>
            </a:r>
            <a:r>
              <a:rPr lang="tr-TR" dirty="0"/>
              <a:t>ve </a:t>
            </a:r>
            <a:r>
              <a:rPr lang="tr-TR" dirty="0" smtClean="0"/>
              <a:t>yaşamak amacıyla kendi ülkesinin dışında </a:t>
            </a:r>
            <a:r>
              <a:rPr lang="tr-TR" dirty="0"/>
              <a:t>bir ülkeye </a:t>
            </a:r>
            <a:r>
              <a:rPr lang="tr-TR" dirty="0" smtClean="0"/>
              <a:t>gitmesidir.»</a:t>
            </a:r>
          </a:p>
          <a:p>
            <a:endParaRPr lang="tr-TR" dirty="0"/>
          </a:p>
          <a:p>
            <a:r>
              <a:rPr lang="tr-TR" dirty="0" smtClean="0"/>
              <a:t>Genellikle, gelişmekte olan ülkelerden 		gelişmiş ülkelere yöneliktir.</a:t>
            </a:r>
          </a:p>
          <a:p>
            <a:r>
              <a:rPr lang="tr-TR" dirty="0" smtClean="0"/>
              <a:t>Vasıflı </a:t>
            </a:r>
            <a:r>
              <a:rPr lang="tr-TR" dirty="0"/>
              <a:t>göçmenin karar verme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sürecinde, </a:t>
            </a:r>
            <a:r>
              <a:rPr lang="tr-TR" dirty="0"/>
              <a:t>itici ve çekici etkenler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bir arada </a:t>
            </a:r>
            <a:r>
              <a:rPr lang="tr-TR" dirty="0"/>
              <a:t>bulunur. </a:t>
            </a:r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  <p:sp>
        <p:nvSpPr>
          <p:cNvPr id="2" name="Right Arrow 1"/>
          <p:cNvSpPr/>
          <p:nvPr/>
        </p:nvSpPr>
        <p:spPr>
          <a:xfrm>
            <a:off x="6921266" y="3338638"/>
            <a:ext cx="1064525" cy="3821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8671" y="3943226"/>
            <a:ext cx="3179328" cy="245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6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lvl="0"/>
            <a:r>
              <a:rPr lang="tr-TR" b="1" dirty="0" smtClean="0"/>
              <a:t>İtici faktörler: (göç veren ülkede)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Ü</a:t>
            </a:r>
            <a:r>
              <a:rPr lang="tr-TR" dirty="0" smtClean="0"/>
              <a:t>cret </a:t>
            </a:r>
            <a:r>
              <a:rPr lang="tr-TR" dirty="0"/>
              <a:t>yetersizliğinden kaynaklanan mali sorunlar ve ekonomik </a:t>
            </a:r>
            <a:r>
              <a:rPr lang="tr-TR" dirty="0" smtClean="0"/>
              <a:t>istikrarsızlık,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B</a:t>
            </a:r>
            <a:r>
              <a:rPr lang="tr-TR" dirty="0" smtClean="0"/>
              <a:t>ilim </a:t>
            </a:r>
            <a:r>
              <a:rPr lang="tr-TR" dirty="0"/>
              <a:t>ve teknolojiye gereken önemin verilmemesi ve çalışma koşullarında </a:t>
            </a:r>
            <a:r>
              <a:rPr lang="tr-TR" dirty="0" smtClean="0"/>
              <a:t>yetersizlik,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Y</a:t>
            </a:r>
            <a:r>
              <a:rPr lang="tr-TR" dirty="0" smtClean="0"/>
              <a:t>etişmiş işgücünün </a:t>
            </a:r>
            <a:r>
              <a:rPr lang="tr-TR" dirty="0"/>
              <a:t>sahip </a:t>
            </a:r>
            <a:r>
              <a:rPr lang="tr-TR" dirty="0" smtClean="0"/>
              <a:t>olduğu </a:t>
            </a:r>
            <a:r>
              <a:rPr lang="tr-TR" dirty="0"/>
              <a:t>mesleklere </a:t>
            </a:r>
            <a:r>
              <a:rPr lang="tr-TR" dirty="0" smtClean="0"/>
              <a:t>ilişkin </a:t>
            </a:r>
            <a:r>
              <a:rPr lang="tr-TR" dirty="0"/>
              <a:t>istihdam yetersizlikleri ve </a:t>
            </a:r>
            <a:r>
              <a:rPr lang="tr-TR" dirty="0" smtClean="0"/>
              <a:t>işsizlik,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S</a:t>
            </a:r>
            <a:r>
              <a:rPr lang="tr-TR" dirty="0" smtClean="0"/>
              <a:t>iyasi istikrarsızlıklar</a:t>
            </a:r>
            <a:r>
              <a:rPr lang="tr-TR" dirty="0"/>
              <a:t>, </a:t>
            </a:r>
            <a:r>
              <a:rPr lang="tr-TR" dirty="0" smtClean="0"/>
              <a:t>çatışmalı </a:t>
            </a:r>
            <a:r>
              <a:rPr lang="tr-TR" dirty="0"/>
              <a:t>ortamlar, etnik köken </a:t>
            </a:r>
            <a:r>
              <a:rPr lang="tr-TR" dirty="0" smtClean="0"/>
              <a:t>temelindeki ayrımcı uygulamalar</a:t>
            </a:r>
          </a:p>
          <a:p>
            <a:r>
              <a:rPr lang="tr-TR" b="1" dirty="0" smtClean="0"/>
              <a:t>Çekici faktörler: (göç alan ülkede)</a:t>
            </a:r>
          </a:p>
          <a:p>
            <a:pPr marL="0" indent="0">
              <a:buNone/>
            </a:pPr>
            <a:r>
              <a:rPr lang="tr-TR" dirty="0" smtClean="0"/>
              <a:t>Elverişli çalışma ortamı, </a:t>
            </a:r>
            <a:r>
              <a:rPr lang="tr-TR" dirty="0"/>
              <a:t>kariyer ve ücret </a:t>
            </a:r>
            <a:r>
              <a:rPr lang="tr-TR" dirty="0" smtClean="0"/>
              <a:t>imkânları, düzenli/ istikrarlı yaşam tarzı (Toksöz, 2006:226)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7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Gelişmiş ülke ya da göç alan ülke açısından: 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/>
              <a:t>Y</a:t>
            </a:r>
            <a:r>
              <a:rPr lang="tr-TR" dirty="0" smtClean="0"/>
              <a:t>üksek </a:t>
            </a:r>
            <a:r>
              <a:rPr lang="tr-TR" dirty="0"/>
              <a:t>becerili </a:t>
            </a:r>
            <a:r>
              <a:rPr lang="tr-TR" dirty="0" smtClean="0"/>
              <a:t>işgücünde </a:t>
            </a:r>
            <a:r>
              <a:rPr lang="tr-TR" dirty="0"/>
              <a:t>varolan </a:t>
            </a:r>
            <a:r>
              <a:rPr lang="tr-TR" dirty="0" smtClean="0"/>
              <a:t>açıkların kapatılmasına</a:t>
            </a:r>
            <a:r>
              <a:rPr lang="tr-TR" dirty="0"/>
              <a:t>, </a:t>
            </a:r>
            <a:r>
              <a:rPr lang="tr-TR" dirty="0" smtClean="0"/>
              <a:t>AR-GE </a:t>
            </a:r>
            <a:r>
              <a:rPr lang="nb-NO" dirty="0" smtClean="0"/>
              <a:t>faaliyetlerinin </a:t>
            </a:r>
            <a:r>
              <a:rPr lang="nb-NO" dirty="0"/>
              <a:t>ve ekonominin motoru olan sektörlerde </a:t>
            </a:r>
            <a:r>
              <a:rPr lang="nb-NO" dirty="0" smtClean="0"/>
              <a:t>üretimin</a:t>
            </a:r>
            <a:r>
              <a:rPr lang="tr-TR" dirty="0" smtClean="0"/>
              <a:t> artmasına katkı sağlar</a:t>
            </a:r>
            <a:r>
              <a:rPr lang="tr-TR" dirty="0"/>
              <a:t>, teknoloji </a:t>
            </a:r>
            <a:r>
              <a:rPr lang="tr-TR" dirty="0" smtClean="0"/>
              <a:t>ihracatı </a:t>
            </a:r>
            <a:r>
              <a:rPr lang="tr-TR" dirty="0"/>
              <a:t>için </a:t>
            </a:r>
            <a:r>
              <a:rPr lang="tr-TR" dirty="0" smtClean="0"/>
              <a:t>fırsat yaratır.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Eğitim: </a:t>
            </a:r>
            <a:r>
              <a:rPr lang="tr-TR" dirty="0"/>
              <a:t>P</a:t>
            </a:r>
            <a:r>
              <a:rPr lang="tr-TR" dirty="0" smtClean="0"/>
              <a:t>aralı </a:t>
            </a:r>
            <a:r>
              <a:rPr lang="tr-TR" dirty="0"/>
              <a:t>yüksek </a:t>
            </a:r>
            <a:r>
              <a:rPr lang="tr-TR" dirty="0" smtClean="0"/>
              <a:t>öğretim programları </a:t>
            </a:r>
            <a:r>
              <a:rPr lang="tr-TR" dirty="0"/>
              <a:t>yoluyla önemli bir </a:t>
            </a:r>
            <a:r>
              <a:rPr lang="tr-TR" dirty="0" smtClean="0"/>
              <a:t>gelir kaynağına kavuşur </a:t>
            </a:r>
            <a:r>
              <a:rPr lang="tr-TR" dirty="0"/>
              <a:t>ve üniversitelerinden mezun olan </a:t>
            </a:r>
            <a:r>
              <a:rPr lang="tr-TR" dirty="0" smtClean="0"/>
              <a:t>yabancılar</a:t>
            </a:r>
            <a:r>
              <a:rPr lang="tr-TR" dirty="0"/>
              <a:t> </a:t>
            </a:r>
            <a:r>
              <a:rPr lang="tr-TR" dirty="0" smtClean="0"/>
              <a:t>arasından </a:t>
            </a:r>
            <a:r>
              <a:rPr lang="tr-TR" dirty="0"/>
              <a:t>en iyilerini seçme </a:t>
            </a:r>
            <a:r>
              <a:rPr lang="tr-TR" dirty="0" smtClean="0"/>
              <a:t>imkânını </a:t>
            </a:r>
            <a:r>
              <a:rPr lang="tr-TR" dirty="0"/>
              <a:t>bulur.</a:t>
            </a: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526" y="1154545"/>
            <a:ext cx="10015079" cy="5015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	Gelişmekte olan ya da göç veren ülke açısından: 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/>
              <a:t>Ö</a:t>
            </a:r>
            <a:r>
              <a:rPr lang="tr-TR" dirty="0" smtClean="0"/>
              <a:t>nemli kayıplara </a:t>
            </a:r>
            <a:r>
              <a:rPr lang="tr-TR" dirty="0"/>
              <a:t>yol açan </a:t>
            </a:r>
            <a:r>
              <a:rPr lang="tr-TR" dirty="0" smtClean="0"/>
              <a:t>çok ciddi </a:t>
            </a:r>
            <a:r>
              <a:rPr lang="tr-TR" dirty="0"/>
              <a:t>bir </a:t>
            </a:r>
            <a:r>
              <a:rPr lang="tr-TR" dirty="0" smtClean="0"/>
              <a:t>sorundur.</a:t>
            </a:r>
          </a:p>
          <a:p>
            <a:r>
              <a:rPr lang="tr-TR" dirty="0"/>
              <a:t>ABD, Kanada ve İ</a:t>
            </a:r>
            <a:r>
              <a:rPr lang="tr-TR" dirty="0" smtClean="0"/>
              <a:t>ngiltere’ye </a:t>
            </a:r>
            <a:r>
              <a:rPr lang="tr-TR" dirty="0"/>
              <a:t>700.000 </a:t>
            </a:r>
            <a:r>
              <a:rPr lang="tr-TR" dirty="0" smtClean="0"/>
              <a:t>bilim insanı, </a:t>
            </a:r>
            <a:r>
              <a:rPr lang="tr-TR" dirty="0"/>
              <a:t>mühendis, doktor </a:t>
            </a:r>
            <a:r>
              <a:rPr lang="tr-TR" dirty="0" smtClean="0"/>
              <a:t>vb. gitmiştir.</a:t>
            </a:r>
          </a:p>
          <a:p>
            <a:r>
              <a:rPr lang="tr-TR" dirty="0"/>
              <a:t>1970-80’lerde üniversite </a:t>
            </a:r>
            <a:r>
              <a:rPr lang="tr-TR" dirty="0" smtClean="0"/>
              <a:t>mezunlarının </a:t>
            </a:r>
            <a:r>
              <a:rPr lang="tr-TR" dirty="0"/>
              <a:t>Filipinler ve </a:t>
            </a:r>
            <a:r>
              <a:rPr lang="tr-TR" dirty="0" smtClean="0"/>
              <a:t>Kore’de % </a:t>
            </a:r>
            <a:r>
              <a:rPr lang="tr-TR" dirty="0"/>
              <a:t>10’u, Sahra </a:t>
            </a:r>
            <a:r>
              <a:rPr lang="tr-TR" dirty="0" smtClean="0"/>
              <a:t>altı </a:t>
            </a:r>
            <a:r>
              <a:rPr lang="tr-TR" dirty="0"/>
              <a:t>Afrika’da % 30’u, Orta Amerika ve </a:t>
            </a:r>
            <a:r>
              <a:rPr lang="tr-TR" dirty="0" smtClean="0"/>
              <a:t>Karayipler’de % </a:t>
            </a:r>
            <a:r>
              <a:rPr lang="tr-TR" dirty="0"/>
              <a:t>20-40 </a:t>
            </a:r>
            <a:r>
              <a:rPr lang="tr-TR" dirty="0" smtClean="0"/>
              <a:t>arasındaki </a:t>
            </a:r>
            <a:r>
              <a:rPr lang="tr-TR" dirty="0"/>
              <a:t>bir kesimi ülkelerini terk </a:t>
            </a:r>
            <a:r>
              <a:rPr lang="tr-TR" dirty="0" smtClean="0"/>
              <a:t>etmiştir.</a:t>
            </a:r>
          </a:p>
          <a:p>
            <a:r>
              <a:rPr lang="tr-TR" dirty="0" smtClean="0"/>
              <a:t>En büyük kayıp: </a:t>
            </a:r>
            <a:r>
              <a:rPr lang="tr-TR" dirty="0"/>
              <a:t>Asya ülkelerinden (Hindistan, Filipinler, Çin ve Kore) </a:t>
            </a:r>
            <a:r>
              <a:rPr lang="tr-TR" dirty="0" smtClean="0"/>
              <a:t>ABD’ye yöneliktir  ----- (145 bin kişi)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05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r>
              <a:rPr lang="tr-TR" dirty="0" smtClean="0"/>
              <a:t>Hindistan’dan doktor ve mühendis (bilişim sektörü)</a:t>
            </a:r>
          </a:p>
          <a:p>
            <a:r>
              <a:rPr lang="tr-TR" dirty="0" smtClean="0"/>
              <a:t>Filipinler’den hemşireler göç etmiştir. (bakım hizmetleri alanındaki açık )</a:t>
            </a:r>
          </a:p>
          <a:p>
            <a:r>
              <a:rPr lang="tr-TR" dirty="0" smtClean="0"/>
              <a:t>1990’lı</a:t>
            </a:r>
            <a:r>
              <a:rPr lang="tr-TR" b="1" dirty="0" smtClean="0"/>
              <a:t> </a:t>
            </a:r>
            <a:r>
              <a:rPr lang="tr-TR" dirty="0" smtClean="0"/>
              <a:t>yılların başında </a:t>
            </a:r>
            <a:r>
              <a:rPr lang="tr-TR" dirty="0"/>
              <a:t>sosyalist sistemin </a:t>
            </a:r>
            <a:r>
              <a:rPr lang="tr-TR" dirty="0" smtClean="0"/>
              <a:t>çökmesi ve </a:t>
            </a:r>
            <a:r>
              <a:rPr lang="tr-TR" dirty="0"/>
              <a:t>piyasa ekonomilerine geçilmesiyle </a:t>
            </a:r>
            <a:r>
              <a:rPr lang="tr-TR" dirty="0" smtClean="0"/>
              <a:t>Doğu </a:t>
            </a:r>
            <a:r>
              <a:rPr lang="tr-TR" dirty="0"/>
              <a:t>Avrupa ülkeleri ve </a:t>
            </a:r>
            <a:r>
              <a:rPr lang="tr-TR" dirty="0" smtClean="0"/>
              <a:t>eski Sovyetler Birliği hızla </a:t>
            </a:r>
            <a:r>
              <a:rPr lang="tr-TR" dirty="0"/>
              <a:t>beyin göçünün yeni kaynak ülkeleri </a:t>
            </a:r>
            <a:r>
              <a:rPr lang="tr-TR" dirty="0" smtClean="0"/>
              <a:t>olmuştur.</a:t>
            </a:r>
          </a:p>
          <a:p>
            <a:r>
              <a:rPr lang="tr-TR" dirty="0" smtClean="0"/>
              <a:t>Beyin göçünde ilk aşama: lisans ve lisansüstü eğitim için gelişmiş ülkelere giden öğrencilerle başlar. </a:t>
            </a:r>
          </a:p>
          <a:p>
            <a:r>
              <a:rPr lang="tr-TR" dirty="0" smtClean="0"/>
              <a:t>ABD, İngiltere, Almanya, Fransa ve Avustralya, yabancı öğrenci sayısı en fazla olan ülkeler arasında ilk beşte yer alır.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55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r>
              <a:rPr lang="tr-TR" dirty="0"/>
              <a:t>Öğrenciler (özellikle doktora düzeyinde) eğitim bittikten sonra kalma eğilimindedir. </a:t>
            </a:r>
          </a:p>
          <a:p>
            <a:r>
              <a:rPr lang="tr-TR" dirty="0" smtClean="0"/>
              <a:t>Eğitim alınan ve yurtdışında kalınan süre uzadıkça geri dönüş </a:t>
            </a:r>
          </a:p>
          <a:p>
            <a:pPr marL="0" indent="0">
              <a:buNone/>
            </a:pPr>
            <a:r>
              <a:rPr lang="tr-TR" dirty="0" smtClean="0"/>
              <a:t>eğilimi azalır. </a:t>
            </a:r>
          </a:p>
          <a:p>
            <a:r>
              <a:rPr lang="tr-TR" dirty="0" smtClean="0"/>
              <a:t>1960larda Afrika’dan giden fizik/kimya öğrencilerinin yarısından çoğu ABD’de kalmıştır. </a:t>
            </a:r>
          </a:p>
          <a:p>
            <a:r>
              <a:rPr lang="tr-TR" dirty="0" smtClean="0"/>
              <a:t>Çin: 1979-1995 arasında giden 220 bin öğrenciden 75 bini geri dönmüştür.  </a:t>
            </a:r>
            <a:r>
              <a:rPr lang="tr-TR" b="1" u="sng" dirty="0" smtClean="0"/>
              <a:t>Geri dönüş = tersine beyin göçü</a:t>
            </a:r>
          </a:p>
          <a:p>
            <a:r>
              <a:rPr lang="tr-TR" dirty="0" smtClean="0"/>
              <a:t>2000li yıllarda </a:t>
            </a:r>
            <a:r>
              <a:rPr lang="tr-TR" b="1" dirty="0" smtClean="0"/>
              <a:t>yeni eğilim</a:t>
            </a:r>
            <a:r>
              <a:rPr lang="tr-TR" dirty="0"/>
              <a:t>,</a:t>
            </a:r>
            <a:r>
              <a:rPr lang="tr-TR" dirty="0" smtClean="0"/>
              <a:t> geri dönüşün artmasıdır. (Çin, Tayvan, Hindistan kökenli öğrencilerin geri dönüşü ile ABD kökenli patent ve makaleler, genel toplam içinde düşüş eğilimindedir. </a:t>
            </a: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67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ABD patentlerinin ¼ ü Asya kökenli göçmen kaynaklıdır. </a:t>
            </a:r>
          </a:p>
          <a:p>
            <a:r>
              <a:rPr lang="tr-TR" dirty="0"/>
              <a:t>AR-GE faaliyetlerine kaynak aktarımı ile tersine beyin göçü mümkündür</a:t>
            </a:r>
            <a:r>
              <a:rPr lang="tr-TR" dirty="0" smtClean="0"/>
              <a:t>.</a:t>
            </a:r>
            <a:endParaRPr lang="tr-TR" dirty="0" smtClean="0"/>
          </a:p>
          <a:p>
            <a:r>
              <a:rPr lang="tr-TR" dirty="0" smtClean="0"/>
              <a:t>Ücret düzeyi ve ülkeler arasındaki  ücret farklılıkları beyin göçünde etkili unsurlardır. </a:t>
            </a:r>
          </a:p>
          <a:p>
            <a:r>
              <a:rPr lang="tr-TR" b="1" dirty="0" smtClean="0"/>
              <a:t>Filipinler</a:t>
            </a:r>
            <a:r>
              <a:rPr lang="tr-TR" dirty="0" smtClean="0"/>
              <a:t>’de devlet hastanesindeki bir hemşire 146 $, ABD’de 2500 $ ücret alır. </a:t>
            </a:r>
          </a:p>
          <a:p>
            <a:r>
              <a:rPr lang="tr-TR" dirty="0" smtClean="0"/>
              <a:t>Ancak ücret tek etken değildir: iş imkanları, vasıf düzeyinin çok altındaki işlerde çalışma zorunluluğu da etkilidir. </a:t>
            </a:r>
          </a:p>
          <a:p>
            <a:r>
              <a:rPr lang="tr-TR" dirty="0" smtClean="0"/>
              <a:t>Gelişmekte </a:t>
            </a:r>
            <a:r>
              <a:rPr lang="tr-TR" dirty="0"/>
              <a:t>olan ülkeler </a:t>
            </a:r>
            <a:r>
              <a:rPr lang="tr-TR" dirty="0" smtClean="0"/>
              <a:t>çoğu </a:t>
            </a:r>
            <a:r>
              <a:rPr lang="tr-TR" dirty="0"/>
              <a:t>kez ekonomilerinin </a:t>
            </a:r>
            <a:r>
              <a:rPr lang="tr-TR" b="1" dirty="0" smtClean="0"/>
              <a:t>gereksiniminden fazla</a:t>
            </a:r>
            <a:r>
              <a:rPr lang="tr-TR" dirty="0" smtClean="0"/>
              <a:t> </a:t>
            </a:r>
            <a:r>
              <a:rPr lang="tr-TR" dirty="0"/>
              <a:t>insan </a:t>
            </a:r>
            <a:r>
              <a:rPr lang="tr-TR" dirty="0" smtClean="0"/>
              <a:t>yetiştirmektedir</a:t>
            </a:r>
            <a:r>
              <a:rPr lang="tr-TR" dirty="0"/>
              <a:t>. </a:t>
            </a:r>
            <a:r>
              <a:rPr lang="tr-TR" dirty="0" smtClean="0"/>
              <a:t>Örneğin </a:t>
            </a:r>
            <a:r>
              <a:rPr lang="tr-TR" dirty="0"/>
              <a:t>Hindistan’da </a:t>
            </a:r>
            <a:r>
              <a:rPr lang="tr-TR" dirty="0" smtClean="0"/>
              <a:t>her zaman yetişmiş işgücü fazlası vardır. </a:t>
            </a: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2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837</Words>
  <Application>Microsoft Office PowerPoint</Application>
  <PresentationFormat>Geniş ekran</PresentationFormat>
  <Paragraphs>97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Teması</vt:lpstr>
      <vt:lpstr>ULUSLARARASI EMEK GÖÇÜ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Beyin Göçünü Önlemeye Yönelik Politikalar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ULUSLARARASI EMEK GÖÇÜ </dc:title>
  <dc:creator>elif tugba dogan</dc:creator>
  <cp:lastModifiedBy>elif tugba dogan</cp:lastModifiedBy>
  <cp:revision>1</cp:revision>
  <dcterms:created xsi:type="dcterms:W3CDTF">2020-05-07T22:26:38Z</dcterms:created>
  <dcterms:modified xsi:type="dcterms:W3CDTF">2020-05-07T22:26:58Z</dcterms:modified>
</cp:coreProperties>
</file>