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62" r:id="rId5"/>
    <p:sldId id="263" r:id="rId6"/>
    <p:sldId id="264" r:id="rId7"/>
    <p:sldId id="265"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75908D73-1E75-486E-AA52-72A7FFFF7C0F}" type="datetimeFigureOut">
              <a:rPr lang="es-ES" smtClean="0"/>
              <a:t>21/02/2019</a:t>
            </a:fld>
            <a:endParaRPr lang="es-ES"/>
          </a:p>
        </p:txBody>
      </p:sp>
      <p:sp>
        <p:nvSpPr>
          <p:cNvPr id="19" name="Footer Placeholder 18"/>
          <p:cNvSpPr>
            <a:spLocks noGrp="1"/>
          </p:cNvSpPr>
          <p:nvPr>
            <p:ph type="ftr" sz="quarter" idx="11"/>
          </p:nvPr>
        </p:nvSpPr>
        <p:spPr/>
        <p:txBody>
          <a:bodyPr/>
          <a:lstStyle/>
          <a:p>
            <a:endParaRPr lang="es-ES"/>
          </a:p>
        </p:txBody>
      </p:sp>
      <p:sp>
        <p:nvSpPr>
          <p:cNvPr id="27" name="Slide Number Placeholder 26"/>
          <p:cNvSpPr>
            <a:spLocks noGrp="1"/>
          </p:cNvSpPr>
          <p:nvPr>
            <p:ph type="sldNum" sz="quarter" idx="12"/>
          </p:nvPr>
        </p:nvSpPr>
        <p:spPr/>
        <p:txBody>
          <a:bodyPr/>
          <a:lstStyle/>
          <a:p>
            <a:fld id="{2B4EABDA-9352-47C2-BE54-1AFF42857E4D}"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5908D73-1E75-486E-AA52-72A7FFFF7C0F}" type="datetimeFigureOut">
              <a:rPr lang="es-ES" smtClean="0"/>
              <a:t>21/02/2019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5908D73-1E75-486E-AA52-72A7FFFF7C0F}" type="datetimeFigureOut">
              <a:rPr lang="es-ES" smtClean="0"/>
              <a:t>21/02/2019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5908D73-1E75-486E-AA52-72A7FFFF7C0F}" type="datetimeFigureOut">
              <a:rPr lang="es-ES" smtClean="0"/>
              <a:t>21/02/2019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75908D73-1E75-486E-AA52-72A7FFFF7C0F}" type="datetimeFigureOut">
              <a:rPr lang="es-ES" smtClean="0"/>
              <a:t>21/02/2019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4EABDA-9352-47C2-BE54-1AFF42857E4D}"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5908D73-1E75-486E-AA52-72A7FFFF7C0F}" type="datetimeFigureOut">
              <a:rPr lang="es-ES" smtClean="0"/>
              <a:t>21/02/2019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75908D73-1E75-486E-AA52-72A7FFFF7C0F}" type="datetimeFigureOut">
              <a:rPr lang="es-ES" smtClean="0"/>
              <a:t>21/02/2019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75908D73-1E75-486E-AA52-72A7FFFF7C0F}" type="datetimeFigureOut">
              <a:rPr lang="es-ES" smtClean="0"/>
              <a:t>21/02/2019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08D73-1E75-486E-AA52-72A7FFFF7C0F}" type="datetimeFigureOut">
              <a:rPr lang="es-ES" smtClean="0"/>
              <a:t>21/02/2019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5908D73-1E75-486E-AA52-72A7FFFF7C0F}" type="datetimeFigureOut">
              <a:rPr lang="es-ES" smtClean="0"/>
              <a:t>21/02/2019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B4EABDA-9352-47C2-BE54-1AFF42857E4D}" type="slidenum">
              <a:rPr lang="es-ES" smtClean="0"/>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75908D73-1E75-486E-AA52-72A7FFFF7C0F}" type="datetimeFigureOut">
              <a:rPr lang="es-ES" smtClean="0"/>
              <a:t>21/02/2019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8077200" y="6356350"/>
            <a:ext cx="609600" cy="365125"/>
          </a:xfrm>
        </p:spPr>
        <p:txBody>
          <a:bodyPr/>
          <a:lstStyle/>
          <a:p>
            <a:fld id="{2B4EABDA-9352-47C2-BE54-1AFF42857E4D}" type="slidenum">
              <a:rPr lang="es-ES" smtClean="0"/>
              <a:t>‹#›</a:t>
            </a:fld>
            <a:endParaRPr lang="es-E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908D73-1E75-486E-AA52-72A7FFFF7C0F}" type="datetimeFigureOut">
              <a:rPr lang="es-ES" smtClean="0"/>
              <a:t>21/02/2019</a:t>
            </a:fld>
            <a:endParaRPr lang="es-E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4EABDA-9352-47C2-BE54-1AFF42857E4D}" type="slidenum">
              <a:rPr lang="es-ES" smtClean="0"/>
              <a:t>‹#›</a:t>
            </a:fld>
            <a:endParaRPr lang="es-E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7544" y="1844824"/>
            <a:ext cx="7851648" cy="1036712"/>
          </a:xfrm>
        </p:spPr>
        <p:txBody>
          <a:bodyPr/>
          <a:lstStyle/>
          <a:p>
            <a:r>
              <a:rPr lang="tr-TR" dirty="0" smtClean="0"/>
              <a:t>La </a:t>
            </a:r>
            <a:r>
              <a:rPr lang="tr-TR" dirty="0" err="1" smtClean="0"/>
              <a:t>era</a:t>
            </a:r>
            <a:r>
              <a:rPr lang="tr-TR" dirty="0" smtClean="0"/>
              <a:t> de Francisco </a:t>
            </a:r>
            <a:r>
              <a:rPr lang="tr-TR" dirty="0" err="1" smtClean="0"/>
              <a:t>Franco</a:t>
            </a:r>
            <a:endParaRPr lang="es-ES" dirty="0"/>
          </a:p>
        </p:txBody>
      </p:sp>
      <p:sp>
        <p:nvSpPr>
          <p:cNvPr id="4" name="Metin kutusu 3"/>
          <p:cNvSpPr txBox="1"/>
          <p:nvPr/>
        </p:nvSpPr>
        <p:spPr>
          <a:xfrm>
            <a:off x="683568" y="3280628"/>
            <a:ext cx="4235840" cy="584775"/>
          </a:xfrm>
          <a:prstGeom prst="rect">
            <a:avLst/>
          </a:prstGeom>
          <a:noFill/>
        </p:spPr>
        <p:txBody>
          <a:bodyPr wrap="none" rtlCol="0">
            <a:spAutoFit/>
          </a:bodyPr>
          <a:lstStyle/>
          <a:p>
            <a:pPr marL="285750" indent="-285750">
              <a:buFont typeface="Wingdings" pitchFamily="2" charset="2"/>
              <a:buChar char="Ø"/>
            </a:pPr>
            <a:r>
              <a:rPr lang="es-ES" sz="3200" dirty="0" smtClean="0"/>
              <a:t>El régimen de Franco</a:t>
            </a:r>
            <a:endParaRPr lang="es-ES" sz="3200" dirty="0"/>
          </a:p>
        </p:txBody>
      </p:sp>
      <p:sp>
        <p:nvSpPr>
          <p:cNvPr id="3" name="Metin kutusu 2"/>
          <p:cNvSpPr txBox="1"/>
          <p:nvPr/>
        </p:nvSpPr>
        <p:spPr>
          <a:xfrm>
            <a:off x="0" y="4869159"/>
            <a:ext cx="9250738" cy="830997"/>
          </a:xfrm>
          <a:prstGeom prst="rect">
            <a:avLst/>
          </a:prstGeom>
          <a:noFill/>
        </p:spPr>
        <p:txBody>
          <a:bodyPr wrap="none" rtlCol="0">
            <a:spAutoFit/>
          </a:bodyPr>
          <a:lstStyle/>
          <a:p>
            <a:pPr lvl="0"/>
            <a:r>
              <a:rPr lang="tr-TR" sz="2400" b="1" dirty="0" err="1">
                <a:solidFill>
                  <a:prstClr val="white"/>
                </a:solidFill>
              </a:rPr>
              <a:t>Bi</a:t>
            </a:r>
            <a:r>
              <a:rPr lang="es-ES" sz="2400" b="1" dirty="0">
                <a:solidFill>
                  <a:prstClr val="white"/>
                </a:solidFill>
              </a:rPr>
              <a:t>bliografía</a:t>
            </a:r>
          </a:p>
          <a:p>
            <a:pPr lvl="0"/>
            <a:r>
              <a:rPr lang="es-ES" sz="2400" dirty="0">
                <a:solidFill>
                  <a:prstClr val="white"/>
                </a:solidFill>
              </a:rPr>
              <a:t>Rivero, Isabel. </a:t>
            </a:r>
            <a:r>
              <a:rPr lang="es-ES" sz="2400" i="1" dirty="0">
                <a:solidFill>
                  <a:prstClr val="white"/>
                </a:solidFill>
              </a:rPr>
              <a:t>Síntesis de Historia de España</a:t>
            </a:r>
            <a:r>
              <a:rPr lang="es-ES" sz="2400" dirty="0">
                <a:solidFill>
                  <a:prstClr val="white"/>
                </a:solidFill>
              </a:rPr>
              <a:t>. Ediciones Globo, </a:t>
            </a:r>
            <a:r>
              <a:rPr lang="es-ES" sz="2400" dirty="0" smtClean="0">
                <a:solidFill>
                  <a:prstClr val="white"/>
                </a:solidFill>
              </a:rPr>
              <a:t>2004.</a:t>
            </a:r>
            <a:endParaRPr lang="es-ES" dirty="0"/>
          </a:p>
        </p:txBody>
      </p:sp>
      <p:sp>
        <p:nvSpPr>
          <p:cNvPr id="5" name="Dikdörtgen 4"/>
          <p:cNvSpPr/>
          <p:nvPr/>
        </p:nvSpPr>
        <p:spPr>
          <a:xfrm>
            <a:off x="0" y="5748470"/>
            <a:ext cx="9144000" cy="830997"/>
          </a:xfrm>
          <a:prstGeom prst="rect">
            <a:avLst/>
          </a:prstGeom>
        </p:spPr>
        <p:txBody>
          <a:bodyPr wrap="square">
            <a:spAutoFit/>
          </a:bodyPr>
          <a:lstStyle/>
          <a:p>
            <a:pPr marR="45720" lvl="0" algn="just">
              <a:spcBef>
                <a:spcPct val="20000"/>
              </a:spcBef>
              <a:buClr>
                <a:srgbClr val="0BD0D9"/>
              </a:buClr>
              <a:buSzPct val="95000"/>
            </a:pPr>
            <a:r>
              <a:rPr lang="es-ES" sz="2400" dirty="0">
                <a:solidFill>
                  <a:prstClr val="white"/>
                </a:solidFill>
              </a:rPr>
              <a:t>Vilas, Santiago. </a:t>
            </a:r>
            <a:r>
              <a:rPr lang="es-ES" sz="2400" i="1" dirty="0">
                <a:solidFill>
                  <a:prstClr val="white"/>
                </a:solidFill>
              </a:rPr>
              <a:t>España</a:t>
            </a:r>
            <a:r>
              <a:rPr lang="tr-TR" sz="2400" i="1" dirty="0">
                <a:solidFill>
                  <a:prstClr val="white"/>
                </a:solidFill>
              </a:rPr>
              <a:t>:</a:t>
            </a:r>
            <a:r>
              <a:rPr lang="es-ES" sz="2400" i="1" dirty="0">
                <a:solidFill>
                  <a:prstClr val="white"/>
                </a:solidFill>
              </a:rPr>
              <a:t> cultura y civilización</a:t>
            </a:r>
            <a:r>
              <a:rPr lang="es-ES" sz="2400" dirty="0">
                <a:solidFill>
                  <a:prstClr val="white"/>
                </a:solidFill>
              </a:rPr>
              <a:t>. Regents Publishing Company, Inc., New York, 1974.</a:t>
            </a:r>
          </a:p>
        </p:txBody>
      </p:sp>
    </p:spTree>
    <p:extLst>
      <p:ext uri="{BB962C8B-B14F-4D97-AF65-F5344CB8AC3E}">
        <p14:creationId xmlns:p14="http://schemas.microsoft.com/office/powerpoint/2010/main" val="773740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685800" indent="-685800">
              <a:buFont typeface="Wingdings" pitchFamily="2" charset="2"/>
              <a:buChar char="Ø"/>
            </a:pPr>
            <a:r>
              <a:rPr lang="es-ES" dirty="0" smtClean="0">
                <a:latin typeface="Times New Roman" pitchFamily="18" charset="0"/>
                <a:cs typeface="Times New Roman" pitchFamily="18" charset="0"/>
              </a:rPr>
              <a:t>Francisco Franco</a:t>
            </a:r>
            <a:endParaRPr lang="es-ES"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marL="0" indent="0" algn="just">
              <a:buNone/>
            </a:pPr>
            <a:r>
              <a:rPr lang="es-ES" dirty="0" smtClean="0"/>
              <a:t>Francisco Franco nació en El Ferrol, Galicia, el 4 de diciembre de 1892, hijo de un funcionario de la Armada. Se graduó en 1910 en la Academia Militar de Toledo. A los 20 años ya era capitán por méritos de guerra, a los 24 años comandante, a los 33 general. </a:t>
            </a:r>
          </a:p>
          <a:p>
            <a:pPr marL="0" indent="0" algn="just">
              <a:buNone/>
            </a:pPr>
            <a:endParaRPr lang="es-ES" dirty="0"/>
          </a:p>
          <a:p>
            <a:pPr marL="0" indent="0" algn="just">
              <a:buNone/>
            </a:pPr>
            <a:endParaRPr lang="es-ES" dirty="0" smtClean="0"/>
          </a:p>
          <a:p>
            <a:pPr marL="0" lvl="0" indent="0" algn="just">
              <a:buClr>
                <a:srgbClr val="0BD0D9"/>
              </a:buClr>
              <a:buNone/>
            </a:pPr>
            <a:r>
              <a:rPr lang="es-ES" dirty="0">
                <a:solidFill>
                  <a:prstClr val="black"/>
                </a:solidFill>
              </a:rPr>
              <a:t> </a:t>
            </a:r>
            <a:endParaRPr lang="es-ES" dirty="0" smtClean="0">
              <a:solidFill>
                <a:prstClr val="black"/>
              </a:solidFill>
            </a:endParaRPr>
          </a:p>
          <a:p>
            <a:pPr marL="0" lvl="0" indent="0" algn="just">
              <a:buClr>
                <a:srgbClr val="0BD0D9"/>
              </a:buClr>
              <a:buNone/>
            </a:pPr>
            <a:r>
              <a:rPr lang="tr-TR" dirty="0" smtClean="0">
                <a:solidFill>
                  <a:prstClr val="black"/>
                </a:solidFill>
              </a:rPr>
              <a:t>					</a:t>
            </a:r>
            <a:r>
              <a:rPr lang="es-ES" dirty="0" smtClean="0">
                <a:solidFill>
                  <a:prstClr val="black"/>
                </a:solidFill>
              </a:rPr>
              <a:t>(</a:t>
            </a:r>
            <a:r>
              <a:rPr lang="es-ES" dirty="0">
                <a:solidFill>
                  <a:prstClr val="black"/>
                </a:solidFill>
              </a:rPr>
              <a:t>Vilas, </a:t>
            </a:r>
            <a:r>
              <a:rPr lang="es-ES" dirty="0" smtClean="0">
                <a:solidFill>
                  <a:prstClr val="black"/>
                </a:solidFill>
              </a:rPr>
              <a:t>1974</a:t>
            </a:r>
            <a:r>
              <a:rPr lang="tr-TR" dirty="0">
                <a:solidFill>
                  <a:prstClr val="black"/>
                </a:solidFill>
              </a:rPr>
              <a:t>:</a:t>
            </a:r>
            <a:r>
              <a:rPr lang="es-ES" dirty="0" smtClean="0">
                <a:solidFill>
                  <a:prstClr val="black"/>
                </a:solidFill>
              </a:rPr>
              <a:t> 95-96)</a:t>
            </a:r>
            <a:endParaRPr lang="es-ES" dirty="0">
              <a:solidFill>
                <a:prstClr val="black"/>
              </a:solidFill>
            </a:endParaRPr>
          </a:p>
          <a:p>
            <a:pPr marL="0" indent="0" algn="just">
              <a:buNone/>
            </a:pPr>
            <a:endParaRPr lang="es-ES" dirty="0"/>
          </a:p>
        </p:txBody>
      </p:sp>
    </p:spTree>
    <p:extLst>
      <p:ext uri="{BB962C8B-B14F-4D97-AF65-F5344CB8AC3E}">
        <p14:creationId xmlns:p14="http://schemas.microsoft.com/office/powerpoint/2010/main" val="1649946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764704"/>
            <a:ext cx="8291264" cy="866360"/>
          </a:xfrm>
        </p:spPr>
        <p:txBody>
          <a:bodyPr>
            <a:normAutofit/>
          </a:bodyPr>
          <a:lstStyle/>
          <a:p>
            <a:pPr marL="685800" indent="-685800" algn="just">
              <a:buFont typeface="Wingdings" pitchFamily="2" charset="2"/>
              <a:buChar char="Ø"/>
            </a:pPr>
            <a:r>
              <a:rPr lang="es-ES" sz="4000" dirty="0" smtClean="0">
                <a:latin typeface="Times New Roman" pitchFamily="18" charset="0"/>
                <a:cs typeface="Times New Roman" pitchFamily="18" charset="0"/>
              </a:rPr>
              <a:t>El régimen de Franco (1939-1975)</a:t>
            </a:r>
            <a:endParaRPr lang="es-ES" sz="4000"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marL="0" indent="0" algn="just">
              <a:buNone/>
            </a:pPr>
            <a:endParaRPr lang="es-ES" dirty="0"/>
          </a:p>
          <a:p>
            <a:pPr marL="0" indent="0" algn="just">
              <a:buNone/>
            </a:pPr>
            <a:r>
              <a:rPr lang="es-ES" dirty="0" smtClean="0"/>
              <a:t>El país entró en un largo periodo de estabilidad política, marcado por la continuidad y el inmovilismo, conocido con la denominación de «</a:t>
            </a:r>
            <a:r>
              <a:rPr lang="es-ES" b="1" dirty="0" smtClean="0"/>
              <a:t>franquismo</a:t>
            </a:r>
            <a:r>
              <a:rPr lang="es-ES" dirty="0" smtClean="0"/>
              <a:t>» o de «</a:t>
            </a:r>
            <a:r>
              <a:rPr lang="es-ES" b="1" dirty="0" smtClean="0"/>
              <a:t>dictadura franquista</a:t>
            </a:r>
            <a:r>
              <a:rPr lang="es-ES" dirty="0" smtClean="0"/>
              <a:t>», muy alejado de las anteriores formas de gobierno de los siglos XIX y XX. </a:t>
            </a:r>
          </a:p>
          <a:p>
            <a:pPr marL="0" indent="0" algn="just">
              <a:buNone/>
            </a:pPr>
            <a:endParaRPr lang="es-ES" dirty="0"/>
          </a:p>
          <a:p>
            <a:pPr marL="0" lvl="0" indent="0" algn="just">
              <a:buClr>
                <a:srgbClr val="0BD0D9"/>
              </a:buClr>
              <a:buNone/>
            </a:pPr>
            <a:r>
              <a:rPr lang="tr-TR" dirty="0" smtClean="0">
                <a:solidFill>
                  <a:prstClr val="black"/>
                </a:solidFill>
              </a:rPr>
              <a:t>					</a:t>
            </a:r>
            <a:r>
              <a:rPr lang="es-ES" dirty="0" smtClean="0">
                <a:solidFill>
                  <a:prstClr val="black"/>
                </a:solidFill>
              </a:rPr>
              <a:t>(</a:t>
            </a:r>
            <a:r>
              <a:rPr lang="es-ES" dirty="0">
                <a:solidFill>
                  <a:prstClr val="black"/>
                </a:solidFill>
              </a:rPr>
              <a:t>Rivero, </a:t>
            </a:r>
            <a:r>
              <a:rPr lang="es-ES" dirty="0" smtClean="0">
                <a:solidFill>
                  <a:prstClr val="black"/>
                </a:solidFill>
              </a:rPr>
              <a:t>2004</a:t>
            </a:r>
            <a:r>
              <a:rPr lang="tr-TR" dirty="0" smtClean="0">
                <a:solidFill>
                  <a:prstClr val="black"/>
                </a:solidFill>
              </a:rPr>
              <a:t>:</a:t>
            </a:r>
            <a:r>
              <a:rPr lang="es-ES" dirty="0" smtClean="0">
                <a:solidFill>
                  <a:prstClr val="black"/>
                </a:solidFill>
              </a:rPr>
              <a:t>216)</a:t>
            </a:r>
            <a:endParaRPr lang="es-ES" dirty="0">
              <a:solidFill>
                <a:prstClr val="black"/>
              </a:solidFill>
            </a:endParaRPr>
          </a:p>
          <a:p>
            <a:pPr marL="0" indent="0" algn="just">
              <a:buNone/>
            </a:pPr>
            <a:endParaRPr lang="es-ES" dirty="0"/>
          </a:p>
        </p:txBody>
      </p:sp>
    </p:spTree>
    <p:extLst>
      <p:ext uri="{BB962C8B-B14F-4D97-AF65-F5344CB8AC3E}">
        <p14:creationId xmlns:p14="http://schemas.microsoft.com/office/powerpoint/2010/main" val="1669457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24744"/>
            <a:ext cx="8291264" cy="5199856"/>
          </a:xfrm>
        </p:spPr>
        <p:txBody>
          <a:bodyPr/>
          <a:lstStyle/>
          <a:p>
            <a:pPr marL="0" indent="0" algn="just">
              <a:buNone/>
            </a:pPr>
            <a:r>
              <a:rPr lang="es-ES" dirty="0" smtClean="0"/>
              <a:t>Desde el final de la guerra civil hasta los primeros años de la década de 1950 España vivía en la penuria y la dificultad.</a:t>
            </a:r>
          </a:p>
          <a:p>
            <a:pPr marL="0" indent="0" algn="just">
              <a:buNone/>
            </a:pPr>
            <a:endParaRPr lang="es-ES" dirty="0"/>
          </a:p>
          <a:p>
            <a:pPr marL="0" indent="0" algn="just">
              <a:buNone/>
            </a:pPr>
            <a:r>
              <a:rPr lang="es-ES" dirty="0" smtClean="0"/>
              <a:t>El régimen español no era liberal como el de numerosos países europeos, era una democracia «orgánica», en la que las Cortes españolas se asentaban en la representación de la familia, el municipio y el sindicato.  </a:t>
            </a:r>
          </a:p>
          <a:p>
            <a:pPr marL="0" indent="0" algn="just">
              <a:buNone/>
            </a:pPr>
            <a:endParaRPr lang="es-ES" dirty="0"/>
          </a:p>
          <a:p>
            <a:pPr marL="0" lvl="0" indent="0" algn="just">
              <a:buClr>
                <a:srgbClr val="0BD0D9"/>
              </a:buClr>
              <a:buNone/>
            </a:pPr>
            <a:r>
              <a:rPr lang="tr-TR" dirty="0" smtClean="0">
                <a:solidFill>
                  <a:prstClr val="black"/>
                </a:solidFill>
              </a:rPr>
              <a:t>				</a:t>
            </a:r>
            <a:r>
              <a:rPr lang="es-ES" dirty="0" smtClean="0">
                <a:solidFill>
                  <a:prstClr val="black"/>
                </a:solidFill>
              </a:rPr>
              <a:t>(</a:t>
            </a:r>
            <a:r>
              <a:rPr lang="es-ES" dirty="0">
                <a:solidFill>
                  <a:prstClr val="black"/>
                </a:solidFill>
              </a:rPr>
              <a:t>Rivero, </a:t>
            </a:r>
            <a:r>
              <a:rPr lang="es-ES" dirty="0" smtClean="0">
                <a:solidFill>
                  <a:prstClr val="black"/>
                </a:solidFill>
              </a:rPr>
              <a:t>2004</a:t>
            </a:r>
            <a:r>
              <a:rPr lang="tr-TR" dirty="0" smtClean="0">
                <a:solidFill>
                  <a:prstClr val="black"/>
                </a:solidFill>
              </a:rPr>
              <a:t>:</a:t>
            </a:r>
            <a:r>
              <a:rPr lang="es-ES" dirty="0" smtClean="0">
                <a:solidFill>
                  <a:prstClr val="black"/>
                </a:solidFill>
              </a:rPr>
              <a:t>216-217)</a:t>
            </a:r>
            <a:endParaRPr lang="es-ES" dirty="0">
              <a:solidFill>
                <a:prstClr val="black"/>
              </a:solidFill>
            </a:endParaRPr>
          </a:p>
          <a:p>
            <a:pPr marL="0" indent="0" algn="just">
              <a:buNone/>
            </a:pPr>
            <a:endParaRPr lang="es-ES" dirty="0"/>
          </a:p>
        </p:txBody>
      </p:sp>
    </p:spTree>
    <p:extLst>
      <p:ext uri="{BB962C8B-B14F-4D97-AF65-F5344CB8AC3E}">
        <p14:creationId xmlns:p14="http://schemas.microsoft.com/office/powerpoint/2010/main" val="949917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685800" indent="-685800">
              <a:buFont typeface="Wingdings" pitchFamily="2" charset="2"/>
              <a:buChar char="Ø"/>
            </a:pPr>
            <a:r>
              <a:rPr lang="es-ES" sz="4400" dirty="0" smtClean="0">
                <a:latin typeface="Times New Roman" pitchFamily="18" charset="0"/>
                <a:cs typeface="Times New Roman" pitchFamily="18" charset="0"/>
              </a:rPr>
              <a:t>El final del régimen (1973-1975)</a:t>
            </a:r>
            <a:endParaRPr lang="es-ES" sz="4400"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marL="0" indent="0" algn="just">
              <a:buNone/>
            </a:pPr>
            <a:r>
              <a:rPr lang="es-ES" dirty="0" smtClean="0"/>
              <a:t>1973 fue un año clave en el régimen franquista. Franco dejó de ser presidente de gobierno en junio de 1973 nombrando para este cargo a Luis Carrero Blanco, pero la muerte del jefe de gobierno Carrero Blanco en diciembre de 1973, víctima del terrorismo de ETA, rompió la continuidad del régimen y reabrió numerosas opciones tanto reaccionarias como aperturistas. </a:t>
            </a:r>
          </a:p>
          <a:p>
            <a:pPr marL="0" indent="0" algn="just">
              <a:buNone/>
            </a:pPr>
            <a:endParaRPr lang="es-ES" dirty="0"/>
          </a:p>
          <a:p>
            <a:pPr marL="0" lvl="0" indent="0" algn="just">
              <a:buClr>
                <a:srgbClr val="0BD0D9"/>
              </a:buClr>
              <a:buNone/>
            </a:pPr>
            <a:r>
              <a:rPr lang="tr-TR" dirty="0" smtClean="0">
                <a:solidFill>
                  <a:prstClr val="black"/>
                </a:solidFill>
              </a:rPr>
              <a:t>						</a:t>
            </a:r>
            <a:r>
              <a:rPr lang="es-ES" dirty="0" smtClean="0">
                <a:solidFill>
                  <a:prstClr val="black"/>
                </a:solidFill>
              </a:rPr>
              <a:t>(</a:t>
            </a:r>
            <a:r>
              <a:rPr lang="es-ES" dirty="0">
                <a:solidFill>
                  <a:prstClr val="black"/>
                </a:solidFill>
              </a:rPr>
              <a:t>Rivero, </a:t>
            </a:r>
            <a:r>
              <a:rPr lang="es-ES" dirty="0" smtClean="0">
                <a:solidFill>
                  <a:prstClr val="black"/>
                </a:solidFill>
              </a:rPr>
              <a:t>2004</a:t>
            </a:r>
            <a:r>
              <a:rPr lang="tr-TR" dirty="0" smtClean="0">
                <a:solidFill>
                  <a:prstClr val="black"/>
                </a:solidFill>
              </a:rPr>
              <a:t>:</a:t>
            </a:r>
            <a:r>
              <a:rPr lang="es-ES" dirty="0" smtClean="0">
                <a:solidFill>
                  <a:prstClr val="black"/>
                </a:solidFill>
              </a:rPr>
              <a:t>219)</a:t>
            </a:r>
            <a:endParaRPr lang="es-ES" dirty="0">
              <a:solidFill>
                <a:prstClr val="black"/>
              </a:solidFill>
            </a:endParaRPr>
          </a:p>
          <a:p>
            <a:pPr marL="0" indent="0" algn="just">
              <a:buNone/>
            </a:pPr>
            <a:endParaRPr lang="es-ES" dirty="0"/>
          </a:p>
        </p:txBody>
      </p:sp>
    </p:spTree>
    <p:extLst>
      <p:ext uri="{BB962C8B-B14F-4D97-AF65-F5344CB8AC3E}">
        <p14:creationId xmlns:p14="http://schemas.microsoft.com/office/powerpoint/2010/main" val="124920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96752"/>
            <a:ext cx="8291264" cy="5127848"/>
          </a:xfrm>
        </p:spPr>
        <p:txBody>
          <a:bodyPr/>
          <a:lstStyle/>
          <a:p>
            <a:pPr marL="0" indent="0" algn="just">
              <a:buNone/>
            </a:pPr>
            <a:endParaRPr lang="es-ES" dirty="0" smtClean="0"/>
          </a:p>
          <a:p>
            <a:pPr marL="0" indent="0" algn="just">
              <a:buNone/>
            </a:pPr>
            <a:endParaRPr lang="es-ES" dirty="0"/>
          </a:p>
          <a:p>
            <a:pPr marL="0" indent="0" algn="just">
              <a:buNone/>
            </a:pPr>
            <a:r>
              <a:rPr lang="es-ES" dirty="0" smtClean="0"/>
              <a:t>Desde el inicio de los años sesenta España había experimentado una transformación radical en economía, sociedad y cultura, consolidándose como país moderno</a:t>
            </a:r>
            <a:r>
              <a:rPr lang="tr-TR" dirty="0" smtClean="0"/>
              <a:t>;</a:t>
            </a:r>
            <a:r>
              <a:rPr lang="es-ES" dirty="0" smtClean="0"/>
              <a:t> el proceso continuó después de la muerte de Franco en parte a causa de las inversiones extranjeras y en parte como consecuencia del turismo.</a:t>
            </a:r>
          </a:p>
          <a:p>
            <a:pPr marL="0" indent="0" algn="just">
              <a:buNone/>
            </a:pPr>
            <a:endParaRPr lang="es-ES" dirty="0"/>
          </a:p>
          <a:p>
            <a:pPr marL="0" lvl="0" indent="0" algn="just">
              <a:buClr>
                <a:srgbClr val="0BD0D9"/>
              </a:buClr>
              <a:buNone/>
            </a:pPr>
            <a:r>
              <a:rPr lang="tr-TR" dirty="0" smtClean="0">
                <a:solidFill>
                  <a:prstClr val="black"/>
                </a:solidFill>
              </a:rPr>
              <a:t>					</a:t>
            </a:r>
            <a:r>
              <a:rPr lang="es-ES" dirty="0" smtClean="0">
                <a:solidFill>
                  <a:prstClr val="black"/>
                </a:solidFill>
              </a:rPr>
              <a:t>(</a:t>
            </a:r>
            <a:r>
              <a:rPr lang="es-ES" dirty="0">
                <a:solidFill>
                  <a:prstClr val="black"/>
                </a:solidFill>
              </a:rPr>
              <a:t>Rivero, </a:t>
            </a:r>
            <a:r>
              <a:rPr lang="es-ES" dirty="0" smtClean="0">
                <a:solidFill>
                  <a:prstClr val="black"/>
                </a:solidFill>
              </a:rPr>
              <a:t>2004</a:t>
            </a:r>
            <a:r>
              <a:rPr lang="tr-TR" dirty="0" smtClean="0">
                <a:solidFill>
                  <a:prstClr val="black"/>
                </a:solidFill>
              </a:rPr>
              <a:t>:</a:t>
            </a:r>
            <a:r>
              <a:rPr lang="es-ES" dirty="0" smtClean="0">
                <a:solidFill>
                  <a:prstClr val="black"/>
                </a:solidFill>
              </a:rPr>
              <a:t>221)</a:t>
            </a:r>
            <a:endParaRPr lang="es-ES" dirty="0">
              <a:solidFill>
                <a:prstClr val="black"/>
              </a:solidFill>
            </a:endParaRPr>
          </a:p>
        </p:txBody>
      </p:sp>
    </p:spTree>
    <p:extLst>
      <p:ext uri="{BB962C8B-B14F-4D97-AF65-F5344CB8AC3E}">
        <p14:creationId xmlns:p14="http://schemas.microsoft.com/office/powerpoint/2010/main" val="1727220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24744"/>
            <a:ext cx="8219256" cy="5199856"/>
          </a:xfrm>
        </p:spPr>
        <p:txBody>
          <a:bodyPr/>
          <a:lstStyle/>
          <a:p>
            <a:pPr marL="0" indent="0" algn="just">
              <a:buNone/>
            </a:pPr>
            <a:endParaRPr lang="es-ES" dirty="0" smtClean="0"/>
          </a:p>
          <a:p>
            <a:pPr marL="0" indent="0" algn="just">
              <a:buNone/>
            </a:pPr>
            <a:endParaRPr lang="es-ES" dirty="0"/>
          </a:p>
          <a:p>
            <a:pPr marL="0" indent="0" algn="just">
              <a:buNone/>
            </a:pPr>
            <a:endParaRPr lang="es-ES" dirty="0" smtClean="0"/>
          </a:p>
          <a:p>
            <a:pPr marL="0" indent="0" algn="just">
              <a:buNone/>
            </a:pPr>
            <a:r>
              <a:rPr lang="es-ES" dirty="0" smtClean="0"/>
              <a:t>A la muerte de Franco el gobierno, presidido  por Arias Navarro, puso en marcha las previsiones sucesorias establecidas en 1969, siendo proclamado rey </a:t>
            </a:r>
            <a:r>
              <a:rPr lang="es-ES" b="1" dirty="0" smtClean="0"/>
              <a:t>Juan Carlos I </a:t>
            </a:r>
            <a:r>
              <a:rPr lang="es-ES" dirty="0" smtClean="0"/>
              <a:t>ante las Cortes y el Consejo del Reino (1975)</a:t>
            </a:r>
            <a:r>
              <a:rPr lang="tr-TR" smtClean="0"/>
              <a:t>.</a:t>
            </a:r>
            <a:endParaRPr lang="es-ES" dirty="0" smtClean="0"/>
          </a:p>
          <a:p>
            <a:pPr marL="0" indent="0" algn="just">
              <a:buNone/>
            </a:pPr>
            <a:endParaRPr lang="es-ES" dirty="0"/>
          </a:p>
          <a:p>
            <a:pPr marL="0" indent="0" algn="just">
              <a:buNone/>
            </a:pPr>
            <a:endParaRPr lang="es-ES" dirty="0" smtClean="0"/>
          </a:p>
          <a:p>
            <a:pPr marL="0" lvl="0" indent="0" algn="just">
              <a:buClr>
                <a:srgbClr val="0BD0D9"/>
              </a:buClr>
              <a:buNone/>
            </a:pPr>
            <a:r>
              <a:rPr lang="tr-TR" dirty="0" smtClean="0">
                <a:solidFill>
                  <a:prstClr val="black"/>
                </a:solidFill>
              </a:rPr>
              <a:t>			</a:t>
            </a:r>
            <a:r>
              <a:rPr lang="es-ES" dirty="0" smtClean="0">
                <a:solidFill>
                  <a:prstClr val="black"/>
                </a:solidFill>
              </a:rPr>
              <a:t>(</a:t>
            </a:r>
            <a:r>
              <a:rPr lang="es-ES" dirty="0">
                <a:solidFill>
                  <a:prstClr val="black"/>
                </a:solidFill>
              </a:rPr>
              <a:t>Rivero, </a:t>
            </a:r>
            <a:r>
              <a:rPr lang="es-ES" dirty="0" smtClean="0">
                <a:solidFill>
                  <a:prstClr val="black"/>
                </a:solidFill>
              </a:rPr>
              <a:t>2004</a:t>
            </a:r>
            <a:r>
              <a:rPr lang="tr-TR" dirty="0" smtClean="0">
                <a:solidFill>
                  <a:prstClr val="black"/>
                </a:solidFill>
              </a:rPr>
              <a:t>:</a:t>
            </a:r>
            <a:r>
              <a:rPr lang="es-ES" dirty="0" smtClean="0">
                <a:solidFill>
                  <a:prstClr val="black"/>
                </a:solidFill>
              </a:rPr>
              <a:t>221</a:t>
            </a:r>
            <a:r>
              <a:rPr lang="es-ES" dirty="0">
                <a:solidFill>
                  <a:prstClr val="black"/>
                </a:solidFill>
              </a:rPr>
              <a:t>)</a:t>
            </a:r>
          </a:p>
          <a:p>
            <a:pPr marL="0" indent="0" algn="just">
              <a:buNone/>
            </a:pPr>
            <a:endParaRPr lang="es-ES" dirty="0"/>
          </a:p>
        </p:txBody>
      </p:sp>
    </p:spTree>
    <p:extLst>
      <p:ext uri="{BB962C8B-B14F-4D97-AF65-F5344CB8AC3E}">
        <p14:creationId xmlns:p14="http://schemas.microsoft.com/office/powerpoint/2010/main" val="21356033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61</TotalTime>
  <Words>390</Words>
  <Application>Microsoft Office PowerPoint</Application>
  <PresentationFormat>Ekran Gösterisi (4:3)</PresentationFormat>
  <Paragraphs>37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Calibri</vt:lpstr>
      <vt:lpstr>Constantia</vt:lpstr>
      <vt:lpstr>Times New Roman</vt:lpstr>
      <vt:lpstr>Wingdings</vt:lpstr>
      <vt:lpstr>Wingdings 2</vt:lpstr>
      <vt:lpstr>Akış</vt:lpstr>
      <vt:lpstr>La era de Francisco Franco</vt:lpstr>
      <vt:lpstr>Francisco Franco</vt:lpstr>
      <vt:lpstr>El régimen de Franco (1939-1975)</vt:lpstr>
      <vt:lpstr>PowerPoint Sunusu</vt:lpstr>
      <vt:lpstr>El final del régimen (1973-1975)</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era de Francisco Franco</dc:title>
  <dc:creator>tugce</dc:creator>
  <cp:lastModifiedBy>Şebnem</cp:lastModifiedBy>
  <cp:revision>22</cp:revision>
  <dcterms:created xsi:type="dcterms:W3CDTF">2019-02-04T10:51:55Z</dcterms:created>
  <dcterms:modified xsi:type="dcterms:W3CDTF">2019-02-21T08:33:52Z</dcterms:modified>
</cp:coreProperties>
</file>