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30" r:id="rId10"/>
    <p:sldId id="331" r:id="rId11"/>
    <p:sldId id="33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7" autoAdjust="0"/>
    <p:restoredTop sz="94660"/>
  </p:normalViewPr>
  <p:slideViewPr>
    <p:cSldViewPr>
      <p:cViewPr varScale="1">
        <p:scale>
          <a:sx n="83" d="100"/>
          <a:sy n="83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a.purdue.edu/english/theor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wl.english.purdue.edu/owl/resource/557/0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Works Cited: Electronic Sources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Always include as much information as is available/applicable:</a:t>
            </a:r>
          </a:p>
          <a:p>
            <a:pPr marL="0" indent="0">
              <a:buNone/>
            </a:pPr>
            <a:r>
              <a:rPr lang="tr-TR" dirty="0"/>
              <a:t>• Author and/or editor names</a:t>
            </a:r>
          </a:p>
          <a:p>
            <a:pPr marL="0" indent="0">
              <a:buNone/>
            </a:pPr>
            <a:r>
              <a:rPr lang="en-US" dirty="0"/>
              <a:t>• Name of the database, or title of project, book, article</a:t>
            </a:r>
          </a:p>
          <a:p>
            <a:pPr marL="0" indent="0">
              <a:buNone/>
            </a:pPr>
            <a:r>
              <a:rPr lang="tr-TR" dirty="0"/>
              <a:t>• Any version numbers available</a:t>
            </a:r>
          </a:p>
          <a:p>
            <a:pPr marL="0" indent="0">
              <a:buNone/>
            </a:pPr>
            <a:r>
              <a:rPr lang="en-US" dirty="0"/>
              <a:t>• Date of version, revision, or posting</a:t>
            </a:r>
          </a:p>
          <a:p>
            <a:pPr marL="0" indent="0">
              <a:buNone/>
            </a:pPr>
            <a:r>
              <a:rPr lang="tr-TR" dirty="0"/>
              <a:t>• Publisher information</a:t>
            </a:r>
          </a:p>
          <a:p>
            <a:pPr marL="0" indent="0">
              <a:buNone/>
            </a:pPr>
            <a:r>
              <a:rPr lang="en-US" dirty="0"/>
              <a:t>• Date you accessed the material</a:t>
            </a:r>
          </a:p>
          <a:p>
            <a:pPr marL="0" indent="0">
              <a:buNone/>
            </a:pPr>
            <a:r>
              <a:rPr lang="en-US" dirty="0"/>
              <a:t>• Electronic address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98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Author Last Name, First Name or Account Name. Description of Post. </a:t>
            </a:r>
            <a:r>
              <a:rPr lang="en-US" i="1" dirty="0"/>
              <a:t>Facebook, </a:t>
            </a:r>
            <a:r>
              <a:rPr lang="en-US" dirty="0"/>
              <a:t>Day Month Year of Post, Time of Post, URL. Accessed Day Month Year post was viewed.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5610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Rick Mercer Report. Spread the Net Challenge Winners 2016. </a:t>
            </a:r>
            <a:r>
              <a:rPr lang="en-US" i="1" dirty="0"/>
              <a:t>Facebook</a:t>
            </a:r>
            <a:r>
              <a:rPr lang="en-US" dirty="0"/>
              <a:t>, 23 Mar. 2016, 9:00 a.m.,  www.facebook.com/rickmercerreport. Accessed 26 June 2016. 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In-text citation: </a:t>
            </a:r>
          </a:p>
          <a:p>
            <a:pPr marL="0" indent="0">
              <a:buNone/>
            </a:pPr>
            <a:r>
              <a:rPr lang="en-US" dirty="0"/>
              <a:t>(Author's Last Name or Account Name)</a:t>
            </a:r>
          </a:p>
          <a:p>
            <a:pPr marL="0" indent="0">
              <a:buNone/>
            </a:pPr>
            <a:r>
              <a:rPr lang="en-US" dirty="0"/>
              <a:t>(Rick Mercer Report)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773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The Purdue OWL Family of Sites</a:t>
            </a:r>
            <a:r>
              <a:rPr lang="en-US" dirty="0"/>
              <a:t>. 26 Aug</a:t>
            </a:r>
            <a:r>
              <a:rPr lang="tr-TR" dirty="0"/>
              <a:t>.</a:t>
            </a:r>
            <a:r>
              <a:rPr lang="en-US" dirty="0"/>
              <a:t> 2005. The Writing Lab and OWL at Purdue</a:t>
            </a:r>
            <a:r>
              <a:rPr lang="tr-TR" dirty="0"/>
              <a:t> </a:t>
            </a:r>
            <a:r>
              <a:rPr lang="en-US" dirty="0"/>
              <a:t>and Purdue University. </a:t>
            </a:r>
            <a:r>
              <a:rPr lang="tr-TR" dirty="0"/>
              <a:t>www.</a:t>
            </a:r>
            <a:r>
              <a:rPr lang="en-US" dirty="0"/>
              <a:t>owl.english.purdue.edu/.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23 Apr</a:t>
            </a:r>
            <a:r>
              <a:rPr lang="tr-TR" dirty="0"/>
              <a:t>.</a:t>
            </a:r>
            <a:r>
              <a:rPr lang="en-US" dirty="0"/>
              <a:t> 2006</a:t>
            </a:r>
            <a:r>
              <a:rPr lang="tr-TR" dirty="0"/>
              <a:t>.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Felluga, Dino. </a:t>
            </a:r>
            <a:r>
              <a:rPr lang="en-US" i="1" dirty="0"/>
              <a:t>Guide to Literary and Critical Theory</a:t>
            </a:r>
            <a:r>
              <a:rPr lang="en-US" dirty="0"/>
              <a:t>. 28 Nov. 2003. Purdue</a:t>
            </a:r>
            <a:r>
              <a:rPr lang="tr-TR" dirty="0"/>
              <a:t> </a:t>
            </a:r>
            <a:r>
              <a:rPr lang="en-US" dirty="0"/>
              <a:t>University. </a:t>
            </a:r>
            <a:r>
              <a:rPr lang="en-US" dirty="0">
                <a:hlinkClick r:id="rId2"/>
              </a:rPr>
              <a:t>www.cla.purdue.edu/english/theory/</a:t>
            </a:r>
            <a:r>
              <a:rPr lang="tr-TR" dirty="0"/>
              <a:t>.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10 May 2006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263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Design Observer</a:t>
            </a:r>
            <a:r>
              <a:rPr lang="en-US" dirty="0"/>
              <a:t>. 25 Apr. 2006. www.designobserver.com/.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10 May 2006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Ratliff, Clancy. </a:t>
            </a:r>
            <a:r>
              <a:rPr lang="en-US" i="1" dirty="0"/>
              <a:t>CultureCat: Rhetoric and Feminism</a:t>
            </a:r>
            <a:r>
              <a:rPr lang="en-US" dirty="0"/>
              <a:t>. 7 May 2006. </a:t>
            </a:r>
          </a:p>
          <a:p>
            <a:pPr marL="0" indent="0">
              <a:buNone/>
            </a:pPr>
            <a:r>
              <a:rPr lang="tr-TR" dirty="0"/>
              <a:t>www. culturecat.net.</a:t>
            </a:r>
            <a:r>
              <a:rPr lang="en-US" dirty="0"/>
              <a:t>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11 May 2006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687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A Page on a Web Site</a:t>
            </a:r>
          </a:p>
          <a:p>
            <a:pPr marL="0" indent="0">
              <a:buNone/>
            </a:pPr>
            <a:r>
              <a:rPr lang="en-US" dirty="0"/>
              <a:t>"Caret." </a:t>
            </a:r>
            <a:r>
              <a:rPr lang="en-US" i="1" dirty="0"/>
              <a:t>Wikipedia: The Free Encyclopedia</a:t>
            </a:r>
            <a:r>
              <a:rPr lang="en-US" dirty="0"/>
              <a:t>. 28 Apr</a:t>
            </a:r>
            <a:r>
              <a:rPr lang="tr-TR" dirty="0"/>
              <a:t>.</a:t>
            </a:r>
            <a:r>
              <a:rPr lang="en-US" dirty="0"/>
              <a:t> 2006. </a:t>
            </a:r>
          </a:p>
          <a:p>
            <a:pPr marL="0" indent="0">
              <a:buNone/>
            </a:pPr>
            <a:r>
              <a:rPr lang="tr-TR" dirty="0"/>
              <a:t>www. en.wikipedia.org/wiki/</a:t>
            </a:r>
            <a:r>
              <a:rPr lang="tr-TR" dirty="0" err="1"/>
              <a:t>Caret</a:t>
            </a:r>
            <a:r>
              <a:rPr lang="tr-TR" dirty="0"/>
              <a:t>.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10 May 2006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"How to Make Vegetarian Chili." </a:t>
            </a:r>
            <a:r>
              <a:rPr lang="en-US" i="1" dirty="0"/>
              <a:t>eHow.com</a:t>
            </a:r>
            <a:r>
              <a:rPr lang="en-US" dirty="0"/>
              <a:t>. www.ehow.com/</a:t>
            </a:r>
            <a:r>
              <a:rPr lang="tr-TR" dirty="0"/>
              <a:t>how_10727_make-vegetarian-chili.html.</a:t>
            </a:r>
            <a:r>
              <a:rPr lang="en-US" dirty="0"/>
              <a:t>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10 May 2006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Stolley, Karl. "MLA Formatting and Style Guide." </a:t>
            </a:r>
            <a:r>
              <a:rPr lang="en-US" i="1" dirty="0"/>
              <a:t>The OWL at Purdue</a:t>
            </a:r>
            <a:r>
              <a:rPr lang="en-US" dirty="0"/>
              <a:t>. 10 May</a:t>
            </a:r>
            <a:r>
              <a:rPr lang="tr-TR" dirty="0"/>
              <a:t> </a:t>
            </a:r>
            <a:r>
              <a:rPr lang="en-US" dirty="0"/>
              <a:t>2006. </a:t>
            </a:r>
            <a:r>
              <a:rPr lang="en-US" i="1" dirty="0"/>
              <a:t>Purdue University Writing Lab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www.owl.english.purdue.edu/owl/resource/557/01/</a:t>
            </a:r>
            <a:r>
              <a:rPr lang="tr-TR" dirty="0"/>
              <a:t>.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12 May 2006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212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An Article in an Online Scholarly Journal</a:t>
            </a:r>
          </a:p>
          <a:p>
            <a:pPr marL="0" indent="0">
              <a:buNone/>
            </a:pPr>
            <a:r>
              <a:rPr lang="en-US" dirty="0"/>
              <a:t>Online scholarly journals are treated differently from online magazines. First, you must include</a:t>
            </a:r>
          </a:p>
          <a:p>
            <a:pPr marL="0" indent="0">
              <a:buNone/>
            </a:pPr>
            <a:r>
              <a:rPr lang="en-US" dirty="0"/>
              <a:t>volume and issue information, when available. Also, some electronic journals and magazines</a:t>
            </a:r>
          </a:p>
          <a:p>
            <a:pPr marL="0" indent="0">
              <a:buNone/>
            </a:pPr>
            <a:r>
              <a:rPr lang="en-US" dirty="0"/>
              <a:t>provide paragraph or page numbers; again, include them if available.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353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Wheelis, Mark. "Investigating Disease Outbreaks Under a Protocol to the</a:t>
            </a:r>
            <a:r>
              <a:rPr lang="tr-TR" dirty="0"/>
              <a:t> </a:t>
            </a:r>
            <a:r>
              <a:rPr lang="en-US" dirty="0"/>
              <a:t>Biological and Toxin Weapons Convention." </a:t>
            </a:r>
            <a:r>
              <a:rPr lang="en-US" i="1" dirty="0"/>
              <a:t>Emerging Infectious Diseases</a:t>
            </a:r>
            <a:r>
              <a:rPr lang="tr-TR" dirty="0"/>
              <a:t>, </a:t>
            </a:r>
            <a:r>
              <a:rPr lang="tr-TR" dirty="0" err="1"/>
              <a:t>vol</a:t>
            </a:r>
            <a:r>
              <a:rPr lang="tr-TR" dirty="0"/>
              <a:t>.</a:t>
            </a:r>
            <a:r>
              <a:rPr lang="en-US" dirty="0"/>
              <a:t> 6</a:t>
            </a:r>
            <a:r>
              <a:rPr lang="tr-TR" dirty="0"/>
              <a:t>, </a:t>
            </a:r>
            <a:r>
              <a:rPr lang="tr-TR" dirty="0" err="1"/>
              <a:t>no</a:t>
            </a:r>
            <a:r>
              <a:rPr lang="tr-TR" dirty="0"/>
              <a:t>. </a:t>
            </a:r>
            <a:r>
              <a:rPr lang="en-US" dirty="0"/>
              <a:t>6</a:t>
            </a:r>
            <a:r>
              <a:rPr lang="tr-TR" dirty="0"/>
              <a:t>, </a:t>
            </a:r>
            <a:r>
              <a:rPr lang="en-US" dirty="0"/>
              <a:t>2000</a:t>
            </a:r>
            <a:r>
              <a:rPr lang="tr-TR" dirty="0"/>
              <a:t>. www.cdc.gov/</a:t>
            </a:r>
            <a:r>
              <a:rPr lang="tr-TR" dirty="0" err="1"/>
              <a:t>ncidod</a:t>
            </a:r>
            <a:r>
              <a:rPr lang="tr-TR" dirty="0"/>
              <a:t>/</a:t>
            </a:r>
            <a:r>
              <a:rPr lang="tr-TR" dirty="0" err="1"/>
              <a:t>eid</a:t>
            </a:r>
            <a:r>
              <a:rPr lang="tr-TR" dirty="0"/>
              <a:t>/vol6no6/wheelis.html.</a:t>
            </a:r>
            <a:r>
              <a:rPr lang="en-US" dirty="0"/>
              <a:t> </a:t>
            </a:r>
            <a:r>
              <a:rPr lang="tr-TR" dirty="0" err="1"/>
              <a:t>Accessed</a:t>
            </a:r>
            <a:r>
              <a:rPr lang="tr-TR" dirty="0"/>
              <a:t> </a:t>
            </a:r>
            <a:r>
              <a:rPr lang="en-US" dirty="0"/>
              <a:t>8 May 2006</a:t>
            </a:r>
            <a:r>
              <a:rPr lang="tr-TR" dirty="0"/>
              <a:t>.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77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/>
              <a:t>A Listserv or Email Discussion List Posting</a:t>
            </a:r>
          </a:p>
          <a:p>
            <a:pPr marL="0" indent="0">
              <a:buNone/>
            </a:pPr>
            <a:r>
              <a:rPr lang="en-US" dirty="0"/>
              <a:t>Author. "Title of Posting." Online posting. Date when material was posted (for</a:t>
            </a:r>
            <a:r>
              <a:rPr lang="tr-TR" dirty="0"/>
              <a:t> </a:t>
            </a:r>
            <a:r>
              <a:rPr lang="en-US" dirty="0"/>
              <a:t>example: 18 Mar. 1998). Name of listserv. electronic address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retrieval</a:t>
            </a:r>
            <a:r>
              <a:rPr lang="tr-TR" dirty="0"/>
              <a:t>.</a:t>
            </a:r>
            <a:r>
              <a:rPr lang="en-US" dirty="0"/>
              <a:t> Date of </a:t>
            </a:r>
            <a:r>
              <a:rPr lang="tr-TR" dirty="0"/>
              <a:t>a</a:t>
            </a:r>
            <a:r>
              <a:rPr lang="en-US" dirty="0" err="1"/>
              <a:t>ccess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039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E-mail or Other Personal Communication</a:t>
            </a:r>
          </a:p>
          <a:p>
            <a:pPr marL="0" indent="0">
              <a:buNone/>
            </a:pPr>
            <a:r>
              <a:rPr lang="tr-TR" dirty="0" err="1"/>
              <a:t>Contact</a:t>
            </a:r>
            <a:r>
              <a:rPr lang="tr-TR" dirty="0"/>
              <a:t>, First</a:t>
            </a:r>
            <a:r>
              <a:rPr lang="en-US" dirty="0"/>
              <a:t>. «</a:t>
            </a:r>
            <a:r>
              <a:rPr lang="tr-TR" dirty="0"/>
              <a:t>E-Mail </a:t>
            </a:r>
            <a:r>
              <a:rPr lang="tr-TR" dirty="0" err="1"/>
              <a:t>Subject</a:t>
            </a:r>
            <a:r>
              <a:rPr lang="en-US" dirty="0"/>
              <a:t>.</a:t>
            </a:r>
            <a:r>
              <a:rPr lang="tr-TR" dirty="0"/>
              <a:t>»</a:t>
            </a:r>
            <a:r>
              <a:rPr lang="en-US" dirty="0"/>
              <a:t> </a:t>
            </a:r>
            <a:r>
              <a:rPr lang="tr-TR" dirty="0" err="1"/>
              <a:t>Received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First </a:t>
            </a:r>
            <a:r>
              <a:rPr lang="tr-TR" dirty="0" err="1"/>
              <a:t>Recipient</a:t>
            </a:r>
            <a:r>
              <a:rPr lang="tr-TR" dirty="0"/>
              <a:t>, </a:t>
            </a:r>
            <a:r>
              <a:rPr lang="en-US" dirty="0"/>
              <a:t>Date of the</a:t>
            </a:r>
            <a:r>
              <a:rPr lang="tr-TR" dirty="0"/>
              <a:t> message.</a:t>
            </a:r>
          </a:p>
          <a:p>
            <a:pPr marL="0" indent="0">
              <a:buNone/>
            </a:pPr>
            <a:r>
              <a:rPr lang="tr-TR" b="1" dirty="0"/>
              <a:t>E-mail to You</a:t>
            </a:r>
          </a:p>
          <a:p>
            <a:pPr marL="0" indent="0">
              <a:buNone/>
            </a:pPr>
            <a:r>
              <a:rPr lang="tr-TR" dirty="0" err="1"/>
              <a:t>Eagleton</a:t>
            </a:r>
            <a:r>
              <a:rPr lang="tr-TR" dirty="0"/>
              <a:t>, Terry</a:t>
            </a:r>
            <a:r>
              <a:rPr lang="en-US" dirty="0"/>
              <a:t>. "Re: Modernist Literature." </a:t>
            </a:r>
            <a:r>
              <a:rPr lang="tr-TR" dirty="0" err="1"/>
              <a:t>Received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Kevin</a:t>
            </a:r>
            <a:r>
              <a:rPr lang="tr-TR" dirty="0"/>
              <a:t> </a:t>
            </a:r>
            <a:r>
              <a:rPr lang="tr-TR" dirty="0" err="1"/>
              <a:t>Swanson</a:t>
            </a:r>
            <a:r>
              <a:rPr lang="tr-TR" dirty="0"/>
              <a:t>, </a:t>
            </a:r>
            <a:r>
              <a:rPr lang="en-US" dirty="0"/>
              <a:t>15 Nov. 2000.</a:t>
            </a:r>
          </a:p>
        </p:txBody>
      </p:sp>
    </p:spTree>
    <p:extLst>
      <p:ext uri="{BB962C8B-B14F-4D97-AF65-F5344CB8AC3E}">
        <p14:creationId xmlns:p14="http://schemas.microsoft.com/office/powerpoint/2010/main" val="3854471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n-US" dirty="0"/>
              <a:t>Twitter Handle (First Name Last Name if Known). "The entire tweet word-for-word." </a:t>
            </a:r>
            <a:r>
              <a:rPr lang="en-US" i="1" dirty="0"/>
              <a:t>Twitter</a:t>
            </a:r>
            <a:r>
              <a:rPr lang="en-US" dirty="0"/>
              <a:t>, Day Month Year of Tweet, Time of Tweet, URL.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@ReallyVirtual (Sohaib Athar). "Helicopter hovering above Abbottad at 1AM is a rare event." </a:t>
            </a:r>
            <a:r>
              <a:rPr lang="en-US" i="1" dirty="0"/>
              <a:t>Twitter,</a:t>
            </a:r>
            <a:r>
              <a:rPr lang="en-US" dirty="0"/>
              <a:t> 4 Jan. 2013, 3:5</a:t>
            </a:r>
            <a:r>
              <a:rPr lang="tr-TR" dirty="0"/>
              <a:t>8 </a:t>
            </a:r>
            <a:r>
              <a:rPr lang="tr-TR" dirty="0" err="1"/>
              <a:t>p.m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r>
              <a:rPr lang="tr-TR" dirty="0"/>
              <a:t>twitter.com/really virtual/status/64780730286358528?lang=en.</a:t>
            </a:r>
            <a:r>
              <a:rPr lang="en-US" dirty="0"/>
              <a:t> </a:t>
            </a:r>
            <a:r>
              <a:rPr lang="tr-TR" dirty="0" err="1"/>
              <a:t>Accessed</a:t>
            </a:r>
            <a:r>
              <a:rPr lang="tr-TR" dirty="0"/>
              <a:t> 5 Jan. 2013, 8:15 </a:t>
            </a:r>
            <a:r>
              <a:rPr lang="tr-TR" dirty="0" err="1"/>
              <a:t>a.m</a:t>
            </a:r>
            <a:r>
              <a:rPr lang="tr-TR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Note</a:t>
            </a:r>
            <a:r>
              <a:rPr lang="en-US" dirty="0"/>
              <a:t>: Write out the actual Tweet in the citation and keep spelling and grammar the same as in the original, even if there are errors.</a:t>
            </a:r>
            <a:r>
              <a:rPr lang="tr-TR" dirty="0"/>
              <a:t> </a:t>
            </a:r>
            <a:r>
              <a:rPr lang="en-US" dirty="0"/>
              <a:t>When quoting the Tweet, beside grammatical and spelling errors in the original Tweet, write [sic] in square brackets to indicate the errors are not your own. E.g., if the Tweet was "It isn't you're fault the media is violent", write: "It isn't you're [sic] fault the media is violent."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[sic] comes from the Latin sicut meaning «just as» (i.e. Just as it appears in the original)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In text citation:  (Twitter handle) (</a:t>
            </a:r>
            <a:r>
              <a:rPr lang="en-US" dirty="0"/>
              <a:t>@</a:t>
            </a:r>
            <a:r>
              <a:rPr lang="en-US" dirty="0" err="1"/>
              <a:t>ReallyVirtual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221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451</Words>
  <Application>Microsoft Office PowerPoint</Application>
  <PresentationFormat>Ekran Gösterisi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Works Cited: Electronic Sources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Briefly explain why the following thesis statements could be considered STRONG or WEAK.</dc:title>
  <dc:creator>Hp</dc:creator>
  <cp:lastModifiedBy>Windows Kullanıcısı</cp:lastModifiedBy>
  <cp:revision>101</cp:revision>
  <dcterms:created xsi:type="dcterms:W3CDTF">2017-11-16T23:52:52Z</dcterms:created>
  <dcterms:modified xsi:type="dcterms:W3CDTF">2020-05-10T16:48:32Z</dcterms:modified>
</cp:coreProperties>
</file>