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57" r:id="rId3"/>
    <p:sldId id="259" r:id="rId4"/>
    <p:sldId id="260" r:id="rId5"/>
    <p:sldId id="262" r:id="rId6"/>
    <p:sldId id="263" r:id="rId7"/>
    <p:sldId id="264" r:id="rId8"/>
    <p:sldId id="265" r:id="rId9"/>
    <p:sldId id="261"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35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94A2A4D-A063-4A67-A6BF-816E2A521FB0}" type="datetimeFigureOut">
              <a:rPr lang="tr-TR" smtClean="0"/>
              <a:pPr/>
              <a:t>29.01.2018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DCED3FA-8BF9-4A6D-BCAE-F38B7FF2A9D6}"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B0CE2D16-B2FA-48F5-816A-BFE977677C81}"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08322A6-5655-46F8-8465-B875A6BE498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4D6BBCA-B1AE-43AA-88E0-3AACCB879415}"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08322A6-5655-46F8-8465-B875A6BE498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DA290AE-0AB6-4854-9F9B-A4C9265B9CE0}"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08322A6-5655-46F8-8465-B875A6BE498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53A8F5C-C513-4B6B-BDF8-2E71546C5D20}"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08322A6-5655-46F8-8465-B875A6BE498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14366F32-FC87-41FD-8026-AC9871549865}"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08322A6-5655-46F8-8465-B875A6BE498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19F11EDB-F959-4428-A67F-A4924F9A6A49}" type="datetime1">
              <a:rPr lang="tr-TR" smtClean="0"/>
              <a:pPr/>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08322A6-5655-46F8-8465-B875A6BE498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70CBF116-0E05-4B58-89E4-E05ABFF6DBE9}" type="datetime1">
              <a:rPr lang="tr-TR" smtClean="0"/>
              <a:pPr/>
              <a:t>29.01.2018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E08322A6-5655-46F8-8465-B875A6BE498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86D0D8EC-F04D-4914-9745-9B8D8B8B23DE}" type="datetime1">
              <a:rPr lang="tr-TR" smtClean="0"/>
              <a:pPr/>
              <a:t>29.01.2018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E08322A6-5655-46F8-8465-B875A6BE498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3BB12CD-154B-4B67-8D58-365F1FA2876B}" type="datetime1">
              <a:rPr lang="tr-TR" smtClean="0"/>
              <a:pPr/>
              <a:t>29.01.2018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E08322A6-5655-46F8-8465-B875A6BE498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644D072-6236-49D5-B7F3-F8F6FDEBCE35}" type="datetime1">
              <a:rPr lang="tr-TR" smtClean="0"/>
              <a:pPr/>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08322A6-5655-46F8-8465-B875A6BE498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5B53C66-3923-4794-9F24-D5C1DF3A6207}" type="datetime1">
              <a:rPr lang="tr-TR" smtClean="0"/>
              <a:pPr/>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08322A6-5655-46F8-8465-B875A6BE498C}"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2AC5D7-9817-4064-8804-AD6F8D701D59}" type="datetime1">
              <a:rPr lang="tr-TR" smtClean="0"/>
              <a:pPr/>
              <a:t>29.01.2018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8322A6-5655-46F8-8465-B875A6BE498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images.gittigidiyor.com/1359/ABDULKADIR-MERAGI-YILMAZ-OZTUNA__13597193_0.jpg" TargetMode="External"/><Relationship Id="rId1" Type="http://schemas.openxmlformats.org/officeDocument/2006/relationships/slideLayout" Target="../slideLayouts/slideLayout2.xml"/><Relationship Id="rId4" Type="http://schemas.openxmlformats.org/officeDocument/2006/relationships/image" Target="http://t2.gstatic.com/images?q=tbn:13-KDTT5s9PbWM:http://images.gittigidiyor.com/1359/ABDULKADIR-MERAGI-YILMAZ-OZTUNA__13597193_0.jpg"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28596" y="1"/>
            <a:ext cx="8215370" cy="1142983"/>
          </a:xfrm>
        </p:spPr>
        <p:txBody>
          <a:bodyPr>
            <a:normAutofit fontScale="90000"/>
          </a:bodyPr>
          <a:lstStyle/>
          <a:p>
            <a:pPr algn="l"/>
            <a:r>
              <a:rPr lang="tr-TR" sz="2200" b="1" dirty="0" smtClean="0">
                <a:latin typeface="Times New Roman" pitchFamily="18" charset="0"/>
                <a:cs typeface="Times New Roman" pitchFamily="18" charset="0"/>
              </a:rPr>
              <a:t/>
            </a:r>
            <a:br>
              <a:rPr lang="tr-TR" sz="2200" b="1" dirty="0" smtClean="0">
                <a:latin typeface="Times New Roman" pitchFamily="18" charset="0"/>
                <a:cs typeface="Times New Roman" pitchFamily="18" charset="0"/>
              </a:rPr>
            </a:br>
            <a:r>
              <a:rPr lang="tr-TR" sz="2200" b="1" dirty="0">
                <a:latin typeface="Times New Roman" pitchFamily="18" charset="0"/>
                <a:cs typeface="Times New Roman" pitchFamily="18" charset="0"/>
              </a:rPr>
              <a:t/>
            </a:r>
            <a:br>
              <a:rPr lang="tr-TR" sz="2200" b="1" dirty="0">
                <a:latin typeface="Times New Roman" pitchFamily="18" charset="0"/>
                <a:cs typeface="Times New Roman" pitchFamily="18" charset="0"/>
              </a:rPr>
            </a:br>
            <a:r>
              <a:rPr lang="tr-TR" sz="2200" b="1" dirty="0" smtClean="0">
                <a:latin typeface="Times New Roman" pitchFamily="18" charset="0"/>
                <a:cs typeface="Times New Roman" pitchFamily="18" charset="0"/>
              </a:rPr>
              <a:t>ÜNİTE</a:t>
            </a:r>
            <a:r>
              <a:rPr lang="tr-TR" sz="2200" b="1" dirty="0">
                <a:latin typeface="Times New Roman" pitchFamily="18" charset="0"/>
                <a:cs typeface="Times New Roman" pitchFamily="18" charset="0"/>
              </a:rPr>
              <a:t>: 8</a:t>
            </a:r>
            <a:r>
              <a:rPr lang="tr-TR" sz="2200" dirty="0">
                <a:latin typeface="Times New Roman" pitchFamily="18" charset="0"/>
                <a:cs typeface="Times New Roman" pitchFamily="18" charset="0"/>
              </a:rPr>
              <a:t/>
            </a:r>
            <a:br>
              <a:rPr lang="tr-TR" sz="2200" dirty="0">
                <a:latin typeface="Times New Roman" pitchFamily="18" charset="0"/>
                <a:cs typeface="Times New Roman" pitchFamily="18" charset="0"/>
              </a:rPr>
            </a:br>
            <a:r>
              <a:rPr lang="tr-TR" sz="2200" b="1" dirty="0">
                <a:latin typeface="Times New Roman" pitchFamily="18" charset="0"/>
                <a:cs typeface="Times New Roman" pitchFamily="18" charset="0"/>
              </a:rPr>
              <a:t> </a:t>
            </a:r>
            <a:r>
              <a:rPr lang="tr-TR" sz="2200" dirty="0">
                <a:latin typeface="Times New Roman" pitchFamily="18" charset="0"/>
                <a:cs typeface="Times New Roman" pitchFamily="18" charset="0"/>
              </a:rPr>
              <a:t/>
            </a:r>
            <a:br>
              <a:rPr lang="tr-TR" sz="2200" dirty="0">
                <a:latin typeface="Times New Roman" pitchFamily="18" charset="0"/>
                <a:cs typeface="Times New Roman" pitchFamily="18" charset="0"/>
              </a:rPr>
            </a:br>
            <a:r>
              <a:rPr lang="tr-TR" sz="2200" dirty="0" smtClean="0">
                <a:latin typeface="Times New Roman" pitchFamily="18" charset="0"/>
                <a:cs typeface="Times New Roman" pitchFamily="18" charset="0"/>
              </a:rPr>
              <a:t>          </a:t>
            </a:r>
            <a:r>
              <a:rPr lang="tr-TR" sz="2200" b="1" dirty="0" smtClean="0">
                <a:latin typeface="Times New Roman" pitchFamily="18" charset="0"/>
                <a:cs typeface="Times New Roman" pitchFamily="18" charset="0"/>
              </a:rPr>
              <a:t>TÜRK </a:t>
            </a:r>
            <a:r>
              <a:rPr lang="tr-TR" sz="2200" b="1" dirty="0">
                <a:latin typeface="Times New Roman" pitchFamily="18" charset="0"/>
                <a:cs typeface="Times New Roman" pitchFamily="18" charset="0"/>
              </a:rPr>
              <a:t>DİN MÛSİKÎSİ ALANINDA YETİŞMİŞ ÖNEMLİ </a:t>
            </a:r>
            <a:r>
              <a:rPr lang="tr-TR" sz="2200" b="1" dirty="0" smtClean="0">
                <a:latin typeface="Times New Roman" pitchFamily="18" charset="0"/>
                <a:cs typeface="Times New Roman" pitchFamily="18" charset="0"/>
              </a:rPr>
              <a:t>       </a:t>
            </a:r>
            <a:br>
              <a:rPr lang="tr-TR" sz="2200" b="1" dirty="0" smtClean="0">
                <a:latin typeface="Times New Roman" pitchFamily="18" charset="0"/>
                <a:cs typeface="Times New Roman" pitchFamily="18" charset="0"/>
              </a:rPr>
            </a:br>
            <a:r>
              <a:rPr lang="tr-TR" sz="2200" b="1" dirty="0" smtClean="0">
                <a:latin typeface="Times New Roman" pitchFamily="18" charset="0"/>
                <a:cs typeface="Times New Roman" pitchFamily="18" charset="0"/>
              </a:rPr>
              <a:t>                                               ŞAHSİYETLER</a:t>
            </a:r>
            <a:r>
              <a:rPr lang="tr-TR" dirty="0"/>
              <a:t/>
            </a:r>
            <a:br>
              <a:rPr lang="tr-TR" dirty="0"/>
            </a:br>
            <a:endParaRPr lang="tr-TR" dirty="0"/>
          </a:p>
        </p:txBody>
      </p:sp>
      <p:sp>
        <p:nvSpPr>
          <p:cNvPr id="3" name="2 Alt Başlık"/>
          <p:cNvSpPr>
            <a:spLocks noGrp="1"/>
          </p:cNvSpPr>
          <p:nvPr>
            <p:ph type="subTitle" idx="1"/>
          </p:nvPr>
        </p:nvSpPr>
        <p:spPr>
          <a:xfrm>
            <a:off x="428596" y="1214422"/>
            <a:ext cx="8215370" cy="4424378"/>
          </a:xfrm>
        </p:spPr>
        <p:txBody>
          <a:bodyPr/>
          <a:lstStyle/>
          <a:p>
            <a:endParaRPr lang="tr-TR" dirty="0"/>
          </a:p>
        </p:txBody>
      </p:sp>
      <p:pic>
        <p:nvPicPr>
          <p:cNvPr id="11266" name="Picture 2" descr="¼"/>
          <p:cNvPicPr>
            <a:picLocks noChangeAspect="1" noChangeArrowheads="1"/>
          </p:cNvPicPr>
          <p:nvPr/>
        </p:nvPicPr>
        <p:blipFill>
          <a:blip r:embed="rId2"/>
          <a:srcRect/>
          <a:stretch>
            <a:fillRect/>
          </a:stretch>
        </p:blipFill>
        <p:spPr bwMode="auto">
          <a:xfrm rot="-1846440">
            <a:off x="995306" y="2589276"/>
            <a:ext cx="620127" cy="989655"/>
          </a:xfrm>
          <a:prstGeom prst="rect">
            <a:avLst/>
          </a:prstGeom>
          <a:noFill/>
          <a:ln w="9525">
            <a:noFill/>
            <a:miter lim="800000"/>
            <a:headEnd/>
            <a:tailEnd/>
          </a:ln>
        </p:spPr>
      </p:pic>
      <p:pic>
        <p:nvPicPr>
          <p:cNvPr id="11267" name="Picture 3" descr="¼"/>
          <p:cNvPicPr>
            <a:picLocks noChangeAspect="1" noChangeArrowheads="1"/>
          </p:cNvPicPr>
          <p:nvPr/>
        </p:nvPicPr>
        <p:blipFill>
          <a:blip r:embed="rId3"/>
          <a:srcRect/>
          <a:stretch>
            <a:fillRect/>
          </a:stretch>
        </p:blipFill>
        <p:spPr bwMode="auto">
          <a:xfrm rot="19931438">
            <a:off x="1749543" y="2167509"/>
            <a:ext cx="638821" cy="920965"/>
          </a:xfrm>
          <a:prstGeom prst="rect">
            <a:avLst/>
          </a:prstGeom>
          <a:noFill/>
          <a:ln w="9525">
            <a:noFill/>
            <a:miter lim="800000"/>
            <a:headEnd/>
            <a:tailEnd/>
          </a:ln>
        </p:spPr>
      </p:pic>
      <p:pic>
        <p:nvPicPr>
          <p:cNvPr id="11268" name="Picture 4" descr="౦¼"/>
          <p:cNvPicPr>
            <a:picLocks noChangeAspect="1" noChangeArrowheads="1"/>
          </p:cNvPicPr>
          <p:nvPr/>
        </p:nvPicPr>
        <p:blipFill>
          <a:blip r:embed="rId4"/>
          <a:srcRect/>
          <a:stretch>
            <a:fillRect/>
          </a:stretch>
        </p:blipFill>
        <p:spPr bwMode="auto">
          <a:xfrm rot="20203617">
            <a:off x="2522154" y="1793272"/>
            <a:ext cx="595774" cy="956544"/>
          </a:xfrm>
          <a:prstGeom prst="rect">
            <a:avLst/>
          </a:prstGeom>
          <a:noFill/>
          <a:ln w="9525">
            <a:noFill/>
            <a:miter lim="800000"/>
            <a:headEnd/>
            <a:tailEnd/>
          </a:ln>
        </p:spPr>
      </p:pic>
      <p:pic>
        <p:nvPicPr>
          <p:cNvPr id="11269" name="Picture 5" descr="!¼"/>
          <p:cNvPicPr>
            <a:picLocks noChangeAspect="1" noChangeArrowheads="1"/>
          </p:cNvPicPr>
          <p:nvPr/>
        </p:nvPicPr>
        <p:blipFill>
          <a:blip r:embed="rId5"/>
          <a:srcRect/>
          <a:stretch>
            <a:fillRect/>
          </a:stretch>
        </p:blipFill>
        <p:spPr bwMode="auto">
          <a:xfrm rot="20570906">
            <a:off x="3324391" y="1489302"/>
            <a:ext cx="606163" cy="955344"/>
          </a:xfrm>
          <a:prstGeom prst="rect">
            <a:avLst/>
          </a:prstGeom>
          <a:noFill/>
          <a:ln w="9525">
            <a:noFill/>
            <a:miter lim="800000"/>
            <a:headEnd/>
            <a:tailEnd/>
          </a:ln>
        </p:spPr>
      </p:pic>
      <p:pic>
        <p:nvPicPr>
          <p:cNvPr id="11270" name="Picture 6" descr="!¼"/>
          <p:cNvPicPr>
            <a:picLocks noChangeAspect="1" noChangeArrowheads="1"/>
          </p:cNvPicPr>
          <p:nvPr/>
        </p:nvPicPr>
        <p:blipFill>
          <a:blip r:embed="rId6"/>
          <a:srcRect/>
          <a:stretch>
            <a:fillRect/>
          </a:stretch>
        </p:blipFill>
        <p:spPr bwMode="auto">
          <a:xfrm>
            <a:off x="4214810" y="1357298"/>
            <a:ext cx="645511" cy="924385"/>
          </a:xfrm>
          <a:prstGeom prst="rect">
            <a:avLst/>
          </a:prstGeom>
          <a:noFill/>
          <a:ln w="9525">
            <a:noFill/>
            <a:miter lim="800000"/>
            <a:headEnd/>
            <a:tailEnd/>
          </a:ln>
        </p:spPr>
      </p:pic>
      <p:pic>
        <p:nvPicPr>
          <p:cNvPr id="11271" name="Picture 7" descr="!¼"/>
          <p:cNvPicPr>
            <a:picLocks noChangeAspect="1" noChangeArrowheads="1"/>
          </p:cNvPicPr>
          <p:nvPr/>
        </p:nvPicPr>
        <p:blipFill>
          <a:blip r:embed="rId7"/>
          <a:srcRect/>
          <a:stretch>
            <a:fillRect/>
          </a:stretch>
        </p:blipFill>
        <p:spPr bwMode="auto">
          <a:xfrm rot="703031">
            <a:off x="5130352" y="1476999"/>
            <a:ext cx="593351" cy="805551"/>
          </a:xfrm>
          <a:prstGeom prst="rect">
            <a:avLst/>
          </a:prstGeom>
          <a:noFill/>
          <a:ln w="9525">
            <a:noFill/>
            <a:miter lim="800000"/>
            <a:headEnd/>
            <a:tailEnd/>
          </a:ln>
        </p:spPr>
      </p:pic>
      <p:pic>
        <p:nvPicPr>
          <p:cNvPr id="11272" name="Picture 8" descr="!¼"/>
          <p:cNvPicPr>
            <a:picLocks noChangeAspect="1" noChangeArrowheads="1"/>
          </p:cNvPicPr>
          <p:nvPr/>
        </p:nvPicPr>
        <p:blipFill>
          <a:blip r:embed="rId8"/>
          <a:srcRect/>
          <a:stretch>
            <a:fillRect/>
          </a:stretch>
        </p:blipFill>
        <p:spPr bwMode="auto">
          <a:xfrm rot="1125472">
            <a:off x="5960942" y="1703067"/>
            <a:ext cx="539509" cy="804462"/>
          </a:xfrm>
          <a:prstGeom prst="rect">
            <a:avLst/>
          </a:prstGeom>
          <a:noFill/>
          <a:ln w="9525">
            <a:noFill/>
            <a:miter lim="800000"/>
            <a:headEnd/>
            <a:tailEnd/>
          </a:ln>
        </p:spPr>
      </p:pic>
      <p:pic>
        <p:nvPicPr>
          <p:cNvPr id="11273" name="Picture 9" descr="¼"/>
          <p:cNvPicPr>
            <a:picLocks noChangeAspect="1" noChangeArrowheads="1"/>
          </p:cNvPicPr>
          <p:nvPr/>
        </p:nvPicPr>
        <p:blipFill>
          <a:blip r:embed="rId9"/>
          <a:srcRect/>
          <a:stretch>
            <a:fillRect/>
          </a:stretch>
        </p:blipFill>
        <p:spPr bwMode="auto">
          <a:xfrm rot="1590974">
            <a:off x="6651650" y="2032614"/>
            <a:ext cx="660943" cy="831386"/>
          </a:xfrm>
          <a:prstGeom prst="rect">
            <a:avLst/>
          </a:prstGeom>
          <a:noFill/>
          <a:ln w="9525">
            <a:noFill/>
            <a:miter lim="800000"/>
            <a:headEnd/>
            <a:tailEnd/>
          </a:ln>
        </p:spPr>
      </p:pic>
      <p:pic>
        <p:nvPicPr>
          <p:cNvPr id="11274" name="Picture 10" descr="!¼"/>
          <p:cNvPicPr>
            <a:picLocks noChangeAspect="1" noChangeArrowheads="1"/>
          </p:cNvPicPr>
          <p:nvPr/>
        </p:nvPicPr>
        <p:blipFill>
          <a:blip r:embed="rId10"/>
          <a:srcRect/>
          <a:stretch>
            <a:fillRect/>
          </a:stretch>
        </p:blipFill>
        <p:spPr bwMode="auto">
          <a:xfrm rot="2192129">
            <a:off x="7351280" y="2512878"/>
            <a:ext cx="575021" cy="886958"/>
          </a:xfrm>
          <a:prstGeom prst="rect">
            <a:avLst/>
          </a:prstGeom>
          <a:noFill/>
          <a:ln w="9525">
            <a:noFill/>
            <a:miter lim="800000"/>
            <a:headEnd/>
            <a:tailEnd/>
          </a:ln>
        </p:spPr>
      </p:pic>
      <p:pic>
        <p:nvPicPr>
          <p:cNvPr id="11275" name="Picture 11" descr="!¼"/>
          <p:cNvPicPr>
            <a:picLocks noChangeAspect="1" noChangeArrowheads="1"/>
          </p:cNvPicPr>
          <p:nvPr/>
        </p:nvPicPr>
        <p:blipFill>
          <a:blip r:embed="rId11"/>
          <a:srcRect/>
          <a:stretch>
            <a:fillRect/>
          </a:stretch>
        </p:blipFill>
        <p:spPr bwMode="auto">
          <a:xfrm>
            <a:off x="2786050" y="3643314"/>
            <a:ext cx="785818" cy="1013121"/>
          </a:xfrm>
          <a:prstGeom prst="rect">
            <a:avLst/>
          </a:prstGeom>
          <a:noFill/>
          <a:ln w="9525">
            <a:noFill/>
            <a:miter lim="800000"/>
            <a:headEnd/>
            <a:tailEnd/>
          </a:ln>
        </p:spPr>
      </p:pic>
      <p:pic>
        <p:nvPicPr>
          <p:cNvPr id="11276" name="Picture 12" descr="!¼"/>
          <p:cNvPicPr>
            <a:picLocks noChangeAspect="1" noChangeArrowheads="1"/>
          </p:cNvPicPr>
          <p:nvPr/>
        </p:nvPicPr>
        <p:blipFill>
          <a:blip r:embed="rId12"/>
          <a:srcRect/>
          <a:stretch>
            <a:fillRect/>
          </a:stretch>
        </p:blipFill>
        <p:spPr bwMode="auto">
          <a:xfrm>
            <a:off x="4143372" y="3643314"/>
            <a:ext cx="785818" cy="1143008"/>
          </a:xfrm>
          <a:prstGeom prst="rect">
            <a:avLst/>
          </a:prstGeom>
          <a:noFill/>
          <a:ln w="9525">
            <a:noFill/>
            <a:miter lim="800000"/>
            <a:headEnd/>
            <a:tailEnd/>
          </a:ln>
        </p:spPr>
      </p:pic>
      <p:pic>
        <p:nvPicPr>
          <p:cNvPr id="11277" name="Picture 13" descr="!¼"/>
          <p:cNvPicPr>
            <a:picLocks noChangeAspect="1" noChangeArrowheads="1"/>
          </p:cNvPicPr>
          <p:nvPr/>
        </p:nvPicPr>
        <p:blipFill>
          <a:blip r:embed="rId13"/>
          <a:srcRect/>
          <a:stretch>
            <a:fillRect/>
          </a:stretch>
        </p:blipFill>
        <p:spPr bwMode="auto">
          <a:xfrm>
            <a:off x="5429256" y="3643314"/>
            <a:ext cx="714380" cy="1025777"/>
          </a:xfrm>
          <a:prstGeom prst="rect">
            <a:avLst/>
          </a:prstGeom>
          <a:noFill/>
          <a:ln w="9525">
            <a:noFill/>
            <a:miter lim="800000"/>
            <a:headEnd/>
            <a:tailEnd/>
          </a:ln>
        </p:spPr>
      </p:pic>
      <p:sp>
        <p:nvSpPr>
          <p:cNvPr id="17" name="16 Slayt Numarası Yer Tutucusu"/>
          <p:cNvSpPr>
            <a:spLocks noGrp="1"/>
          </p:cNvSpPr>
          <p:nvPr>
            <p:ph type="sldNum" sz="quarter" idx="12"/>
          </p:nvPr>
        </p:nvSpPr>
        <p:spPr/>
        <p:txBody>
          <a:bodyPr/>
          <a:lstStyle/>
          <a:p>
            <a:fld id="{E08322A6-5655-46F8-8465-B875A6BE498C}" type="slidenum">
              <a:rPr lang="tr-TR" smtClean="0"/>
              <a:pPr/>
              <a:t>1</a:t>
            </a:fld>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7329510" cy="5768997"/>
          </a:xfrm>
        </p:spPr>
        <p:txBody>
          <a:bodyPr>
            <a:noAutofit/>
          </a:bodyPr>
          <a:lstStyle/>
          <a:p>
            <a:pPr algn="just"/>
            <a:r>
              <a:rPr lang="tr-TR" sz="1400" dirty="0">
                <a:latin typeface="Times New Roman" pitchFamily="18" charset="0"/>
                <a:cs typeface="Times New Roman" pitchFamily="18" charset="0"/>
              </a:rPr>
              <a:t>B- DİN DIŞI SAHADA ESER VERENLER</a:t>
            </a:r>
            <a:r>
              <a:rPr lang="tr-TR" sz="1400" dirty="0" smtClean="0">
                <a:latin typeface="Times New Roman" pitchFamily="18" charset="0"/>
                <a:cs typeface="Times New Roman" pitchFamily="18" charset="0"/>
              </a:rPr>
              <a:t>:</a:t>
            </a:r>
            <a:endParaRPr lang="tr-TR" sz="1400" dirty="0">
              <a:latin typeface="Times New Roman" pitchFamily="18" charset="0"/>
              <a:cs typeface="Times New Roman" pitchFamily="18" charset="0"/>
            </a:endParaRPr>
          </a:p>
          <a:p>
            <a:pPr algn="just"/>
            <a:r>
              <a:rPr lang="tr-TR" sz="1400" dirty="0">
                <a:latin typeface="Times New Roman" pitchFamily="18" charset="0"/>
                <a:cs typeface="Times New Roman" pitchFamily="18" charset="0"/>
              </a:rPr>
              <a:t>	</a:t>
            </a:r>
            <a:r>
              <a:rPr lang="tr-TR" sz="1400" b="1" dirty="0">
                <a:latin typeface="Times New Roman" pitchFamily="18" charset="0"/>
                <a:cs typeface="Times New Roman" pitchFamily="18" charset="0"/>
              </a:rPr>
              <a:t>1- </a:t>
            </a:r>
            <a:r>
              <a:rPr lang="tr-TR" sz="1400" b="1" dirty="0" err="1">
                <a:latin typeface="Times New Roman" pitchFamily="18" charset="0"/>
                <a:cs typeface="Times New Roman" pitchFamily="18" charset="0"/>
              </a:rPr>
              <a:t>Abdülkadir</a:t>
            </a:r>
            <a:r>
              <a:rPr lang="tr-TR" sz="1400" b="1" dirty="0">
                <a:latin typeface="Times New Roman" pitchFamily="18" charset="0"/>
                <a:cs typeface="Times New Roman" pitchFamily="18" charset="0"/>
              </a:rPr>
              <a:t> </a:t>
            </a:r>
            <a:r>
              <a:rPr lang="tr-TR" sz="1400" b="1" dirty="0" err="1">
                <a:latin typeface="Times New Roman" pitchFamily="18" charset="0"/>
                <a:cs typeface="Times New Roman" pitchFamily="18" charset="0"/>
              </a:rPr>
              <a:t>Merâğî</a:t>
            </a:r>
            <a:r>
              <a:rPr lang="tr-TR" sz="1400" b="1" dirty="0">
                <a:latin typeface="Times New Roman" pitchFamily="18" charset="0"/>
                <a:cs typeface="Times New Roman" pitchFamily="18" charset="0"/>
              </a:rPr>
              <a:t> (1360-1435):</a:t>
            </a:r>
            <a:endParaRPr lang="tr-TR" sz="1400" dirty="0">
              <a:latin typeface="Times New Roman" pitchFamily="18" charset="0"/>
              <a:cs typeface="Times New Roman" pitchFamily="18" charset="0"/>
            </a:endParaRPr>
          </a:p>
          <a:p>
            <a:pPr algn="just"/>
            <a:r>
              <a:rPr lang="tr-TR" sz="1400" dirty="0">
                <a:latin typeface="Times New Roman" pitchFamily="18" charset="0"/>
                <a:cs typeface="Times New Roman" pitchFamily="18" charset="0"/>
              </a:rPr>
              <a:t>	Büyük Türk bestekârı ve </a:t>
            </a:r>
            <a:r>
              <a:rPr lang="tr-TR" sz="1400" dirty="0" err="1">
                <a:latin typeface="Times New Roman" pitchFamily="18" charset="0"/>
                <a:cs typeface="Times New Roman" pitchFamily="18" charset="0"/>
              </a:rPr>
              <a:t>mûsikî</a:t>
            </a:r>
            <a:r>
              <a:rPr lang="tr-TR" sz="1400" dirty="0">
                <a:latin typeface="Times New Roman" pitchFamily="18" charset="0"/>
                <a:cs typeface="Times New Roman" pitchFamily="18" charset="0"/>
              </a:rPr>
              <a:t> bilginidir. Güney Azerbaycan’da </a:t>
            </a:r>
            <a:r>
              <a:rPr lang="tr-TR" sz="1400" dirty="0" err="1">
                <a:latin typeface="Times New Roman" pitchFamily="18" charset="0"/>
                <a:cs typeface="Times New Roman" pitchFamily="18" charset="0"/>
              </a:rPr>
              <a:t>Merâga</a:t>
            </a:r>
            <a:r>
              <a:rPr lang="tr-TR" sz="1400" dirty="0">
                <a:latin typeface="Times New Roman" pitchFamily="18" charset="0"/>
                <a:cs typeface="Times New Roman" pitchFamily="18" charset="0"/>
              </a:rPr>
              <a:t> şehrinde doğdu. Genç yaşında kabiliyetli bir bestekâr olarak tanınmaya başlayan </a:t>
            </a:r>
            <a:r>
              <a:rPr lang="tr-TR" sz="1400" dirty="0" err="1">
                <a:latin typeface="Times New Roman" pitchFamily="18" charset="0"/>
                <a:cs typeface="Times New Roman" pitchFamily="18" charset="0"/>
              </a:rPr>
              <a:t>Merâğî</a:t>
            </a:r>
            <a:r>
              <a:rPr lang="tr-TR" sz="1400" dirty="0">
                <a:latin typeface="Times New Roman" pitchFamily="18" charset="0"/>
                <a:cs typeface="Times New Roman" pitchFamily="18" charset="0"/>
              </a:rPr>
              <a:t>, </a:t>
            </a:r>
            <a:r>
              <a:rPr lang="tr-TR" sz="1400" dirty="0" err="1">
                <a:latin typeface="Times New Roman" pitchFamily="18" charset="0"/>
                <a:cs typeface="Times New Roman" pitchFamily="18" charset="0"/>
              </a:rPr>
              <a:t>Celâyir</a:t>
            </a:r>
            <a:r>
              <a:rPr lang="tr-TR" sz="1400" dirty="0">
                <a:latin typeface="Times New Roman" pitchFamily="18" charset="0"/>
                <a:cs typeface="Times New Roman" pitchFamily="18" charset="0"/>
              </a:rPr>
              <a:t> Devletinin başşehri olan Bağdat’a gelerek önce Hüseyin Han </a:t>
            </a:r>
            <a:r>
              <a:rPr lang="tr-TR" sz="1400" dirty="0" err="1">
                <a:latin typeface="Times New Roman" pitchFamily="18" charset="0"/>
                <a:cs typeface="Times New Roman" pitchFamily="18" charset="0"/>
              </a:rPr>
              <a:t>Celâyir’in</a:t>
            </a:r>
            <a:r>
              <a:rPr lang="tr-TR" sz="1400" dirty="0">
                <a:latin typeface="Times New Roman" pitchFamily="18" charset="0"/>
                <a:cs typeface="Times New Roman" pitchFamily="18" charset="0"/>
              </a:rPr>
              <a:t>, sonra da kardeşi </a:t>
            </a:r>
            <a:r>
              <a:rPr lang="tr-TR" sz="1400" dirty="0" err="1">
                <a:latin typeface="Times New Roman" pitchFamily="18" charset="0"/>
                <a:cs typeface="Times New Roman" pitchFamily="18" charset="0"/>
              </a:rPr>
              <a:t>Ahmed</a:t>
            </a:r>
            <a:r>
              <a:rPr lang="tr-TR" sz="1400" dirty="0">
                <a:latin typeface="Times New Roman" pitchFamily="18" charset="0"/>
                <a:cs typeface="Times New Roman" pitchFamily="18" charset="0"/>
              </a:rPr>
              <a:t> Han </a:t>
            </a:r>
            <a:r>
              <a:rPr lang="tr-TR" sz="1400" dirty="0" err="1">
                <a:latin typeface="Times New Roman" pitchFamily="18" charset="0"/>
                <a:cs typeface="Times New Roman" pitchFamily="18" charset="0"/>
              </a:rPr>
              <a:t>Celâyir’in</a:t>
            </a:r>
            <a:r>
              <a:rPr lang="tr-TR" sz="1400" dirty="0">
                <a:latin typeface="Times New Roman" pitchFamily="18" charset="0"/>
                <a:cs typeface="Times New Roman" pitchFamily="18" charset="0"/>
              </a:rPr>
              <a:t> </a:t>
            </a:r>
            <a:r>
              <a:rPr lang="tr-TR" sz="1400" dirty="0" err="1">
                <a:latin typeface="Times New Roman" pitchFamily="18" charset="0"/>
                <a:cs typeface="Times New Roman" pitchFamily="18" charset="0"/>
              </a:rPr>
              <a:t>nedîmi</a:t>
            </a:r>
            <a:r>
              <a:rPr lang="tr-TR" sz="1400" dirty="0">
                <a:latin typeface="Times New Roman" pitchFamily="18" charset="0"/>
                <a:cs typeface="Times New Roman" pitchFamily="18" charset="0"/>
              </a:rPr>
              <a:t> oldu. Katıldığı bir </a:t>
            </a:r>
            <a:r>
              <a:rPr lang="tr-TR" sz="1400" dirty="0" err="1">
                <a:latin typeface="Times New Roman" pitchFamily="18" charset="0"/>
                <a:cs typeface="Times New Roman" pitchFamily="18" charset="0"/>
              </a:rPr>
              <a:t>mûsikî</a:t>
            </a:r>
            <a:r>
              <a:rPr lang="tr-TR" sz="1400" dirty="0">
                <a:latin typeface="Times New Roman" pitchFamily="18" charset="0"/>
                <a:cs typeface="Times New Roman" pitchFamily="18" charset="0"/>
              </a:rPr>
              <a:t> yarışmasında yüz bin dinar kazandı.</a:t>
            </a:r>
          </a:p>
          <a:p>
            <a:pPr algn="just"/>
            <a:r>
              <a:rPr lang="tr-TR" sz="1400" dirty="0">
                <a:latin typeface="Times New Roman" pitchFamily="18" charset="0"/>
                <a:cs typeface="Times New Roman" pitchFamily="18" charset="0"/>
              </a:rPr>
              <a:t>	1393’te Timur Bağdat’ı zapt edince </a:t>
            </a:r>
            <a:r>
              <a:rPr lang="tr-TR" sz="1400" dirty="0" err="1">
                <a:latin typeface="Times New Roman" pitchFamily="18" charset="0"/>
                <a:cs typeface="Times New Roman" pitchFamily="18" charset="0"/>
              </a:rPr>
              <a:t>Merâğî’yi</a:t>
            </a:r>
            <a:r>
              <a:rPr lang="tr-TR" sz="1400" dirty="0">
                <a:latin typeface="Times New Roman" pitchFamily="18" charset="0"/>
                <a:cs typeface="Times New Roman" pitchFamily="18" charset="0"/>
              </a:rPr>
              <a:t> diğer sanatkârlarla beraber </a:t>
            </a:r>
            <a:r>
              <a:rPr lang="tr-TR" sz="1400" dirty="0" err="1">
                <a:latin typeface="Times New Roman" pitchFamily="18" charset="0"/>
                <a:cs typeface="Times New Roman" pitchFamily="18" charset="0"/>
              </a:rPr>
              <a:t>Semerkand’a</a:t>
            </a:r>
            <a:r>
              <a:rPr lang="tr-TR" sz="1400" dirty="0">
                <a:latin typeface="Times New Roman" pitchFamily="18" charset="0"/>
                <a:cs typeface="Times New Roman" pitchFamily="18" charset="0"/>
              </a:rPr>
              <a:t> götürdü. </a:t>
            </a:r>
            <a:r>
              <a:rPr lang="tr-TR" sz="1400" dirty="0" err="1">
                <a:latin typeface="Times New Roman" pitchFamily="18" charset="0"/>
                <a:cs typeface="Times New Roman" pitchFamily="18" charset="0"/>
              </a:rPr>
              <a:t>Semerkand</a:t>
            </a:r>
            <a:r>
              <a:rPr lang="tr-TR" sz="1400" dirty="0">
                <a:latin typeface="Times New Roman" pitchFamily="18" charset="0"/>
                <a:cs typeface="Times New Roman" pitchFamily="18" charset="0"/>
              </a:rPr>
              <a:t> sarayında Timur’a baş </a:t>
            </a:r>
            <a:r>
              <a:rPr lang="tr-TR" sz="1400" dirty="0" err="1">
                <a:latin typeface="Times New Roman" pitchFamily="18" charset="0"/>
                <a:cs typeface="Times New Roman" pitchFamily="18" charset="0"/>
              </a:rPr>
              <a:t>hânende</a:t>
            </a:r>
            <a:r>
              <a:rPr lang="tr-TR" sz="1400" dirty="0">
                <a:latin typeface="Times New Roman" pitchFamily="18" charset="0"/>
                <a:cs typeface="Times New Roman" pitchFamily="18" charset="0"/>
              </a:rPr>
              <a:t> ve </a:t>
            </a:r>
            <a:r>
              <a:rPr lang="tr-TR" sz="1400" dirty="0" err="1">
                <a:latin typeface="Times New Roman" pitchFamily="18" charset="0"/>
                <a:cs typeface="Times New Roman" pitchFamily="18" charset="0"/>
              </a:rPr>
              <a:t>nedîm</a:t>
            </a:r>
            <a:r>
              <a:rPr lang="tr-TR" sz="1400" dirty="0">
                <a:latin typeface="Times New Roman" pitchFamily="18" charset="0"/>
                <a:cs typeface="Times New Roman" pitchFamily="18" charset="0"/>
              </a:rPr>
              <a:t> oldu. 1399’da </a:t>
            </a:r>
            <a:r>
              <a:rPr lang="tr-TR" sz="1400" dirty="0" err="1">
                <a:latin typeface="Times New Roman" pitchFamily="18" charset="0"/>
                <a:cs typeface="Times New Roman" pitchFamily="18" charset="0"/>
              </a:rPr>
              <a:t>Ahmed</a:t>
            </a:r>
            <a:r>
              <a:rPr lang="tr-TR" sz="1400" dirty="0">
                <a:latin typeface="Times New Roman" pitchFamily="18" charset="0"/>
                <a:cs typeface="Times New Roman" pitchFamily="18" charset="0"/>
              </a:rPr>
              <a:t> Han </a:t>
            </a:r>
            <a:r>
              <a:rPr lang="tr-TR" sz="1400" dirty="0" err="1">
                <a:latin typeface="Times New Roman" pitchFamily="18" charset="0"/>
                <a:cs typeface="Times New Roman" pitchFamily="18" charset="0"/>
              </a:rPr>
              <a:t>Celâyir</a:t>
            </a:r>
            <a:r>
              <a:rPr lang="tr-TR" sz="1400" dirty="0">
                <a:latin typeface="Times New Roman" pitchFamily="18" charset="0"/>
                <a:cs typeface="Times New Roman" pitchFamily="18" charset="0"/>
              </a:rPr>
              <a:t> Bağdat’ı geri alınca, kaçarak tekrar Bağdat’a döndü. Timur 1401’de Bağdat’ı yeniden zapt edince, yakalanan </a:t>
            </a:r>
            <a:r>
              <a:rPr lang="tr-TR" sz="1400" dirty="0" err="1">
                <a:latin typeface="Times New Roman" pitchFamily="18" charset="0"/>
                <a:cs typeface="Times New Roman" pitchFamily="18" charset="0"/>
              </a:rPr>
              <a:t>Abdülkadir</a:t>
            </a:r>
            <a:r>
              <a:rPr lang="tr-TR" sz="1400" dirty="0">
                <a:latin typeface="Times New Roman" pitchFamily="18" charset="0"/>
                <a:cs typeface="Times New Roman" pitchFamily="18" charset="0"/>
              </a:rPr>
              <a:t> </a:t>
            </a:r>
            <a:r>
              <a:rPr lang="tr-TR" sz="1400" dirty="0" err="1">
                <a:latin typeface="Times New Roman" pitchFamily="18" charset="0"/>
                <a:cs typeface="Times New Roman" pitchFamily="18" charset="0"/>
              </a:rPr>
              <a:t>îdama</a:t>
            </a:r>
            <a:r>
              <a:rPr lang="tr-TR" sz="1400" dirty="0">
                <a:latin typeface="Times New Roman" pitchFamily="18" charset="0"/>
                <a:cs typeface="Times New Roman" pitchFamily="18" charset="0"/>
              </a:rPr>
              <a:t> mahkûm edildi. Çok tesirli bir sesle okuduğu </a:t>
            </a:r>
            <a:r>
              <a:rPr lang="tr-TR" sz="1400" dirty="0" err="1">
                <a:latin typeface="Times New Roman" pitchFamily="18" charset="0"/>
                <a:cs typeface="Times New Roman" pitchFamily="18" charset="0"/>
              </a:rPr>
              <a:t>Kur’ân’ı</a:t>
            </a:r>
            <a:r>
              <a:rPr lang="tr-TR" sz="1400" dirty="0">
                <a:latin typeface="Times New Roman" pitchFamily="18" charset="0"/>
                <a:cs typeface="Times New Roman" pitchFamily="18" charset="0"/>
              </a:rPr>
              <a:t> dinleyen Timur, onu affetti. Bundan sonra vefatına kadar Timur oğullarının saraylarında refah içinde bir hayat sürdü. Bir ara 1421’de Bursa’ya gelerek Padişah II. </a:t>
            </a:r>
            <a:r>
              <a:rPr lang="tr-TR" sz="1400" dirty="0" err="1">
                <a:latin typeface="Times New Roman" pitchFamily="18" charset="0"/>
                <a:cs typeface="Times New Roman" pitchFamily="18" charset="0"/>
              </a:rPr>
              <a:t>Murad’a</a:t>
            </a:r>
            <a:r>
              <a:rPr lang="tr-TR" sz="1400" dirty="0">
                <a:latin typeface="Times New Roman" pitchFamily="18" charset="0"/>
                <a:cs typeface="Times New Roman" pitchFamily="18" charset="0"/>
              </a:rPr>
              <a:t> bir kitabını takdim ederek büyük bir iltifata mazhar oldu.</a:t>
            </a:r>
          </a:p>
          <a:p>
            <a:pPr algn="just"/>
            <a:r>
              <a:rPr lang="tr-TR" sz="1400" dirty="0">
                <a:latin typeface="Times New Roman" pitchFamily="18" charset="0"/>
                <a:cs typeface="Times New Roman" pitchFamily="18" charset="0"/>
              </a:rPr>
              <a:t>	</a:t>
            </a:r>
            <a:r>
              <a:rPr lang="tr-TR" sz="1400" dirty="0" err="1">
                <a:latin typeface="Times New Roman" pitchFamily="18" charset="0"/>
                <a:cs typeface="Times New Roman" pitchFamily="18" charset="0"/>
              </a:rPr>
              <a:t>Merâğî</a:t>
            </a:r>
            <a:r>
              <a:rPr lang="tr-TR" sz="1400" dirty="0">
                <a:latin typeface="Times New Roman" pitchFamily="18" charset="0"/>
                <a:cs typeface="Times New Roman" pitchFamily="18" charset="0"/>
              </a:rPr>
              <a:t> XV. Yüzyılda yetişmiş en büyük bestekâr, </a:t>
            </a:r>
            <a:r>
              <a:rPr lang="tr-TR" sz="1400" dirty="0" err="1">
                <a:latin typeface="Times New Roman" pitchFamily="18" charset="0"/>
                <a:cs typeface="Times New Roman" pitchFamily="18" charset="0"/>
              </a:rPr>
              <a:t>mûsikî</a:t>
            </a:r>
            <a:r>
              <a:rPr lang="tr-TR" sz="1400" dirty="0">
                <a:latin typeface="Times New Roman" pitchFamily="18" charset="0"/>
                <a:cs typeface="Times New Roman" pitchFamily="18" charset="0"/>
              </a:rPr>
              <a:t> bilgini, büyük bir </a:t>
            </a:r>
            <a:r>
              <a:rPr lang="tr-TR" sz="1400" dirty="0" err="1">
                <a:latin typeface="Times New Roman" pitchFamily="18" charset="0"/>
                <a:cs typeface="Times New Roman" pitchFamily="18" charset="0"/>
              </a:rPr>
              <a:t>hânende</a:t>
            </a:r>
            <a:r>
              <a:rPr lang="tr-TR" sz="1400" dirty="0">
                <a:latin typeface="Times New Roman" pitchFamily="18" charset="0"/>
                <a:cs typeface="Times New Roman" pitchFamily="18" charset="0"/>
              </a:rPr>
              <a:t> ve </a:t>
            </a:r>
            <a:r>
              <a:rPr lang="tr-TR" sz="1400" dirty="0" err="1">
                <a:latin typeface="Times New Roman" pitchFamily="18" charset="0"/>
                <a:cs typeface="Times New Roman" pitchFamily="18" charset="0"/>
              </a:rPr>
              <a:t>sâzende</a:t>
            </a:r>
            <a:r>
              <a:rPr lang="tr-TR" sz="1400" dirty="0">
                <a:latin typeface="Times New Roman" pitchFamily="18" charset="0"/>
                <a:cs typeface="Times New Roman" pitchFamily="18" charset="0"/>
              </a:rPr>
              <a:t> olarak tanınır. Aynı zamanda </a:t>
            </a:r>
            <a:r>
              <a:rPr lang="tr-TR" sz="1400" dirty="0" err="1">
                <a:latin typeface="Times New Roman" pitchFamily="18" charset="0"/>
                <a:cs typeface="Times New Roman" pitchFamily="18" charset="0"/>
              </a:rPr>
              <a:t>şâir</a:t>
            </a:r>
            <a:r>
              <a:rPr lang="tr-TR" sz="1400" dirty="0">
                <a:latin typeface="Times New Roman" pitchFamily="18" charset="0"/>
                <a:cs typeface="Times New Roman" pitchFamily="18" charset="0"/>
              </a:rPr>
              <a:t>, ressam ve hattat olan bestekâr, Türkçe, Farsça ve </a:t>
            </a:r>
            <a:r>
              <a:rPr lang="tr-TR" sz="1400" dirty="0" err="1">
                <a:latin typeface="Times New Roman" pitchFamily="18" charset="0"/>
                <a:cs typeface="Times New Roman" pitchFamily="18" charset="0"/>
              </a:rPr>
              <a:t>Arapça’yı</a:t>
            </a:r>
            <a:r>
              <a:rPr lang="tr-TR" sz="1400" dirty="0">
                <a:latin typeface="Times New Roman" pitchFamily="18" charset="0"/>
                <a:cs typeface="Times New Roman" pitchFamily="18" charset="0"/>
              </a:rPr>
              <a:t> da çok iyi biliyordu. Bazı sazları </a:t>
            </a:r>
            <a:r>
              <a:rPr lang="tr-TR" sz="1400" dirty="0" err="1">
                <a:latin typeface="Times New Roman" pitchFamily="18" charset="0"/>
                <a:cs typeface="Times New Roman" pitchFamily="18" charset="0"/>
              </a:rPr>
              <a:t>îcad</a:t>
            </a:r>
            <a:r>
              <a:rPr lang="tr-TR" sz="1400" dirty="0">
                <a:latin typeface="Times New Roman" pitchFamily="18" charset="0"/>
                <a:cs typeface="Times New Roman" pitchFamily="18" charset="0"/>
              </a:rPr>
              <a:t> etmiş, bazılarının da ıslah etmişti. Kendisi de iyi bir </a:t>
            </a:r>
            <a:r>
              <a:rPr lang="tr-TR" sz="1400" dirty="0" err="1">
                <a:latin typeface="Times New Roman" pitchFamily="18" charset="0"/>
                <a:cs typeface="Times New Roman" pitchFamily="18" charset="0"/>
              </a:rPr>
              <a:t>ûdî</a:t>
            </a:r>
            <a:r>
              <a:rPr lang="tr-TR" sz="1400" dirty="0">
                <a:latin typeface="Times New Roman" pitchFamily="18" charset="0"/>
                <a:cs typeface="Times New Roman" pitchFamily="18" charset="0"/>
              </a:rPr>
              <a:t> idi. Kudretli ve üretken bir bestekâr olan </a:t>
            </a:r>
            <a:r>
              <a:rPr lang="tr-TR" sz="1400" dirty="0" err="1">
                <a:latin typeface="Times New Roman" pitchFamily="18" charset="0"/>
                <a:cs typeface="Times New Roman" pitchFamily="18" charset="0"/>
              </a:rPr>
              <a:t>Merâğî’nin</a:t>
            </a:r>
            <a:r>
              <a:rPr lang="tr-TR" sz="1400" dirty="0">
                <a:latin typeface="Times New Roman" pitchFamily="18" charset="0"/>
                <a:cs typeface="Times New Roman" pitchFamily="18" charset="0"/>
              </a:rPr>
              <a:t> günümüze klâsik formda 30 eseri gelebilmiştir. Güfteleri Farsça, birkaç tanesi de </a:t>
            </a:r>
            <a:r>
              <a:rPr lang="tr-TR" sz="1400" dirty="0" err="1">
                <a:latin typeface="Times New Roman" pitchFamily="18" charset="0"/>
                <a:cs typeface="Times New Roman" pitchFamily="18" charset="0"/>
              </a:rPr>
              <a:t>Arapça’dır</a:t>
            </a:r>
            <a:r>
              <a:rPr lang="tr-TR" sz="1400" dirty="0" smtClean="0">
                <a:latin typeface="Times New Roman" pitchFamily="18" charset="0"/>
                <a:cs typeface="Times New Roman" pitchFamily="18" charset="0"/>
              </a:rPr>
              <a:t>.</a:t>
            </a:r>
            <a:endParaRPr lang="tr-TR" sz="1400" dirty="0">
              <a:latin typeface="Times New Roman" pitchFamily="18" charset="0"/>
              <a:cs typeface="Times New Roman" pitchFamily="18" charset="0"/>
            </a:endParaRPr>
          </a:p>
          <a:p>
            <a:pPr algn="just"/>
            <a:r>
              <a:rPr lang="tr-TR" sz="1400" dirty="0">
                <a:latin typeface="Times New Roman" pitchFamily="18" charset="0"/>
                <a:cs typeface="Times New Roman" pitchFamily="18" charset="0"/>
              </a:rPr>
              <a:t>	</a:t>
            </a:r>
            <a:r>
              <a:rPr lang="tr-TR" sz="1400" dirty="0" err="1">
                <a:latin typeface="Times New Roman" pitchFamily="18" charset="0"/>
                <a:cs typeface="Times New Roman" pitchFamily="18" charset="0"/>
              </a:rPr>
              <a:t>Abdülkadir</a:t>
            </a:r>
            <a:r>
              <a:rPr lang="tr-TR" sz="1400" dirty="0">
                <a:latin typeface="Times New Roman" pitchFamily="18" charset="0"/>
                <a:cs typeface="Times New Roman" pitchFamily="18" charset="0"/>
              </a:rPr>
              <a:t> </a:t>
            </a:r>
            <a:r>
              <a:rPr lang="tr-TR" sz="1400" dirty="0" err="1">
                <a:latin typeface="Times New Roman" pitchFamily="18" charset="0"/>
                <a:cs typeface="Times New Roman" pitchFamily="18" charset="0"/>
              </a:rPr>
              <a:t>Merâğî</a:t>
            </a:r>
            <a:r>
              <a:rPr lang="tr-TR" sz="1400" dirty="0">
                <a:latin typeface="Times New Roman" pitchFamily="18" charset="0"/>
                <a:cs typeface="Times New Roman" pitchFamily="18" charset="0"/>
              </a:rPr>
              <a:t>, bestekârlığı kadar </a:t>
            </a:r>
            <a:r>
              <a:rPr lang="tr-TR" sz="1400" dirty="0" err="1">
                <a:latin typeface="Times New Roman" pitchFamily="18" charset="0"/>
                <a:cs typeface="Times New Roman" pitchFamily="18" charset="0"/>
              </a:rPr>
              <a:t>mûsikî</a:t>
            </a:r>
            <a:r>
              <a:rPr lang="tr-TR" sz="1400" dirty="0">
                <a:latin typeface="Times New Roman" pitchFamily="18" charset="0"/>
                <a:cs typeface="Times New Roman" pitchFamily="18" charset="0"/>
              </a:rPr>
              <a:t> bilgini olarak da tanınır. Bugün tek nüshası da kaybolmuş olan </a:t>
            </a:r>
            <a:r>
              <a:rPr lang="tr-TR" sz="1400" i="1" dirty="0" err="1">
                <a:latin typeface="Times New Roman" pitchFamily="18" charset="0"/>
                <a:cs typeface="Times New Roman" pitchFamily="18" charset="0"/>
              </a:rPr>
              <a:t>Kenzü’l</a:t>
            </a:r>
            <a:r>
              <a:rPr lang="tr-TR" sz="1400" i="1" dirty="0">
                <a:latin typeface="Times New Roman" pitchFamily="18" charset="0"/>
                <a:cs typeface="Times New Roman" pitchFamily="18" charset="0"/>
              </a:rPr>
              <a:t>-</a:t>
            </a:r>
            <a:r>
              <a:rPr lang="tr-TR" sz="1400" i="1" dirty="0" err="1">
                <a:latin typeface="Times New Roman" pitchFamily="18" charset="0"/>
                <a:cs typeface="Times New Roman" pitchFamily="18" charset="0"/>
              </a:rPr>
              <a:t>Elhân</a:t>
            </a:r>
            <a:r>
              <a:rPr lang="tr-TR" sz="1400" i="1" dirty="0">
                <a:latin typeface="Times New Roman" pitchFamily="18" charset="0"/>
                <a:cs typeface="Times New Roman" pitchFamily="18" charset="0"/>
              </a:rPr>
              <a:t> = (Nağmeler Hazinesi)</a:t>
            </a:r>
            <a:r>
              <a:rPr lang="tr-TR" sz="1400" dirty="0">
                <a:latin typeface="Times New Roman" pitchFamily="18" charset="0"/>
                <a:cs typeface="Times New Roman" pitchFamily="18" charset="0"/>
              </a:rPr>
              <a:t> isimli kitabında </a:t>
            </a:r>
            <a:r>
              <a:rPr lang="tr-TR" sz="1400" dirty="0" err="1">
                <a:latin typeface="Times New Roman" pitchFamily="18" charset="0"/>
                <a:cs typeface="Times New Roman" pitchFamily="18" charset="0"/>
              </a:rPr>
              <a:t>ebced</a:t>
            </a:r>
            <a:r>
              <a:rPr lang="tr-TR" sz="1400" dirty="0">
                <a:latin typeface="Times New Roman" pitchFamily="18" charset="0"/>
                <a:cs typeface="Times New Roman" pitchFamily="18" charset="0"/>
              </a:rPr>
              <a:t> notası ile yüzlerce bestesinin notaları bulunmakta idi. Diğer önemli eserleri: </a:t>
            </a:r>
            <a:r>
              <a:rPr lang="tr-TR" sz="1400" i="1" dirty="0" err="1">
                <a:latin typeface="Times New Roman" pitchFamily="18" charset="0"/>
                <a:cs typeface="Times New Roman" pitchFamily="18" charset="0"/>
              </a:rPr>
              <a:t>Câmiu’l</a:t>
            </a:r>
            <a:r>
              <a:rPr lang="tr-TR" sz="1400" i="1" dirty="0">
                <a:latin typeface="Times New Roman" pitchFamily="18" charset="0"/>
                <a:cs typeface="Times New Roman" pitchFamily="18" charset="0"/>
              </a:rPr>
              <a:t>-</a:t>
            </a:r>
            <a:r>
              <a:rPr lang="tr-TR" sz="1400" i="1" dirty="0" err="1">
                <a:latin typeface="Times New Roman" pitchFamily="18" charset="0"/>
                <a:cs typeface="Times New Roman" pitchFamily="18" charset="0"/>
              </a:rPr>
              <a:t>Elhân</a:t>
            </a:r>
            <a:r>
              <a:rPr lang="tr-TR" sz="1400" i="1" dirty="0">
                <a:latin typeface="Times New Roman" pitchFamily="18" charset="0"/>
                <a:cs typeface="Times New Roman" pitchFamily="18" charset="0"/>
              </a:rPr>
              <a:t> = (Nağmeleri Toplayan Kitap),</a:t>
            </a:r>
            <a:r>
              <a:rPr lang="tr-TR" sz="1400" dirty="0">
                <a:latin typeface="Times New Roman" pitchFamily="18" charset="0"/>
                <a:cs typeface="Times New Roman" pitchFamily="18" charset="0"/>
              </a:rPr>
              <a:t> Sultan II. </a:t>
            </a:r>
            <a:r>
              <a:rPr lang="tr-TR" sz="1400" dirty="0" err="1">
                <a:latin typeface="Times New Roman" pitchFamily="18" charset="0"/>
                <a:cs typeface="Times New Roman" pitchFamily="18" charset="0"/>
              </a:rPr>
              <a:t>Murad’a</a:t>
            </a:r>
            <a:r>
              <a:rPr lang="tr-TR" sz="1400" dirty="0">
                <a:latin typeface="Times New Roman" pitchFamily="18" charset="0"/>
                <a:cs typeface="Times New Roman" pitchFamily="18" charset="0"/>
              </a:rPr>
              <a:t> takdim edilen </a:t>
            </a:r>
            <a:r>
              <a:rPr lang="tr-TR" sz="1400" i="1" dirty="0" err="1">
                <a:latin typeface="Times New Roman" pitchFamily="18" charset="0"/>
                <a:cs typeface="Times New Roman" pitchFamily="18" charset="0"/>
              </a:rPr>
              <a:t>Makâsidü’l</a:t>
            </a:r>
            <a:r>
              <a:rPr lang="tr-TR" sz="1400" i="1" dirty="0">
                <a:latin typeface="Times New Roman" pitchFamily="18" charset="0"/>
                <a:cs typeface="Times New Roman" pitchFamily="18" charset="0"/>
              </a:rPr>
              <a:t>-</a:t>
            </a:r>
            <a:r>
              <a:rPr lang="tr-TR" sz="1400" i="1" dirty="0" err="1">
                <a:latin typeface="Times New Roman" pitchFamily="18" charset="0"/>
                <a:cs typeface="Times New Roman" pitchFamily="18" charset="0"/>
              </a:rPr>
              <a:t>Elhân</a:t>
            </a:r>
            <a:r>
              <a:rPr lang="tr-TR" sz="1400" i="1" dirty="0">
                <a:latin typeface="Times New Roman" pitchFamily="18" charset="0"/>
                <a:cs typeface="Times New Roman" pitchFamily="18" charset="0"/>
              </a:rPr>
              <a:t> = (Nağmelerin Amaçları),</a:t>
            </a:r>
            <a:r>
              <a:rPr lang="tr-TR" sz="1400" dirty="0">
                <a:latin typeface="Times New Roman" pitchFamily="18" charset="0"/>
                <a:cs typeface="Times New Roman" pitchFamily="18" charset="0"/>
              </a:rPr>
              <a:t> ayrıca </a:t>
            </a:r>
            <a:r>
              <a:rPr lang="tr-TR" sz="1400" i="1" dirty="0" err="1">
                <a:latin typeface="Times New Roman" pitchFamily="18" charset="0"/>
                <a:cs typeface="Times New Roman" pitchFamily="18" charset="0"/>
              </a:rPr>
              <a:t>Şerhu’l</a:t>
            </a:r>
            <a:r>
              <a:rPr lang="tr-TR" sz="1400" i="1" dirty="0">
                <a:latin typeface="Times New Roman" pitchFamily="18" charset="0"/>
                <a:cs typeface="Times New Roman" pitchFamily="18" charset="0"/>
              </a:rPr>
              <a:t>-</a:t>
            </a:r>
            <a:r>
              <a:rPr lang="tr-TR" sz="1400" i="1" dirty="0" err="1">
                <a:latin typeface="Times New Roman" pitchFamily="18" charset="0"/>
                <a:cs typeface="Times New Roman" pitchFamily="18" charset="0"/>
              </a:rPr>
              <a:t>Edvâr</a:t>
            </a:r>
            <a:r>
              <a:rPr lang="tr-TR" sz="1400" i="1" dirty="0">
                <a:latin typeface="Times New Roman" pitchFamily="18" charset="0"/>
                <a:cs typeface="Times New Roman" pitchFamily="18" charset="0"/>
              </a:rPr>
              <a:t>’</a:t>
            </a:r>
            <a:r>
              <a:rPr lang="tr-TR" sz="1400" dirty="0">
                <a:latin typeface="Times New Roman" pitchFamily="18" charset="0"/>
                <a:cs typeface="Times New Roman" pitchFamily="18" charset="0"/>
              </a:rPr>
              <a:t> ı da söyleyebiliriz. Adı geçen eserlerin sonuncusu Türkçe, diğerleri ise </a:t>
            </a:r>
            <a:r>
              <a:rPr lang="tr-TR" sz="1400" dirty="0" err="1">
                <a:latin typeface="Times New Roman" pitchFamily="18" charset="0"/>
                <a:cs typeface="Times New Roman" pitchFamily="18" charset="0"/>
              </a:rPr>
              <a:t>Farsça’dır</a:t>
            </a:r>
            <a:r>
              <a:rPr lang="tr-TR" sz="1400" dirty="0">
                <a:latin typeface="Times New Roman" pitchFamily="18" charset="0"/>
                <a:cs typeface="Times New Roman" pitchFamily="18" charset="0"/>
              </a:rPr>
              <a:t>. </a:t>
            </a:r>
          </a:p>
          <a:p>
            <a:pPr algn="just"/>
            <a:r>
              <a:rPr lang="tr-TR" sz="1400" dirty="0">
                <a:latin typeface="Times New Roman" pitchFamily="18" charset="0"/>
                <a:cs typeface="Times New Roman" pitchFamily="18" charset="0"/>
              </a:rPr>
              <a:t>	</a:t>
            </a:r>
            <a:r>
              <a:rPr lang="tr-TR" sz="1400" dirty="0" err="1">
                <a:latin typeface="Times New Roman" pitchFamily="18" charset="0"/>
                <a:cs typeface="Times New Roman" pitchFamily="18" charset="0"/>
              </a:rPr>
              <a:t>Merâğî</a:t>
            </a:r>
            <a:r>
              <a:rPr lang="tr-TR" sz="1400" dirty="0">
                <a:latin typeface="Times New Roman" pitchFamily="18" charset="0"/>
                <a:cs typeface="Times New Roman" pitchFamily="18" charset="0"/>
              </a:rPr>
              <a:t> Batı’da en çok tanınan bir sanatkârdır, eserleri üzerinde günümüz araştırmacıları tarafından Lisans üstü çalışmalar yapılmaktadır.</a:t>
            </a:r>
          </a:p>
          <a:p>
            <a:pPr>
              <a:buNone/>
            </a:pPr>
            <a:endParaRPr lang="tr-TR" sz="1400" dirty="0"/>
          </a:p>
        </p:txBody>
      </p:sp>
      <p:sp>
        <p:nvSpPr>
          <p:cNvPr id="4" name="3 Slayt Numarası Yer Tutucusu"/>
          <p:cNvSpPr>
            <a:spLocks noGrp="1"/>
          </p:cNvSpPr>
          <p:nvPr>
            <p:ph type="sldNum" sz="quarter" idx="12"/>
          </p:nvPr>
        </p:nvSpPr>
        <p:spPr/>
        <p:txBody>
          <a:bodyPr/>
          <a:lstStyle/>
          <a:p>
            <a:fld id="{E08322A6-5655-46F8-8465-B875A6BE498C}" type="slidenum">
              <a:rPr lang="tr-TR" smtClean="0"/>
              <a:pPr/>
              <a:t>10</a:t>
            </a:fld>
            <a:endParaRPr lang="tr-TR"/>
          </a:p>
        </p:txBody>
      </p:sp>
      <p:pic>
        <p:nvPicPr>
          <p:cNvPr id="18434" name="Picture 2" descr="౦¼"/>
          <p:cNvPicPr>
            <a:picLocks noChangeAspect="1" noChangeArrowheads="1"/>
          </p:cNvPicPr>
          <p:nvPr/>
        </p:nvPicPr>
        <p:blipFill>
          <a:blip r:embed="rId2"/>
          <a:srcRect/>
          <a:stretch>
            <a:fillRect/>
          </a:stretch>
        </p:blipFill>
        <p:spPr bwMode="auto">
          <a:xfrm>
            <a:off x="7858148" y="1000108"/>
            <a:ext cx="914400" cy="1481137"/>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7400948" cy="5768997"/>
          </a:xfrm>
        </p:spPr>
        <p:txBody>
          <a:bodyPr>
            <a:normAutofit fontScale="47500" lnSpcReduction="20000"/>
          </a:bodyPr>
          <a:lstStyle/>
          <a:p>
            <a:pPr algn="just"/>
            <a:endParaRPr lang="tr-TR" sz="3600" b="1" dirty="0" smtClean="0">
              <a:latin typeface="Times New Roman" pitchFamily="18" charset="0"/>
              <a:cs typeface="Times New Roman" pitchFamily="18" charset="0"/>
            </a:endParaRPr>
          </a:p>
          <a:p>
            <a:pPr algn="just"/>
            <a:r>
              <a:rPr lang="tr-TR" sz="3600" b="1" dirty="0" smtClean="0">
                <a:latin typeface="Times New Roman" pitchFamily="18" charset="0"/>
                <a:cs typeface="Times New Roman" pitchFamily="18" charset="0"/>
              </a:rPr>
              <a:t>2- </a:t>
            </a:r>
            <a:r>
              <a:rPr lang="tr-TR" sz="3600" b="1" dirty="0" err="1">
                <a:latin typeface="Times New Roman" pitchFamily="18" charset="0"/>
                <a:cs typeface="Times New Roman" pitchFamily="18" charset="0"/>
              </a:rPr>
              <a:t>Hâfız</a:t>
            </a:r>
            <a:r>
              <a:rPr lang="tr-TR" sz="3600" b="1" dirty="0">
                <a:latin typeface="Times New Roman" pitchFamily="18" charset="0"/>
                <a:cs typeface="Times New Roman" pitchFamily="18" charset="0"/>
              </a:rPr>
              <a:t> Post (1630-1693</a:t>
            </a:r>
            <a:r>
              <a:rPr lang="tr-TR" sz="3600" b="1" dirty="0" smtClean="0">
                <a:latin typeface="Times New Roman" pitchFamily="18" charset="0"/>
                <a:cs typeface="Times New Roman" pitchFamily="18" charset="0"/>
              </a:rPr>
              <a:t>):</a:t>
            </a:r>
          </a:p>
          <a:p>
            <a:pPr algn="just">
              <a:buNone/>
            </a:pPr>
            <a:endParaRPr lang="tr-TR" sz="3600" dirty="0">
              <a:latin typeface="Times New Roman" pitchFamily="18" charset="0"/>
              <a:cs typeface="Times New Roman" pitchFamily="18" charset="0"/>
            </a:endParaRPr>
          </a:p>
          <a:p>
            <a:pPr algn="just"/>
            <a:r>
              <a:rPr lang="tr-TR" sz="3600" b="1" dirty="0">
                <a:latin typeface="Times New Roman" pitchFamily="18" charset="0"/>
                <a:cs typeface="Times New Roman" pitchFamily="18" charset="0"/>
              </a:rPr>
              <a:t>	</a:t>
            </a:r>
            <a:r>
              <a:rPr lang="tr-TR" sz="3600" dirty="0">
                <a:latin typeface="Times New Roman" pitchFamily="18" charset="0"/>
                <a:cs typeface="Times New Roman" pitchFamily="18" charset="0"/>
              </a:rPr>
              <a:t>Asıl adı </a:t>
            </a:r>
            <a:r>
              <a:rPr lang="tr-TR" sz="3600" dirty="0" err="1">
                <a:latin typeface="Times New Roman" pitchFamily="18" charset="0"/>
                <a:cs typeface="Times New Roman" pitchFamily="18" charset="0"/>
              </a:rPr>
              <a:t>Mehmed</a:t>
            </a:r>
            <a:r>
              <a:rPr lang="tr-TR" sz="3600" dirty="0">
                <a:latin typeface="Times New Roman" pitchFamily="18" charset="0"/>
                <a:cs typeface="Times New Roman" pitchFamily="18" charset="0"/>
              </a:rPr>
              <a:t> Çelebi’dir. “Post” lâkabının ise, vücudunun çok kıllı olduğu veya yanında taşıdığı postu hep yere serip üzerine oturduğundan dolayı verildiğini söyleyenler vardır.</a:t>
            </a:r>
          </a:p>
          <a:p>
            <a:pPr algn="just"/>
            <a:r>
              <a:rPr lang="tr-TR" sz="3600" dirty="0">
                <a:latin typeface="Times New Roman" pitchFamily="18" charset="0"/>
                <a:cs typeface="Times New Roman" pitchFamily="18" charset="0"/>
              </a:rPr>
              <a:t>	Küçük yaşında </a:t>
            </a:r>
            <a:r>
              <a:rPr lang="tr-TR" sz="3600" dirty="0" err="1">
                <a:latin typeface="Times New Roman" pitchFamily="18" charset="0"/>
                <a:cs typeface="Times New Roman" pitchFamily="18" charset="0"/>
              </a:rPr>
              <a:t>hâfız</a:t>
            </a:r>
            <a:r>
              <a:rPr lang="tr-TR" sz="3600" dirty="0">
                <a:latin typeface="Times New Roman" pitchFamily="18" charset="0"/>
                <a:cs typeface="Times New Roman" pitchFamily="18" charset="0"/>
              </a:rPr>
              <a:t> olarak </a:t>
            </a:r>
            <a:r>
              <a:rPr lang="tr-TR" sz="3600" dirty="0" err="1">
                <a:latin typeface="Times New Roman" pitchFamily="18" charset="0"/>
                <a:cs typeface="Times New Roman" pitchFamily="18" charset="0"/>
              </a:rPr>
              <a:t>şâir</a:t>
            </a:r>
            <a:r>
              <a:rPr lang="tr-TR" sz="3600" dirty="0">
                <a:latin typeface="Times New Roman" pitchFamily="18" charset="0"/>
                <a:cs typeface="Times New Roman" pitchFamily="18" charset="0"/>
              </a:rPr>
              <a:t> </a:t>
            </a:r>
            <a:r>
              <a:rPr lang="tr-TR" sz="3600" dirty="0" err="1">
                <a:latin typeface="Times New Roman" pitchFamily="18" charset="0"/>
                <a:cs typeface="Times New Roman" pitchFamily="18" charset="0"/>
              </a:rPr>
              <a:t>Nâili</a:t>
            </a:r>
            <a:r>
              <a:rPr lang="tr-TR" sz="3600" dirty="0">
                <a:latin typeface="Times New Roman" pitchFamily="18" charset="0"/>
                <a:cs typeface="Times New Roman" pitchFamily="18" charset="0"/>
              </a:rPr>
              <a:t> Kadim’in yanında yetişmiştir. Tophaneli Hattat Mahmut Efendi’den hat öğrenerek icazet almıştır. İlk </a:t>
            </a:r>
            <a:r>
              <a:rPr lang="tr-TR" sz="3600" dirty="0" err="1">
                <a:latin typeface="Times New Roman" pitchFamily="18" charset="0"/>
                <a:cs typeface="Times New Roman" pitchFamily="18" charset="0"/>
              </a:rPr>
              <a:t>mûsikî</a:t>
            </a:r>
            <a:r>
              <a:rPr lang="tr-TR" sz="3600" dirty="0">
                <a:latin typeface="Times New Roman" pitchFamily="18" charset="0"/>
                <a:cs typeface="Times New Roman" pitchFamily="18" charset="0"/>
              </a:rPr>
              <a:t> hocası da Kasımpaşalı Osman Efendi’dir. </a:t>
            </a:r>
            <a:r>
              <a:rPr lang="tr-TR" sz="3600" dirty="0" err="1">
                <a:latin typeface="Times New Roman" pitchFamily="18" charset="0"/>
                <a:cs typeface="Times New Roman" pitchFamily="18" charset="0"/>
              </a:rPr>
              <a:t>Divân</a:t>
            </a:r>
            <a:r>
              <a:rPr lang="tr-TR" sz="3600" dirty="0">
                <a:latin typeface="Times New Roman" pitchFamily="18" charset="0"/>
                <a:cs typeface="Times New Roman" pitchFamily="18" charset="0"/>
              </a:rPr>
              <a:t>-ı </a:t>
            </a:r>
            <a:r>
              <a:rPr lang="tr-TR" sz="3600" dirty="0" err="1">
                <a:latin typeface="Times New Roman" pitchFamily="18" charset="0"/>
                <a:cs typeface="Times New Roman" pitchFamily="18" charset="0"/>
              </a:rPr>
              <a:t>Hümâyûn’da</a:t>
            </a:r>
            <a:r>
              <a:rPr lang="tr-TR" sz="3600" dirty="0">
                <a:latin typeface="Times New Roman" pitchFamily="18" charset="0"/>
                <a:cs typeface="Times New Roman" pitchFamily="18" charset="0"/>
              </a:rPr>
              <a:t> “</a:t>
            </a:r>
            <a:r>
              <a:rPr lang="tr-TR" sz="3600" dirty="0" err="1">
                <a:latin typeface="Times New Roman" pitchFamily="18" charset="0"/>
                <a:cs typeface="Times New Roman" pitchFamily="18" charset="0"/>
              </a:rPr>
              <a:t>Hâcegân</a:t>
            </a:r>
            <a:r>
              <a:rPr lang="tr-TR" sz="3600" dirty="0">
                <a:latin typeface="Times New Roman" pitchFamily="18" charset="0"/>
                <a:cs typeface="Times New Roman" pitchFamily="18" charset="0"/>
              </a:rPr>
              <a:t>” rütbesine kadar yükselerek kâtiplik yapmış, sevimli ve </a:t>
            </a:r>
            <a:r>
              <a:rPr lang="tr-TR" sz="3600" dirty="0" err="1">
                <a:latin typeface="Times New Roman" pitchFamily="18" charset="0"/>
                <a:cs typeface="Times New Roman" pitchFamily="18" charset="0"/>
              </a:rPr>
              <a:t>nâzik</a:t>
            </a:r>
            <a:r>
              <a:rPr lang="tr-TR" sz="3600" dirty="0">
                <a:latin typeface="Times New Roman" pitchFamily="18" charset="0"/>
                <a:cs typeface="Times New Roman" pitchFamily="18" charset="0"/>
              </a:rPr>
              <a:t> olduğu için de devlet adamlarının sevgisini kazanmıştır.</a:t>
            </a:r>
          </a:p>
          <a:p>
            <a:pPr algn="just"/>
            <a:r>
              <a:rPr lang="tr-TR" sz="3600" dirty="0" err="1">
                <a:latin typeface="Times New Roman" pitchFamily="18" charset="0"/>
                <a:cs typeface="Times New Roman" pitchFamily="18" charset="0"/>
              </a:rPr>
              <a:t>Hâfız</a:t>
            </a:r>
            <a:r>
              <a:rPr lang="tr-TR" sz="3600" dirty="0">
                <a:latin typeface="Times New Roman" pitchFamily="18" charset="0"/>
                <a:cs typeface="Times New Roman" pitchFamily="18" charset="0"/>
              </a:rPr>
              <a:t> Post, </a:t>
            </a:r>
            <a:r>
              <a:rPr lang="tr-TR" sz="3600" dirty="0" err="1">
                <a:latin typeface="Times New Roman" pitchFamily="18" charset="0"/>
                <a:cs typeface="Times New Roman" pitchFamily="18" charset="0"/>
              </a:rPr>
              <a:t>şâir</a:t>
            </a:r>
            <a:r>
              <a:rPr lang="tr-TR" sz="3600" dirty="0">
                <a:latin typeface="Times New Roman" pitchFamily="18" charset="0"/>
                <a:cs typeface="Times New Roman" pitchFamily="18" charset="0"/>
              </a:rPr>
              <a:t> ve hattat olmakla birlikte, onu asıl şöhrete ulaştıran </a:t>
            </a:r>
            <a:r>
              <a:rPr lang="tr-TR" sz="3600" dirty="0" err="1">
                <a:latin typeface="Times New Roman" pitchFamily="18" charset="0"/>
                <a:cs typeface="Times New Roman" pitchFamily="18" charset="0"/>
              </a:rPr>
              <a:t>Tanbûrî</a:t>
            </a:r>
            <a:r>
              <a:rPr lang="tr-TR" sz="3600" dirty="0">
                <a:latin typeface="Times New Roman" pitchFamily="18" charset="0"/>
                <a:cs typeface="Times New Roman" pitchFamily="18" charset="0"/>
              </a:rPr>
              <a:t>, </a:t>
            </a:r>
            <a:r>
              <a:rPr lang="tr-TR" sz="3600" dirty="0" err="1">
                <a:latin typeface="Times New Roman" pitchFamily="18" charset="0"/>
                <a:cs typeface="Times New Roman" pitchFamily="18" charset="0"/>
              </a:rPr>
              <a:t>hânende</a:t>
            </a:r>
            <a:r>
              <a:rPr lang="tr-TR" sz="3600" dirty="0">
                <a:latin typeface="Times New Roman" pitchFamily="18" charset="0"/>
                <a:cs typeface="Times New Roman" pitchFamily="18" charset="0"/>
              </a:rPr>
              <a:t> ve bestekârlığıdır. Basit türkülerden en sanatlı eserlere kadar </a:t>
            </a:r>
            <a:r>
              <a:rPr lang="tr-TR" sz="3600" dirty="0" err="1">
                <a:latin typeface="Times New Roman" pitchFamily="18" charset="0"/>
                <a:cs typeface="Times New Roman" pitchFamily="18" charset="0"/>
              </a:rPr>
              <a:t>dînî</a:t>
            </a:r>
            <a:r>
              <a:rPr lang="tr-TR" sz="3600" dirty="0">
                <a:latin typeface="Times New Roman" pitchFamily="18" charset="0"/>
                <a:cs typeface="Times New Roman" pitchFamily="18" charset="0"/>
              </a:rPr>
              <a:t> ve din dışı binden fazla eser bestelemiş, Itrî’den sonra XVII. Yüzyılın en büyük bestekârı sayılmıştır. Fakat ne yazık ki günümüze on kadar bestesi gelebilmiştir. Kendi el yazısı ile olan çok değerli bir güfte mecmuası Topkapı Sarayı’nda </a:t>
            </a:r>
            <a:r>
              <a:rPr lang="tr-TR" sz="3600" dirty="0" err="1">
                <a:latin typeface="Times New Roman" pitchFamily="18" charset="0"/>
                <a:cs typeface="Times New Roman" pitchFamily="18" charset="0"/>
              </a:rPr>
              <a:t>Revân</a:t>
            </a:r>
            <a:r>
              <a:rPr lang="tr-TR" sz="3600" dirty="0">
                <a:latin typeface="Times New Roman" pitchFamily="18" charset="0"/>
                <a:cs typeface="Times New Roman" pitchFamily="18" charset="0"/>
              </a:rPr>
              <a:t> Köşkü yazmaları arasındadır. Itrî, yetiştirdiği en kıymetli öğrencisidir. Hocasının vefatına şu tarihi düşürmüştür</a:t>
            </a:r>
            <a:r>
              <a:rPr lang="tr-TR" sz="3600" dirty="0" smtClean="0">
                <a:latin typeface="Times New Roman" pitchFamily="18" charset="0"/>
                <a:cs typeface="Times New Roman" pitchFamily="18" charset="0"/>
              </a:rPr>
              <a:t>.</a:t>
            </a:r>
          </a:p>
          <a:p>
            <a:pPr algn="just"/>
            <a:endParaRPr lang="tr-TR" sz="3600" dirty="0">
              <a:latin typeface="Times New Roman" pitchFamily="18" charset="0"/>
              <a:cs typeface="Times New Roman" pitchFamily="18" charset="0"/>
            </a:endParaRPr>
          </a:p>
          <a:p>
            <a:pPr algn="just"/>
            <a:r>
              <a:rPr lang="tr-TR" sz="3600" dirty="0">
                <a:latin typeface="Times New Roman" pitchFamily="18" charset="0"/>
                <a:cs typeface="Times New Roman" pitchFamily="18" charset="0"/>
              </a:rPr>
              <a:t>	</a:t>
            </a:r>
            <a:r>
              <a:rPr lang="tr-TR" sz="3600" i="1" dirty="0">
                <a:latin typeface="Times New Roman" pitchFamily="18" charset="0"/>
                <a:cs typeface="Times New Roman" pitchFamily="18" charset="0"/>
              </a:rPr>
              <a:t>Postunu boş koydu gerçi </a:t>
            </a:r>
            <a:r>
              <a:rPr lang="tr-TR" sz="3600" i="1" dirty="0" err="1">
                <a:latin typeface="Times New Roman" pitchFamily="18" charset="0"/>
                <a:cs typeface="Times New Roman" pitchFamily="18" charset="0"/>
              </a:rPr>
              <a:t>nâmı</a:t>
            </a:r>
            <a:r>
              <a:rPr lang="tr-TR" sz="3600" i="1" dirty="0">
                <a:latin typeface="Times New Roman" pitchFamily="18" charset="0"/>
                <a:cs typeface="Times New Roman" pitchFamily="18" charset="0"/>
              </a:rPr>
              <a:t> </a:t>
            </a:r>
            <a:r>
              <a:rPr lang="tr-TR" sz="3600" i="1" dirty="0" err="1">
                <a:latin typeface="Times New Roman" pitchFamily="18" charset="0"/>
                <a:cs typeface="Times New Roman" pitchFamily="18" charset="0"/>
              </a:rPr>
              <a:t>ammâ</a:t>
            </a:r>
            <a:r>
              <a:rPr lang="tr-TR" sz="3600" i="1" dirty="0">
                <a:latin typeface="Times New Roman" pitchFamily="18" charset="0"/>
                <a:cs typeface="Times New Roman" pitchFamily="18" charset="0"/>
              </a:rPr>
              <a:t> zindedir,</a:t>
            </a:r>
            <a:endParaRPr lang="tr-TR" sz="3600" dirty="0">
              <a:latin typeface="Times New Roman" pitchFamily="18" charset="0"/>
              <a:cs typeface="Times New Roman" pitchFamily="18" charset="0"/>
            </a:endParaRPr>
          </a:p>
          <a:p>
            <a:pPr algn="just"/>
            <a:r>
              <a:rPr lang="tr-TR" sz="3600" i="1" dirty="0">
                <a:latin typeface="Times New Roman" pitchFamily="18" charset="0"/>
                <a:cs typeface="Times New Roman" pitchFamily="18" charset="0"/>
              </a:rPr>
              <a:t>	Ana </a:t>
            </a:r>
            <a:r>
              <a:rPr lang="tr-TR" sz="3600" i="1" dirty="0" err="1">
                <a:latin typeface="Times New Roman" pitchFamily="18" charset="0"/>
                <a:cs typeface="Times New Roman" pitchFamily="18" charset="0"/>
              </a:rPr>
              <a:t>âsârı</a:t>
            </a:r>
            <a:r>
              <a:rPr lang="tr-TR" sz="3600" i="1" dirty="0">
                <a:latin typeface="Times New Roman" pitchFamily="18" charset="0"/>
                <a:cs typeface="Times New Roman" pitchFamily="18" charset="0"/>
              </a:rPr>
              <a:t> </a:t>
            </a:r>
            <a:r>
              <a:rPr lang="tr-TR" sz="3600" i="1" dirty="0" err="1">
                <a:latin typeface="Times New Roman" pitchFamily="18" charset="0"/>
                <a:cs typeface="Times New Roman" pitchFamily="18" charset="0"/>
              </a:rPr>
              <a:t>vü</a:t>
            </a:r>
            <a:r>
              <a:rPr lang="tr-TR" sz="3600" i="1" dirty="0">
                <a:latin typeface="Times New Roman" pitchFamily="18" charset="0"/>
                <a:cs typeface="Times New Roman" pitchFamily="18" charset="0"/>
              </a:rPr>
              <a:t> </a:t>
            </a:r>
            <a:r>
              <a:rPr lang="tr-TR" sz="3600" i="1" dirty="0" err="1">
                <a:latin typeface="Times New Roman" pitchFamily="18" charset="0"/>
                <a:cs typeface="Times New Roman" pitchFamily="18" charset="0"/>
              </a:rPr>
              <a:t>tasnîfi</a:t>
            </a:r>
            <a:r>
              <a:rPr lang="tr-TR" sz="3600" i="1" dirty="0">
                <a:latin typeface="Times New Roman" pitchFamily="18" charset="0"/>
                <a:cs typeface="Times New Roman" pitchFamily="18" charset="0"/>
              </a:rPr>
              <a:t> yeter </a:t>
            </a:r>
            <a:r>
              <a:rPr lang="tr-TR" sz="3600" i="1" dirty="0" err="1">
                <a:latin typeface="Times New Roman" pitchFamily="18" charset="0"/>
                <a:cs typeface="Times New Roman" pitchFamily="18" charset="0"/>
              </a:rPr>
              <a:t>nâm</a:t>
            </a:r>
            <a:r>
              <a:rPr lang="tr-TR" sz="3600" i="1" dirty="0">
                <a:latin typeface="Times New Roman" pitchFamily="18" charset="0"/>
                <a:cs typeface="Times New Roman" pitchFamily="18" charset="0"/>
              </a:rPr>
              <a:t> u </a:t>
            </a:r>
            <a:r>
              <a:rPr lang="tr-TR" sz="3600" i="1" dirty="0" err="1">
                <a:latin typeface="Times New Roman" pitchFamily="18" charset="0"/>
                <a:cs typeface="Times New Roman" pitchFamily="18" charset="0"/>
              </a:rPr>
              <a:t>nişân</a:t>
            </a:r>
            <a:r>
              <a:rPr lang="tr-TR" sz="3600" i="1" dirty="0">
                <a:latin typeface="Times New Roman" pitchFamily="18" charset="0"/>
                <a:cs typeface="Times New Roman" pitchFamily="18" charset="0"/>
              </a:rPr>
              <a:t>,</a:t>
            </a:r>
            <a:endParaRPr lang="tr-TR" sz="3600" dirty="0">
              <a:latin typeface="Times New Roman" pitchFamily="18" charset="0"/>
              <a:cs typeface="Times New Roman" pitchFamily="18" charset="0"/>
            </a:endParaRPr>
          </a:p>
          <a:p>
            <a:pPr algn="just"/>
            <a:r>
              <a:rPr lang="tr-TR" sz="3600" i="1" dirty="0">
                <a:latin typeface="Times New Roman" pitchFamily="18" charset="0"/>
                <a:cs typeface="Times New Roman" pitchFamily="18" charset="0"/>
              </a:rPr>
              <a:t>	Harf-i </a:t>
            </a:r>
            <a:r>
              <a:rPr lang="tr-TR" sz="3600" i="1" dirty="0" err="1">
                <a:latin typeface="Times New Roman" pitchFamily="18" charset="0"/>
                <a:cs typeface="Times New Roman" pitchFamily="18" charset="0"/>
              </a:rPr>
              <a:t>menkut</a:t>
            </a:r>
            <a:r>
              <a:rPr lang="tr-TR" sz="3600" i="1" dirty="0">
                <a:latin typeface="Times New Roman" pitchFamily="18" charset="0"/>
                <a:cs typeface="Times New Roman" pitchFamily="18" charset="0"/>
              </a:rPr>
              <a:t> ile tarih oldu anın fevtine,</a:t>
            </a:r>
            <a:endParaRPr lang="tr-TR" sz="3600" dirty="0">
              <a:latin typeface="Times New Roman" pitchFamily="18" charset="0"/>
              <a:cs typeface="Times New Roman" pitchFamily="18" charset="0"/>
            </a:endParaRPr>
          </a:p>
          <a:p>
            <a:pPr algn="just"/>
            <a:r>
              <a:rPr lang="tr-TR" sz="3600" i="1" dirty="0">
                <a:latin typeface="Times New Roman" pitchFamily="18" charset="0"/>
                <a:cs typeface="Times New Roman" pitchFamily="18" charset="0"/>
              </a:rPr>
              <a:t>	Dedi Itrî </a:t>
            </a:r>
            <a:r>
              <a:rPr lang="tr-TR" sz="3600" i="1" dirty="0" err="1">
                <a:latin typeface="Times New Roman" pitchFamily="18" charset="0"/>
                <a:cs typeface="Times New Roman" pitchFamily="18" charset="0"/>
              </a:rPr>
              <a:t>Hâfıza</a:t>
            </a:r>
            <a:r>
              <a:rPr lang="tr-TR" sz="3600" i="1" dirty="0">
                <a:latin typeface="Times New Roman" pitchFamily="18" charset="0"/>
                <a:cs typeface="Times New Roman" pitchFamily="18" charset="0"/>
              </a:rPr>
              <a:t> </a:t>
            </a:r>
            <a:r>
              <a:rPr lang="tr-TR" sz="3600" i="1" dirty="0" err="1">
                <a:latin typeface="Times New Roman" pitchFamily="18" charset="0"/>
                <a:cs typeface="Times New Roman" pitchFamily="18" charset="0"/>
              </a:rPr>
              <a:t>Me’vâ</a:t>
            </a:r>
            <a:r>
              <a:rPr lang="tr-TR" sz="3600" i="1" dirty="0">
                <a:latin typeface="Times New Roman" pitchFamily="18" charset="0"/>
                <a:cs typeface="Times New Roman" pitchFamily="18" charset="0"/>
              </a:rPr>
              <a:t> ola Ya Rab </a:t>
            </a:r>
            <a:r>
              <a:rPr lang="tr-TR" sz="3600" i="1" dirty="0" err="1">
                <a:latin typeface="Times New Roman" pitchFamily="18" charset="0"/>
                <a:cs typeface="Times New Roman" pitchFamily="18" charset="0"/>
              </a:rPr>
              <a:t>Cenân</a:t>
            </a:r>
            <a:r>
              <a:rPr lang="tr-TR" sz="3600" i="1" dirty="0">
                <a:latin typeface="Times New Roman" pitchFamily="18" charset="0"/>
                <a:cs typeface="Times New Roman" pitchFamily="18" charset="0"/>
              </a:rPr>
              <a:t> (1015 H.)</a:t>
            </a:r>
            <a:endParaRPr lang="tr-TR" sz="3600" dirty="0">
              <a:latin typeface="Times New Roman" pitchFamily="18" charset="0"/>
              <a:cs typeface="Times New Roman" pitchFamily="18" charset="0"/>
            </a:endParaRPr>
          </a:p>
          <a:p>
            <a:pPr>
              <a:buNone/>
            </a:pPr>
            <a:endParaRPr lang="tr-TR" dirty="0"/>
          </a:p>
        </p:txBody>
      </p:sp>
      <p:sp>
        <p:nvSpPr>
          <p:cNvPr id="4" name="3 Slayt Numarası Yer Tutucusu"/>
          <p:cNvSpPr>
            <a:spLocks noGrp="1"/>
          </p:cNvSpPr>
          <p:nvPr>
            <p:ph type="sldNum" sz="quarter" idx="12"/>
          </p:nvPr>
        </p:nvSpPr>
        <p:spPr/>
        <p:txBody>
          <a:bodyPr/>
          <a:lstStyle/>
          <a:p>
            <a:fld id="{E08322A6-5655-46F8-8465-B875A6BE498C}" type="slidenum">
              <a:rPr lang="tr-TR" smtClean="0"/>
              <a:pPr/>
              <a:t>11</a:t>
            </a:fld>
            <a:endParaRPr lang="tr-TR"/>
          </a:p>
        </p:txBody>
      </p:sp>
      <p:pic>
        <p:nvPicPr>
          <p:cNvPr id="19458" name="Picture 2" descr="!¼"/>
          <p:cNvPicPr>
            <a:picLocks noChangeAspect="1" noChangeArrowheads="1"/>
          </p:cNvPicPr>
          <p:nvPr/>
        </p:nvPicPr>
        <p:blipFill>
          <a:blip r:embed="rId2"/>
          <a:srcRect/>
          <a:stretch>
            <a:fillRect/>
          </a:stretch>
        </p:blipFill>
        <p:spPr bwMode="auto">
          <a:xfrm>
            <a:off x="7929586" y="1214422"/>
            <a:ext cx="971550" cy="16002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62500" lnSpcReduction="20000"/>
          </a:bodyPr>
          <a:lstStyle/>
          <a:p>
            <a:pPr algn="just"/>
            <a:r>
              <a:rPr lang="tr-TR" b="1" dirty="0">
                <a:latin typeface="Times New Roman" pitchFamily="18" charset="0"/>
                <a:cs typeface="Times New Roman" pitchFamily="18" charset="0"/>
              </a:rPr>
              <a:t>3- </a:t>
            </a:r>
            <a:r>
              <a:rPr lang="tr-TR" b="1" dirty="0" err="1">
                <a:latin typeface="Times New Roman" pitchFamily="18" charset="0"/>
                <a:cs typeface="Times New Roman" pitchFamily="18" charset="0"/>
              </a:rPr>
              <a:t>Dellâlzâde</a:t>
            </a:r>
            <a:r>
              <a:rPr lang="tr-TR" b="1" dirty="0">
                <a:latin typeface="Times New Roman" pitchFamily="18" charset="0"/>
                <a:cs typeface="Times New Roman" pitchFamily="18" charset="0"/>
              </a:rPr>
              <a:t> İsmail Efendi (1797-1869):</a:t>
            </a:r>
            <a:endParaRPr lang="tr-TR" dirty="0">
              <a:latin typeface="Times New Roman" pitchFamily="18" charset="0"/>
              <a:cs typeface="Times New Roman" pitchFamily="18" charset="0"/>
            </a:endParaRPr>
          </a:p>
          <a:p>
            <a:pPr algn="just"/>
            <a:r>
              <a:rPr lang="tr-TR" b="1" dirty="0">
                <a:latin typeface="Times New Roman" pitchFamily="18" charset="0"/>
                <a:cs typeface="Times New Roman" pitchFamily="18" charset="0"/>
              </a:rPr>
              <a:t>	</a:t>
            </a:r>
            <a:endParaRPr lang="tr-TR" b="1"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İstanbul’da </a:t>
            </a:r>
            <a:r>
              <a:rPr lang="tr-TR" dirty="0" err="1">
                <a:latin typeface="Times New Roman" pitchFamily="18" charset="0"/>
                <a:cs typeface="Times New Roman" pitchFamily="18" charset="0"/>
              </a:rPr>
              <a:t>Sarıgüzel’de</a:t>
            </a:r>
            <a:r>
              <a:rPr lang="tr-TR" dirty="0">
                <a:latin typeface="Times New Roman" pitchFamily="18" charset="0"/>
                <a:cs typeface="Times New Roman" pitchFamily="18" charset="0"/>
              </a:rPr>
              <a:t> dünyaya geldi. Babası saray </a:t>
            </a:r>
            <a:r>
              <a:rPr lang="tr-TR" dirty="0" err="1">
                <a:latin typeface="Times New Roman" pitchFamily="18" charset="0"/>
                <a:cs typeface="Times New Roman" pitchFamily="18" charset="0"/>
              </a:rPr>
              <a:t>dellâllarından</a:t>
            </a:r>
            <a:r>
              <a:rPr lang="tr-TR" dirty="0">
                <a:latin typeface="Times New Roman" pitchFamily="18" charset="0"/>
                <a:cs typeface="Times New Roman" pitchFamily="18" charset="0"/>
              </a:rPr>
              <a:t> Mustafa Ağa’dır. Küçük yaşta </a:t>
            </a:r>
            <a:r>
              <a:rPr lang="tr-TR" dirty="0" err="1">
                <a:latin typeface="Times New Roman" pitchFamily="18" charset="0"/>
                <a:cs typeface="Times New Roman" pitchFamily="18" charset="0"/>
              </a:rPr>
              <a:t>Kur’ân’ı</a:t>
            </a:r>
            <a:r>
              <a:rPr lang="tr-TR" dirty="0">
                <a:latin typeface="Times New Roman" pitchFamily="18" charset="0"/>
                <a:cs typeface="Times New Roman" pitchFamily="18" charset="0"/>
              </a:rPr>
              <a:t> ezberleyerek </a:t>
            </a:r>
            <a:r>
              <a:rPr lang="tr-TR" dirty="0" err="1">
                <a:latin typeface="Times New Roman" pitchFamily="18" charset="0"/>
                <a:cs typeface="Times New Roman" pitchFamily="18" charset="0"/>
              </a:rPr>
              <a:t>hâfız</a:t>
            </a:r>
            <a:r>
              <a:rPr lang="tr-TR" dirty="0">
                <a:latin typeface="Times New Roman" pitchFamily="18" charset="0"/>
                <a:cs typeface="Times New Roman" pitchFamily="18" charset="0"/>
              </a:rPr>
              <a:t> olmuş ve sesinin güzelliği ile dikkati çekmiştir. Bu arada Dede Efendi’nin meşklerine katılmaya başlamış, kısa zamanda Dede’nin en kıymetli öğrencilerinden olmuştur. Onun aracılığı ile </a:t>
            </a:r>
            <a:r>
              <a:rPr lang="tr-TR" dirty="0" err="1">
                <a:latin typeface="Times New Roman" pitchFamily="18" charset="0"/>
                <a:cs typeface="Times New Roman" pitchFamily="18" charset="0"/>
              </a:rPr>
              <a:t>hânende</a:t>
            </a:r>
            <a:r>
              <a:rPr lang="tr-TR" dirty="0">
                <a:latin typeface="Times New Roman" pitchFamily="18" charset="0"/>
                <a:cs typeface="Times New Roman" pitchFamily="18" charset="0"/>
              </a:rPr>
              <a:t> olarak saray fasıl heyetine alınmış, burada çeşitli fasıllar meşk etmiştir. Sarayda adı bazı dedikodulara karışınca, saraydan ayrılmak zorunda kalmıştır. Yeniçeri Ocağının kaldırılmasında yaptığı bazı yararlı çalışmalardan sonra Padişah tarafından affedilerek tekrar saraya alınmış ve saraydaki eski görevlerine devam etmeye başlamıştır. 1846’da arkadaşı </a:t>
            </a:r>
            <a:r>
              <a:rPr lang="tr-TR" dirty="0" err="1">
                <a:latin typeface="Times New Roman" pitchFamily="18" charset="0"/>
                <a:cs typeface="Times New Roman" pitchFamily="18" charset="0"/>
              </a:rPr>
              <a:t>Mutafzâde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Ahmed</a:t>
            </a:r>
            <a:r>
              <a:rPr lang="tr-TR" dirty="0">
                <a:latin typeface="Times New Roman" pitchFamily="18" charset="0"/>
                <a:cs typeface="Times New Roman" pitchFamily="18" charset="0"/>
              </a:rPr>
              <a:t> Efendi ve hocası Dede Efendi’yle beraber hacca gitmiştir. Dede Efendi, bu talebesinin kolları arasında vefat etmiştir. 1862’de saray </a:t>
            </a:r>
            <a:r>
              <a:rPr lang="tr-TR" dirty="0" err="1">
                <a:latin typeface="Times New Roman" pitchFamily="18" charset="0"/>
                <a:cs typeface="Times New Roman" pitchFamily="18" charset="0"/>
              </a:rPr>
              <a:t>müezzinbaşılığına</a:t>
            </a:r>
            <a:r>
              <a:rPr lang="tr-TR" dirty="0">
                <a:latin typeface="Times New Roman" pitchFamily="18" charset="0"/>
                <a:cs typeface="Times New Roman" pitchFamily="18" charset="0"/>
              </a:rPr>
              <a:t> getirilmiş ve 1969’dan ölümüne kadar bu görevde kalmıştır.</a:t>
            </a:r>
          </a:p>
          <a:p>
            <a:pPr algn="just"/>
            <a:r>
              <a:rPr lang="tr-TR" dirty="0">
                <a:latin typeface="Times New Roman" pitchFamily="18" charset="0"/>
                <a:cs typeface="Times New Roman" pitchFamily="18" charset="0"/>
              </a:rPr>
              <a:t>	Bütün feyzini Dede Efendi’den almış olan </a:t>
            </a:r>
            <a:r>
              <a:rPr lang="tr-TR" dirty="0" err="1">
                <a:latin typeface="Times New Roman" pitchFamily="18" charset="0"/>
                <a:cs typeface="Times New Roman" pitchFamily="18" charset="0"/>
              </a:rPr>
              <a:t>Dellâlzâde</a:t>
            </a:r>
            <a:r>
              <a:rPr lang="tr-TR" dirty="0">
                <a:latin typeface="Times New Roman" pitchFamily="18" charset="0"/>
                <a:cs typeface="Times New Roman" pitchFamily="18" charset="0"/>
              </a:rPr>
              <a:t> XIX. Yüzyılın büyük bestekârlarından biridir. Sanat değeri yüksek olan eserler bestelemiştir. Eserleri, Dede’nin besteleri ayarındadır. En güzel eserlerini bile seçmek son derece güçtür. </a:t>
            </a:r>
            <a:r>
              <a:rPr lang="tr-TR" dirty="0" err="1">
                <a:latin typeface="Times New Roman" pitchFamily="18" charset="0"/>
                <a:cs typeface="Times New Roman" pitchFamily="18" charset="0"/>
              </a:rPr>
              <a:t>Karciğâr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Mâhûr</a:t>
            </a:r>
            <a:r>
              <a:rPr lang="tr-TR" dirty="0">
                <a:latin typeface="Times New Roman" pitchFamily="18" charset="0"/>
                <a:cs typeface="Times New Roman" pitchFamily="18" charset="0"/>
              </a:rPr>
              <a:t>-</a:t>
            </a:r>
            <a:r>
              <a:rPr lang="tr-TR" dirty="0" err="1">
                <a:latin typeface="Times New Roman" pitchFamily="18" charset="0"/>
                <a:cs typeface="Times New Roman" pitchFamily="18" charset="0"/>
              </a:rPr>
              <a:t>bûselik</a:t>
            </a:r>
            <a:r>
              <a:rPr lang="tr-TR" dirty="0">
                <a:latin typeface="Times New Roman" pitchFamily="18" charset="0"/>
                <a:cs typeface="Times New Roman" pitchFamily="18" charset="0"/>
              </a:rPr>
              <a:t>, Muhayyer-</a:t>
            </a:r>
            <a:r>
              <a:rPr lang="tr-TR" dirty="0" err="1">
                <a:latin typeface="Times New Roman" pitchFamily="18" charset="0"/>
                <a:cs typeface="Times New Roman" pitchFamily="18" charset="0"/>
              </a:rPr>
              <a:t>bûselik</a:t>
            </a:r>
            <a:r>
              <a:rPr lang="tr-TR" dirty="0">
                <a:latin typeface="Times New Roman" pitchFamily="18" charset="0"/>
                <a:cs typeface="Times New Roman" pitchFamily="18" charset="0"/>
              </a:rPr>
              <a:t> ve Yegâh tam fasılları bugün elimizdedir. Bunlardan Yegâh faslı meşhurdur. Günümüze 73 parça eseri gelmiş olup, bu eserlerde 36 makam kullanılmıştır.</a:t>
            </a:r>
          </a:p>
          <a:p>
            <a:pPr>
              <a:buNone/>
            </a:pPr>
            <a:endParaRPr lang="tr-TR" dirty="0"/>
          </a:p>
        </p:txBody>
      </p:sp>
      <p:sp>
        <p:nvSpPr>
          <p:cNvPr id="4" name="3 Slayt Numarası Yer Tutucusu"/>
          <p:cNvSpPr>
            <a:spLocks noGrp="1"/>
          </p:cNvSpPr>
          <p:nvPr>
            <p:ph type="sldNum" sz="quarter" idx="12"/>
          </p:nvPr>
        </p:nvSpPr>
        <p:spPr/>
        <p:txBody>
          <a:bodyPr/>
          <a:lstStyle/>
          <a:p>
            <a:fld id="{E08322A6-5655-46F8-8465-B875A6BE498C}" type="slidenum">
              <a:rPr lang="tr-TR" smtClean="0"/>
              <a:pPr/>
              <a:t>12</a:t>
            </a:fld>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357158" y="357166"/>
            <a:ext cx="7500990" cy="5768997"/>
          </a:xfrm>
        </p:spPr>
        <p:txBody>
          <a:bodyPr>
            <a:noAutofit/>
          </a:bodyPr>
          <a:lstStyle/>
          <a:p>
            <a:pPr algn="just"/>
            <a:r>
              <a:rPr lang="tr-TR" sz="1600" b="1" dirty="0">
                <a:latin typeface="Times New Roman" pitchFamily="18" charset="0"/>
                <a:cs typeface="Times New Roman" pitchFamily="18" charset="0"/>
              </a:rPr>
              <a:t>4- Hacı </a:t>
            </a:r>
            <a:r>
              <a:rPr lang="tr-TR" sz="1600" b="1" dirty="0" err="1">
                <a:latin typeface="Times New Roman" pitchFamily="18" charset="0"/>
                <a:cs typeface="Times New Roman" pitchFamily="18" charset="0"/>
              </a:rPr>
              <a:t>Ârif</a:t>
            </a:r>
            <a:r>
              <a:rPr lang="tr-TR" sz="1600" b="1" dirty="0">
                <a:latin typeface="Times New Roman" pitchFamily="18" charset="0"/>
                <a:cs typeface="Times New Roman" pitchFamily="18" charset="0"/>
              </a:rPr>
              <a:t> Bey (1831-1885):</a:t>
            </a:r>
            <a:endParaRPr lang="tr-TR" sz="1600" dirty="0">
              <a:latin typeface="Times New Roman" pitchFamily="18" charset="0"/>
              <a:cs typeface="Times New Roman" pitchFamily="18" charset="0"/>
            </a:endParaRPr>
          </a:p>
          <a:p>
            <a:pPr algn="just"/>
            <a:r>
              <a:rPr lang="tr-TR" sz="1600" b="1" dirty="0">
                <a:latin typeface="Times New Roman" pitchFamily="18" charset="0"/>
                <a:cs typeface="Times New Roman" pitchFamily="18" charset="0"/>
              </a:rPr>
              <a:t>	</a:t>
            </a:r>
            <a:r>
              <a:rPr lang="tr-TR" sz="1600" dirty="0">
                <a:latin typeface="Times New Roman" pitchFamily="18" charset="0"/>
                <a:cs typeface="Times New Roman" pitchFamily="18" charset="0"/>
              </a:rPr>
              <a:t>En büyük şarkı bestekârı olup, Eyüp’te dünyaya gelmiştir. Daha ilkokulda iken sesinin güzelliği ile meşhur olmuştu. Önce </a:t>
            </a:r>
            <a:r>
              <a:rPr lang="tr-TR" sz="1600" dirty="0" err="1">
                <a:latin typeface="Times New Roman" pitchFamily="18" charset="0"/>
                <a:cs typeface="Times New Roman" pitchFamily="18" charset="0"/>
              </a:rPr>
              <a:t>Zekâi</a:t>
            </a:r>
            <a:r>
              <a:rPr lang="tr-TR" sz="1600" dirty="0">
                <a:latin typeface="Times New Roman" pitchFamily="18" charset="0"/>
                <a:cs typeface="Times New Roman" pitchFamily="18" charset="0"/>
              </a:rPr>
              <a:t> Dede’den, sonra da Eyüplü Mehmet Bey’den </a:t>
            </a:r>
            <a:r>
              <a:rPr lang="tr-TR" sz="1600" dirty="0" err="1">
                <a:latin typeface="Times New Roman" pitchFamily="18" charset="0"/>
                <a:cs typeface="Times New Roman" pitchFamily="18" charset="0"/>
              </a:rPr>
              <a:t>mûsikî</a:t>
            </a:r>
            <a:r>
              <a:rPr lang="tr-TR" sz="1600" dirty="0">
                <a:latin typeface="Times New Roman" pitchFamily="18" charset="0"/>
                <a:cs typeface="Times New Roman" pitchFamily="18" charset="0"/>
              </a:rPr>
              <a:t> öğrenmeye başlamıştır. Hocası onu Mızıkayı </a:t>
            </a:r>
            <a:r>
              <a:rPr lang="tr-TR" sz="1600" dirty="0" err="1">
                <a:latin typeface="Times New Roman" pitchFamily="18" charset="0"/>
                <a:cs typeface="Times New Roman" pitchFamily="18" charset="0"/>
              </a:rPr>
              <a:t>Hümâyûn’a</a:t>
            </a:r>
            <a:r>
              <a:rPr lang="tr-TR" sz="1600" dirty="0">
                <a:latin typeface="Times New Roman" pitchFamily="18" charset="0"/>
                <a:cs typeface="Times New Roman" pitchFamily="18" charset="0"/>
              </a:rPr>
              <a:t> yazdırmış ve henüz 13 yaşında iken </a:t>
            </a:r>
            <a:r>
              <a:rPr lang="tr-TR" sz="1600" dirty="0" err="1">
                <a:latin typeface="Times New Roman" pitchFamily="18" charset="0"/>
                <a:cs typeface="Times New Roman" pitchFamily="18" charset="0"/>
              </a:rPr>
              <a:t>Bâb</a:t>
            </a:r>
            <a:r>
              <a:rPr lang="tr-TR" sz="1600" dirty="0">
                <a:latin typeface="Times New Roman" pitchFamily="18" charset="0"/>
                <a:cs typeface="Times New Roman" pitchFamily="18" charset="0"/>
              </a:rPr>
              <a:t>-ı </a:t>
            </a:r>
            <a:r>
              <a:rPr lang="tr-TR" sz="1600" dirty="0" err="1">
                <a:latin typeface="Times New Roman" pitchFamily="18" charset="0"/>
                <a:cs typeface="Times New Roman" pitchFamily="18" charset="0"/>
              </a:rPr>
              <a:t>Seraskerî’ye</a:t>
            </a:r>
            <a:r>
              <a:rPr lang="tr-TR" sz="1600" dirty="0">
                <a:latin typeface="Times New Roman" pitchFamily="18" charset="0"/>
                <a:cs typeface="Times New Roman" pitchFamily="18" charset="0"/>
              </a:rPr>
              <a:t> kâtip olarak girmiştir. Bu arada bir yandan da </a:t>
            </a:r>
            <a:r>
              <a:rPr lang="tr-TR" sz="1600" dirty="0" err="1">
                <a:latin typeface="Times New Roman" pitchFamily="18" charset="0"/>
                <a:cs typeface="Times New Roman" pitchFamily="18" charset="0"/>
              </a:rPr>
              <a:t>mûsikîye</a:t>
            </a:r>
            <a:r>
              <a:rPr lang="tr-TR" sz="1600" dirty="0">
                <a:latin typeface="Times New Roman" pitchFamily="18" charset="0"/>
                <a:cs typeface="Times New Roman" pitchFamily="18" charset="0"/>
              </a:rPr>
              <a:t> çalışmıştır. </a:t>
            </a:r>
          </a:p>
          <a:p>
            <a:pPr algn="just"/>
            <a:r>
              <a:rPr lang="tr-TR" sz="1600" dirty="0">
                <a:latin typeface="Times New Roman" pitchFamily="18" charset="0"/>
                <a:cs typeface="Times New Roman" pitchFamily="18" charset="0"/>
              </a:rPr>
              <a:t>	Okuyuşunu ve sesini çok beğenen Sultan Abdülmecit kendisini saraya </a:t>
            </a:r>
            <a:r>
              <a:rPr lang="tr-TR" sz="1600" dirty="0" err="1">
                <a:latin typeface="Times New Roman" pitchFamily="18" charset="0"/>
                <a:cs typeface="Times New Roman" pitchFamily="18" charset="0"/>
              </a:rPr>
              <a:t>mâbeynci</a:t>
            </a:r>
            <a:r>
              <a:rPr lang="tr-TR" sz="1600" dirty="0">
                <a:latin typeface="Times New Roman" pitchFamily="18" charset="0"/>
                <a:cs typeface="Times New Roman" pitchFamily="18" charset="0"/>
              </a:rPr>
              <a:t> olarak almış ve bu arada saraydaki </a:t>
            </a:r>
            <a:r>
              <a:rPr lang="tr-TR" sz="1600" dirty="0" err="1">
                <a:latin typeface="Times New Roman" pitchFamily="18" charset="0"/>
                <a:cs typeface="Times New Roman" pitchFamily="18" charset="0"/>
              </a:rPr>
              <a:t>câriyelerin</a:t>
            </a:r>
            <a:r>
              <a:rPr lang="tr-TR" sz="1600" dirty="0">
                <a:latin typeface="Times New Roman" pitchFamily="18" charset="0"/>
                <a:cs typeface="Times New Roman" pitchFamily="18" charset="0"/>
              </a:rPr>
              <a:t> meşk hocası olmuştur. Adı çeşitli aşk maceralarına karışan Arif Bey, birkaç defa saraydan ayrılmak zorunda kalmıştır. Daha sonra Sultan Abdülaziz ve Abdülhamit devirlerinde de sarayla ilgisini kesmeyerek büyük ilgi ve itibar görmüştür. Aşırı iltifatlardan şımaran Arif Bey, Sultan Abdülhamit devrinde kısa süreli bir hapis cezasına da mahkûm edilmiştir. 1885 yılında 54 yaşında iken kalp rahatsızlığından vefat etmiştir.</a:t>
            </a:r>
          </a:p>
          <a:p>
            <a:pPr algn="just"/>
            <a:r>
              <a:rPr lang="tr-TR" sz="1600" dirty="0">
                <a:latin typeface="Times New Roman" pitchFamily="18" charset="0"/>
                <a:cs typeface="Times New Roman" pitchFamily="18" charset="0"/>
              </a:rPr>
              <a:t>	Kürdilihicazkâr makamı ile Müsemmen </a:t>
            </a:r>
            <a:r>
              <a:rPr lang="tr-TR" sz="1600" dirty="0" err="1">
                <a:latin typeface="Times New Roman" pitchFamily="18" charset="0"/>
                <a:cs typeface="Times New Roman" pitchFamily="18" charset="0"/>
              </a:rPr>
              <a:t>usûlünü</a:t>
            </a:r>
            <a:r>
              <a:rPr lang="tr-TR" sz="1600" dirty="0">
                <a:latin typeface="Times New Roman" pitchFamily="18" charset="0"/>
                <a:cs typeface="Times New Roman" pitchFamily="18" charset="0"/>
              </a:rPr>
              <a:t> Hacı Arif Bey bulmuştur. Türk </a:t>
            </a:r>
            <a:r>
              <a:rPr lang="tr-TR" sz="1600" dirty="0" err="1">
                <a:latin typeface="Times New Roman" pitchFamily="18" charset="0"/>
                <a:cs typeface="Times New Roman" pitchFamily="18" charset="0"/>
              </a:rPr>
              <a:t>Mûsikîsinde</a:t>
            </a:r>
            <a:r>
              <a:rPr lang="tr-TR" sz="1600" dirty="0">
                <a:latin typeface="Times New Roman" pitchFamily="18" charset="0"/>
                <a:cs typeface="Times New Roman" pitchFamily="18" charset="0"/>
              </a:rPr>
              <a:t> “</a:t>
            </a:r>
            <a:r>
              <a:rPr lang="tr-TR" sz="1600" dirty="0" err="1">
                <a:latin typeface="Times New Roman" pitchFamily="18" charset="0"/>
                <a:cs typeface="Times New Roman" pitchFamily="18" charset="0"/>
              </a:rPr>
              <a:t>Neoklâsik</a:t>
            </a:r>
            <a:r>
              <a:rPr lang="tr-TR" sz="1600" dirty="0">
                <a:latin typeface="Times New Roman" pitchFamily="18" charset="0"/>
                <a:cs typeface="Times New Roman" pitchFamily="18" charset="0"/>
              </a:rPr>
              <a:t>” ekolün kurucusu ve öncüsüdür. Şarkı formunu Türk </a:t>
            </a:r>
            <a:r>
              <a:rPr lang="tr-TR" sz="1600" dirty="0" err="1">
                <a:latin typeface="Times New Roman" pitchFamily="18" charset="0"/>
                <a:cs typeface="Times New Roman" pitchFamily="18" charset="0"/>
              </a:rPr>
              <a:t>Mûsikîsinin</a:t>
            </a:r>
            <a:r>
              <a:rPr lang="tr-TR" sz="1600" dirty="0">
                <a:latin typeface="Times New Roman" pitchFamily="18" charset="0"/>
                <a:cs typeface="Times New Roman" pitchFamily="18" charset="0"/>
              </a:rPr>
              <a:t> en önemli kolu haline getirmiş, </a:t>
            </a:r>
            <a:r>
              <a:rPr lang="tr-TR" sz="1600" dirty="0" err="1">
                <a:latin typeface="Times New Roman" pitchFamily="18" charset="0"/>
                <a:cs typeface="Times New Roman" pitchFamily="18" charset="0"/>
              </a:rPr>
              <a:t>mûsikîye</a:t>
            </a:r>
            <a:r>
              <a:rPr lang="tr-TR" sz="1600" dirty="0">
                <a:latin typeface="Times New Roman" pitchFamily="18" charset="0"/>
                <a:cs typeface="Times New Roman" pitchFamily="18" charset="0"/>
              </a:rPr>
              <a:t> yeni bir ruh ve hayatiyet kazandırmıştır. Başta Şevki Bey olmak üzere kendisinden sonra gelen bütün bestekârlara tesir etmiştir.</a:t>
            </a:r>
          </a:p>
          <a:p>
            <a:pPr algn="just"/>
            <a:r>
              <a:rPr lang="tr-TR" sz="1600" dirty="0">
                <a:latin typeface="Times New Roman" pitchFamily="18" charset="0"/>
                <a:cs typeface="Times New Roman" pitchFamily="18" charset="0"/>
              </a:rPr>
              <a:t>	Hacı </a:t>
            </a:r>
            <a:r>
              <a:rPr lang="tr-TR" sz="1600" dirty="0" err="1">
                <a:latin typeface="Times New Roman" pitchFamily="18" charset="0"/>
                <a:cs typeface="Times New Roman" pitchFamily="18" charset="0"/>
              </a:rPr>
              <a:t>Ârif</a:t>
            </a:r>
            <a:r>
              <a:rPr lang="tr-TR" sz="1600" dirty="0">
                <a:latin typeface="Times New Roman" pitchFamily="18" charset="0"/>
                <a:cs typeface="Times New Roman" pitchFamily="18" charset="0"/>
              </a:rPr>
              <a:t> Bey, binden fazla şarkı ve bir hayli de ilâhi bestelemişti. Bestekârlıktaki kabiliyeti ile hocalarını ve zamanında yaşayanları geçmişti. Bir gece sekiz şarkı bestelemiş, başka bir gecede ise Sultan Abdülaziz’in verdiği bir güfteye yedi ayrı beste yapmıştı. Nota bilmediği için şarkılarının çoğu kaybolmuş, günümüze ancak 327 eseri gelebilmiştir.1873’te yayımladığı “Mecmua-i </a:t>
            </a:r>
            <a:r>
              <a:rPr lang="tr-TR" sz="1600" dirty="0" err="1">
                <a:latin typeface="Times New Roman" pitchFamily="18" charset="0"/>
                <a:cs typeface="Times New Roman" pitchFamily="18" charset="0"/>
              </a:rPr>
              <a:t>Ârifî</a:t>
            </a:r>
            <a:r>
              <a:rPr lang="tr-TR" sz="1600" dirty="0">
                <a:latin typeface="Times New Roman" pitchFamily="18" charset="0"/>
                <a:cs typeface="Times New Roman" pitchFamily="18" charset="0"/>
              </a:rPr>
              <a:t> “ isimli güfte mecmuasında kendi eserleriyle beraber binden fazla eserin güfteleri bulunuyordu.</a:t>
            </a:r>
          </a:p>
          <a:p>
            <a:pPr algn="just"/>
            <a:r>
              <a:rPr lang="tr-TR" sz="1600" dirty="0">
                <a:latin typeface="Times New Roman" pitchFamily="18" charset="0"/>
                <a:cs typeface="Times New Roman" pitchFamily="18" charset="0"/>
              </a:rPr>
              <a:t> </a:t>
            </a:r>
          </a:p>
          <a:p>
            <a:pPr>
              <a:buNone/>
            </a:pPr>
            <a:endParaRPr lang="tr-TR" sz="1600" dirty="0"/>
          </a:p>
        </p:txBody>
      </p:sp>
      <p:sp>
        <p:nvSpPr>
          <p:cNvPr id="4" name="3 Slayt Numarası Yer Tutucusu"/>
          <p:cNvSpPr>
            <a:spLocks noGrp="1"/>
          </p:cNvSpPr>
          <p:nvPr>
            <p:ph type="sldNum" sz="quarter" idx="12"/>
          </p:nvPr>
        </p:nvSpPr>
        <p:spPr/>
        <p:txBody>
          <a:bodyPr/>
          <a:lstStyle/>
          <a:p>
            <a:fld id="{E08322A6-5655-46F8-8465-B875A6BE498C}" type="slidenum">
              <a:rPr lang="tr-TR" smtClean="0"/>
              <a:pPr/>
              <a:t>13</a:t>
            </a:fld>
            <a:endParaRPr lang="tr-TR"/>
          </a:p>
        </p:txBody>
      </p:sp>
      <p:pic>
        <p:nvPicPr>
          <p:cNvPr id="20482" name="Picture 2" descr="¼"/>
          <p:cNvPicPr>
            <a:picLocks noChangeAspect="1" noChangeArrowheads="1"/>
          </p:cNvPicPr>
          <p:nvPr/>
        </p:nvPicPr>
        <p:blipFill>
          <a:blip r:embed="rId2"/>
          <a:srcRect/>
          <a:stretch>
            <a:fillRect/>
          </a:stretch>
        </p:blipFill>
        <p:spPr bwMode="auto">
          <a:xfrm>
            <a:off x="7858148" y="642918"/>
            <a:ext cx="1143000" cy="1438275"/>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285720" y="285728"/>
            <a:ext cx="7715304" cy="5840435"/>
          </a:xfrm>
        </p:spPr>
        <p:txBody>
          <a:bodyPr>
            <a:noAutofit/>
          </a:bodyPr>
          <a:lstStyle/>
          <a:p>
            <a:pPr algn="just"/>
            <a:r>
              <a:rPr lang="tr-TR" sz="1600" dirty="0">
                <a:latin typeface="Times New Roman" pitchFamily="18" charset="0"/>
                <a:cs typeface="Times New Roman" pitchFamily="18" charset="0"/>
              </a:rPr>
              <a:t>C- TÜRK MÛSİKÎSİ NAZARİYATÇILARI:</a:t>
            </a:r>
          </a:p>
          <a:p>
            <a:pPr algn="just"/>
            <a:r>
              <a:rPr lang="tr-TR" sz="1600" dirty="0">
                <a:latin typeface="Times New Roman" pitchFamily="18" charset="0"/>
                <a:cs typeface="Times New Roman" pitchFamily="18" charset="0"/>
              </a:rPr>
              <a:t>	</a:t>
            </a:r>
          </a:p>
          <a:p>
            <a:pPr algn="just"/>
            <a:r>
              <a:rPr lang="tr-TR" sz="1600" dirty="0">
                <a:latin typeface="Times New Roman" pitchFamily="18" charset="0"/>
                <a:cs typeface="Times New Roman" pitchFamily="18" charset="0"/>
              </a:rPr>
              <a:t>	</a:t>
            </a:r>
            <a:r>
              <a:rPr lang="tr-TR" sz="1600" dirty="0" err="1">
                <a:latin typeface="Times New Roman" pitchFamily="18" charset="0"/>
                <a:cs typeface="Times New Roman" pitchFamily="18" charset="0"/>
              </a:rPr>
              <a:t>ca</a:t>
            </a:r>
            <a:r>
              <a:rPr lang="tr-TR" sz="1600" dirty="0">
                <a:latin typeface="Times New Roman" pitchFamily="18" charset="0"/>
                <a:cs typeface="Times New Roman" pitchFamily="18" charset="0"/>
              </a:rPr>
              <a:t>- Eski Nazariyatçılar</a:t>
            </a:r>
          </a:p>
          <a:p>
            <a:pPr algn="just"/>
            <a:r>
              <a:rPr lang="tr-TR" sz="1600" dirty="0">
                <a:latin typeface="Times New Roman" pitchFamily="18" charset="0"/>
                <a:cs typeface="Times New Roman" pitchFamily="18" charset="0"/>
              </a:rPr>
              <a:t> </a:t>
            </a:r>
          </a:p>
          <a:p>
            <a:pPr algn="just"/>
            <a:r>
              <a:rPr lang="tr-TR" sz="1600" b="1" dirty="0">
                <a:latin typeface="Times New Roman" pitchFamily="18" charset="0"/>
                <a:cs typeface="Times New Roman" pitchFamily="18" charset="0"/>
              </a:rPr>
              <a:t>	1- </a:t>
            </a:r>
            <a:r>
              <a:rPr lang="tr-TR" sz="1600" b="1" dirty="0" err="1">
                <a:latin typeface="Times New Roman" pitchFamily="18" charset="0"/>
                <a:cs typeface="Times New Roman" pitchFamily="18" charset="0"/>
              </a:rPr>
              <a:t>Fârâbî</a:t>
            </a:r>
            <a:r>
              <a:rPr lang="tr-TR" sz="1600" b="1" dirty="0">
                <a:latin typeface="Times New Roman" pitchFamily="18" charset="0"/>
                <a:cs typeface="Times New Roman" pitchFamily="18" charset="0"/>
              </a:rPr>
              <a:t> Muhammed b. Muhammed b. Tarhan b. </a:t>
            </a:r>
            <a:r>
              <a:rPr lang="tr-TR" sz="1600" b="1" dirty="0" err="1">
                <a:latin typeface="Times New Roman" pitchFamily="18" charset="0"/>
                <a:cs typeface="Times New Roman" pitchFamily="18" charset="0"/>
              </a:rPr>
              <a:t>Uzluğ</a:t>
            </a:r>
            <a:r>
              <a:rPr lang="tr-TR" sz="1600" b="1" dirty="0">
                <a:latin typeface="Times New Roman" pitchFamily="18" charset="0"/>
                <a:cs typeface="Times New Roman" pitchFamily="18" charset="0"/>
              </a:rPr>
              <a:t> (870- 950).</a:t>
            </a:r>
            <a:endParaRPr lang="tr-TR" sz="1600" dirty="0">
              <a:latin typeface="Times New Roman" pitchFamily="18" charset="0"/>
              <a:cs typeface="Times New Roman" pitchFamily="18" charset="0"/>
            </a:endParaRPr>
          </a:p>
          <a:p>
            <a:pPr algn="just"/>
            <a:r>
              <a:rPr lang="tr-TR" sz="1600" dirty="0">
                <a:latin typeface="Times New Roman" pitchFamily="18" charset="0"/>
                <a:cs typeface="Times New Roman" pitchFamily="18" charset="0"/>
              </a:rPr>
              <a:t>	Türk asıllı büyük İslâm filozofu olup, 870 yılında Türkistan'da </a:t>
            </a:r>
            <a:r>
              <a:rPr lang="tr-TR" sz="1600" dirty="0" err="1">
                <a:latin typeface="Times New Roman" pitchFamily="18" charset="0"/>
                <a:cs typeface="Times New Roman" pitchFamily="18" charset="0"/>
              </a:rPr>
              <a:t>Siderya</a:t>
            </a:r>
            <a:r>
              <a:rPr lang="tr-TR" sz="1600" dirty="0">
                <a:latin typeface="Times New Roman" pitchFamily="18" charset="0"/>
                <a:cs typeface="Times New Roman" pitchFamily="18" charset="0"/>
              </a:rPr>
              <a:t> (</a:t>
            </a:r>
            <a:r>
              <a:rPr lang="tr-TR" sz="1600" dirty="0" err="1">
                <a:latin typeface="Times New Roman" pitchFamily="18" charset="0"/>
                <a:cs typeface="Times New Roman" pitchFamily="18" charset="0"/>
              </a:rPr>
              <a:t>Seyhun</a:t>
            </a:r>
            <a:r>
              <a:rPr lang="tr-TR" sz="1600" dirty="0">
                <a:latin typeface="Times New Roman" pitchFamily="18" charset="0"/>
                <a:cs typeface="Times New Roman" pitchFamily="18" charset="0"/>
              </a:rPr>
              <a:t>) Nehri ile </a:t>
            </a:r>
            <a:r>
              <a:rPr lang="tr-TR" sz="1600" dirty="0" err="1">
                <a:latin typeface="Times New Roman" pitchFamily="18" charset="0"/>
                <a:cs typeface="Times New Roman" pitchFamily="18" charset="0"/>
              </a:rPr>
              <a:t>Aris'in</a:t>
            </a:r>
            <a:r>
              <a:rPr lang="tr-TR" sz="1600" dirty="0">
                <a:latin typeface="Times New Roman" pitchFamily="18" charset="0"/>
                <a:cs typeface="Times New Roman" pitchFamily="18" charset="0"/>
              </a:rPr>
              <a:t> birleştiği yerde kurulmuş eski bir yerleşim merkezi olan </a:t>
            </a:r>
            <a:r>
              <a:rPr lang="tr-TR" sz="1600" dirty="0" err="1">
                <a:latin typeface="Times New Roman" pitchFamily="18" charset="0"/>
                <a:cs typeface="Times New Roman" pitchFamily="18" charset="0"/>
              </a:rPr>
              <a:t>Fârâb'da</a:t>
            </a:r>
            <a:r>
              <a:rPr lang="tr-TR" sz="1600" dirty="0">
                <a:latin typeface="Times New Roman" pitchFamily="18" charset="0"/>
                <a:cs typeface="Times New Roman" pitchFamily="18" charset="0"/>
              </a:rPr>
              <a:t> (</a:t>
            </a:r>
            <a:r>
              <a:rPr lang="tr-TR" sz="1600" dirty="0" err="1">
                <a:latin typeface="Times New Roman" pitchFamily="18" charset="0"/>
                <a:cs typeface="Times New Roman" pitchFamily="18" charset="0"/>
              </a:rPr>
              <a:t>Otrar'da</a:t>
            </a:r>
            <a:r>
              <a:rPr lang="tr-TR" sz="1600" dirty="0">
                <a:latin typeface="Times New Roman" pitchFamily="18" charset="0"/>
                <a:cs typeface="Times New Roman" pitchFamily="18" charset="0"/>
              </a:rPr>
              <a:t>) doğdu. Babası, </a:t>
            </a:r>
            <a:r>
              <a:rPr lang="tr-TR" sz="1600" dirty="0" err="1">
                <a:latin typeface="Times New Roman" pitchFamily="18" charset="0"/>
                <a:cs typeface="Times New Roman" pitchFamily="18" charset="0"/>
              </a:rPr>
              <a:t>Mehmed</a:t>
            </a:r>
            <a:r>
              <a:rPr lang="tr-TR" sz="1600" dirty="0">
                <a:latin typeface="Times New Roman" pitchFamily="18" charset="0"/>
                <a:cs typeface="Times New Roman" pitchFamily="18" charset="0"/>
              </a:rPr>
              <a:t> adında bir kale komutanı idi. </a:t>
            </a:r>
          </a:p>
          <a:p>
            <a:pPr algn="just"/>
            <a:r>
              <a:rPr lang="tr-TR" sz="1600" dirty="0">
                <a:latin typeface="Times New Roman" pitchFamily="18" charset="0"/>
                <a:cs typeface="Times New Roman" pitchFamily="18" charset="0"/>
              </a:rPr>
              <a:t> </a:t>
            </a:r>
          </a:p>
          <a:p>
            <a:pPr algn="just"/>
            <a:r>
              <a:rPr lang="tr-TR" sz="1600" dirty="0">
                <a:latin typeface="Times New Roman" pitchFamily="18" charset="0"/>
                <a:cs typeface="Times New Roman" pitchFamily="18" charset="0"/>
              </a:rPr>
              <a:t>	</a:t>
            </a:r>
            <a:r>
              <a:rPr lang="tr-TR" sz="1600" dirty="0" err="1">
                <a:latin typeface="Times New Roman" pitchFamily="18" charset="0"/>
                <a:cs typeface="Times New Roman" pitchFamily="18" charset="0"/>
              </a:rPr>
              <a:t>Ebû</a:t>
            </a:r>
            <a:r>
              <a:rPr lang="tr-TR" sz="1600" dirty="0">
                <a:latin typeface="Times New Roman" pitchFamily="18" charset="0"/>
                <a:cs typeface="Times New Roman" pitchFamily="18" charset="0"/>
              </a:rPr>
              <a:t> </a:t>
            </a:r>
            <a:r>
              <a:rPr lang="tr-TR" sz="1600" dirty="0" err="1">
                <a:latin typeface="Times New Roman" pitchFamily="18" charset="0"/>
                <a:cs typeface="Times New Roman" pitchFamily="18" charset="0"/>
              </a:rPr>
              <a:t>Nasr</a:t>
            </a:r>
            <a:r>
              <a:rPr lang="tr-TR" sz="1600" dirty="0">
                <a:latin typeface="Times New Roman" pitchFamily="18" charset="0"/>
                <a:cs typeface="Times New Roman" pitchFamily="18" charset="0"/>
              </a:rPr>
              <a:t> </a:t>
            </a:r>
            <a:r>
              <a:rPr lang="tr-TR" sz="1600" dirty="0" err="1">
                <a:latin typeface="Times New Roman" pitchFamily="18" charset="0"/>
                <a:cs typeface="Times New Roman" pitchFamily="18" charset="0"/>
              </a:rPr>
              <a:t>Fârâbî</a:t>
            </a:r>
            <a:r>
              <a:rPr lang="tr-TR" sz="1600" dirty="0">
                <a:latin typeface="Times New Roman" pitchFamily="18" charset="0"/>
                <a:cs typeface="Times New Roman" pitchFamily="18" charset="0"/>
              </a:rPr>
              <a:t>, Aristo'' </a:t>
            </a:r>
            <a:r>
              <a:rPr lang="tr-TR" sz="1600" dirty="0" err="1">
                <a:latin typeface="Times New Roman" pitchFamily="18" charset="0"/>
                <a:cs typeface="Times New Roman" pitchFamily="18" charset="0"/>
              </a:rPr>
              <a:t>nun</a:t>
            </a:r>
            <a:r>
              <a:rPr lang="tr-TR" sz="1600" dirty="0">
                <a:latin typeface="Times New Roman" pitchFamily="18" charset="0"/>
                <a:cs typeface="Times New Roman" pitchFamily="18" charset="0"/>
              </a:rPr>
              <a:t> bütün eserlerini açıkladığı ve incelediği için </a:t>
            </a:r>
            <a:r>
              <a:rPr lang="tr-TR" sz="1600" dirty="0" err="1">
                <a:latin typeface="Times New Roman" pitchFamily="18" charset="0"/>
                <a:cs typeface="Times New Roman" pitchFamily="18" charset="0"/>
              </a:rPr>
              <a:t>Üstâd</a:t>
            </a:r>
            <a:r>
              <a:rPr lang="tr-TR" sz="1600" dirty="0">
                <a:latin typeface="Times New Roman" pitchFamily="18" charset="0"/>
                <a:cs typeface="Times New Roman" pitchFamily="18" charset="0"/>
              </a:rPr>
              <a:t>-ı </a:t>
            </a:r>
            <a:r>
              <a:rPr lang="tr-TR" sz="1600" dirty="0" err="1">
                <a:latin typeface="Times New Roman" pitchFamily="18" charset="0"/>
                <a:cs typeface="Times New Roman" pitchFamily="18" charset="0"/>
              </a:rPr>
              <a:t>Sâni</a:t>
            </a:r>
            <a:r>
              <a:rPr lang="tr-TR" sz="1600" dirty="0">
                <a:latin typeface="Times New Roman" pitchFamily="18" charset="0"/>
                <a:cs typeface="Times New Roman" pitchFamily="18" charset="0"/>
              </a:rPr>
              <a:t>, </a:t>
            </a:r>
            <a:r>
              <a:rPr lang="tr-TR" sz="1600" dirty="0" err="1">
                <a:latin typeface="Times New Roman" pitchFamily="18" charset="0"/>
                <a:cs typeface="Times New Roman" pitchFamily="18" charset="0"/>
              </a:rPr>
              <a:t>Hâce</a:t>
            </a:r>
            <a:r>
              <a:rPr lang="tr-TR" sz="1600" dirty="0">
                <a:latin typeface="Times New Roman" pitchFamily="18" charset="0"/>
                <a:cs typeface="Times New Roman" pitchFamily="18" charset="0"/>
              </a:rPr>
              <a:t>-i </a:t>
            </a:r>
            <a:r>
              <a:rPr lang="tr-TR" sz="1600" dirty="0" err="1">
                <a:latin typeface="Times New Roman" pitchFamily="18" charset="0"/>
                <a:cs typeface="Times New Roman" pitchFamily="18" charset="0"/>
              </a:rPr>
              <a:t>Sâni</a:t>
            </a:r>
            <a:r>
              <a:rPr lang="tr-TR" sz="1600" dirty="0">
                <a:latin typeface="Times New Roman" pitchFamily="18" charset="0"/>
                <a:cs typeface="Times New Roman" pitchFamily="18" charset="0"/>
              </a:rPr>
              <a:t>, Muallim-i </a:t>
            </a:r>
            <a:r>
              <a:rPr lang="tr-TR" sz="1600" dirty="0" err="1">
                <a:latin typeface="Times New Roman" pitchFamily="18" charset="0"/>
                <a:cs typeface="Times New Roman" pitchFamily="18" charset="0"/>
              </a:rPr>
              <a:t>Sâni</a:t>
            </a:r>
            <a:r>
              <a:rPr lang="tr-TR" sz="1600" dirty="0">
                <a:latin typeface="Times New Roman" pitchFamily="18" charset="0"/>
                <a:cs typeface="Times New Roman" pitchFamily="18" charset="0"/>
              </a:rPr>
              <a:t> gibi sıfatlar almıştır. Bunlardan başka Ebu </a:t>
            </a:r>
            <a:r>
              <a:rPr lang="tr-TR" sz="1600" dirty="0" err="1">
                <a:latin typeface="Times New Roman" pitchFamily="18" charset="0"/>
                <a:cs typeface="Times New Roman" pitchFamily="18" charset="0"/>
              </a:rPr>
              <a:t>Nasr</a:t>
            </a:r>
            <a:r>
              <a:rPr lang="tr-TR" sz="1600" dirty="0">
                <a:latin typeface="Times New Roman" pitchFamily="18" charset="0"/>
                <a:cs typeface="Times New Roman" pitchFamily="18" charset="0"/>
              </a:rPr>
              <a:t> </a:t>
            </a:r>
            <a:r>
              <a:rPr lang="tr-TR" sz="1600" dirty="0" err="1">
                <a:latin typeface="Times New Roman" pitchFamily="18" charset="0"/>
                <a:cs typeface="Times New Roman" pitchFamily="18" charset="0"/>
              </a:rPr>
              <a:t>Fârâbî</a:t>
            </a:r>
            <a:r>
              <a:rPr lang="tr-TR" sz="1600" dirty="0">
                <a:latin typeface="Times New Roman" pitchFamily="18" charset="0"/>
                <a:cs typeface="Times New Roman" pitchFamily="18" charset="0"/>
              </a:rPr>
              <a:t>-i Türkî, Hakîm </a:t>
            </a:r>
            <a:r>
              <a:rPr lang="tr-TR" sz="1600" dirty="0" err="1">
                <a:latin typeface="Times New Roman" pitchFamily="18" charset="0"/>
                <a:cs typeface="Times New Roman" pitchFamily="18" charset="0"/>
              </a:rPr>
              <a:t>Fârâbî</a:t>
            </a:r>
            <a:r>
              <a:rPr lang="tr-TR" sz="1600" dirty="0">
                <a:latin typeface="Times New Roman" pitchFamily="18" charset="0"/>
                <a:cs typeface="Times New Roman" pitchFamily="18" charset="0"/>
              </a:rPr>
              <a:t> gibi isimlerle de anılır. Batı kaynaklarında adı </a:t>
            </a:r>
            <a:r>
              <a:rPr lang="tr-TR" sz="1600" i="1" dirty="0">
                <a:latin typeface="Times New Roman" pitchFamily="18" charset="0"/>
                <a:cs typeface="Times New Roman" pitchFamily="18" charset="0"/>
              </a:rPr>
              <a:t>''</a:t>
            </a:r>
            <a:r>
              <a:rPr lang="tr-TR" sz="1600" i="1" dirty="0" err="1">
                <a:latin typeface="Times New Roman" pitchFamily="18" charset="0"/>
                <a:cs typeface="Times New Roman" pitchFamily="18" charset="0"/>
              </a:rPr>
              <a:t>Alpharbius</a:t>
            </a:r>
            <a:r>
              <a:rPr lang="tr-TR" sz="1600" i="1" dirty="0">
                <a:latin typeface="Times New Roman" pitchFamily="18" charset="0"/>
                <a:cs typeface="Times New Roman" pitchFamily="18" charset="0"/>
              </a:rPr>
              <a:t> </a:t>
            </a:r>
            <a:r>
              <a:rPr lang="tr-TR" sz="1600" dirty="0">
                <a:latin typeface="Times New Roman" pitchFamily="18" charset="0"/>
                <a:cs typeface="Times New Roman" pitchFamily="18" charset="0"/>
              </a:rPr>
              <a:t>ya </a:t>
            </a:r>
            <a:r>
              <a:rPr lang="tr-TR" sz="1600" i="1" dirty="0">
                <a:latin typeface="Times New Roman" pitchFamily="18" charset="0"/>
                <a:cs typeface="Times New Roman" pitchFamily="18" charset="0"/>
              </a:rPr>
              <a:t>da </a:t>
            </a:r>
            <a:r>
              <a:rPr lang="tr-TR" sz="1600" i="1" dirty="0" err="1">
                <a:latin typeface="Times New Roman" pitchFamily="18" charset="0"/>
                <a:cs typeface="Times New Roman" pitchFamily="18" charset="0"/>
              </a:rPr>
              <a:t>Alphartabi</a:t>
            </a:r>
            <a:r>
              <a:rPr lang="tr-TR" sz="1600" i="1" dirty="0">
                <a:latin typeface="Times New Roman" pitchFamily="18" charset="0"/>
                <a:cs typeface="Times New Roman" pitchFamily="18" charset="0"/>
              </a:rPr>
              <a:t>'' </a:t>
            </a:r>
            <a:r>
              <a:rPr lang="tr-TR" sz="1600" dirty="0">
                <a:latin typeface="Times New Roman" pitchFamily="18" charset="0"/>
                <a:cs typeface="Times New Roman" pitchFamily="18" charset="0"/>
              </a:rPr>
              <a:t>olarak geçer. </a:t>
            </a:r>
          </a:p>
          <a:p>
            <a:pPr algn="just"/>
            <a:r>
              <a:rPr lang="tr-TR" sz="1600" dirty="0">
                <a:latin typeface="Times New Roman" pitchFamily="18" charset="0"/>
                <a:cs typeface="Times New Roman" pitchFamily="18" charset="0"/>
              </a:rPr>
              <a:t>	İlköğrenimini doğduğu yerde yaptı. Gençliğinde Türkistan'dan göç ederek bir süre İran'da dolaştı. Daha sonra o zamanın ilim ve sanat merkezi olan Bağdat'a gelerek yüksek öğrenimini burada tamamladı. Böylece anadili olan Türkçe' den başka Farsça ve </a:t>
            </a:r>
            <a:r>
              <a:rPr lang="tr-TR" sz="1600" dirty="0" err="1">
                <a:latin typeface="Times New Roman" pitchFamily="18" charset="0"/>
                <a:cs typeface="Times New Roman" pitchFamily="18" charset="0"/>
              </a:rPr>
              <a:t>Arapça'yı</a:t>
            </a:r>
            <a:r>
              <a:rPr lang="tr-TR" sz="1600" dirty="0">
                <a:latin typeface="Times New Roman" pitchFamily="18" charset="0"/>
                <a:cs typeface="Times New Roman" pitchFamily="18" charset="0"/>
              </a:rPr>
              <a:t>, Hıristiyan hocalardan ilim dili olan Latince ve eski </a:t>
            </a:r>
            <a:r>
              <a:rPr lang="tr-TR" sz="1600" dirty="0" err="1">
                <a:latin typeface="Times New Roman" pitchFamily="18" charset="0"/>
                <a:cs typeface="Times New Roman" pitchFamily="18" charset="0"/>
              </a:rPr>
              <a:t>Yunanca'yı</a:t>
            </a:r>
            <a:r>
              <a:rPr lang="tr-TR" sz="1600" dirty="0">
                <a:latin typeface="Times New Roman" pitchFamily="18" charset="0"/>
                <a:cs typeface="Times New Roman" pitchFamily="18" charset="0"/>
              </a:rPr>
              <a:t> öğrendi. çağının ünlü bilginlerinden </a:t>
            </a:r>
            <a:r>
              <a:rPr lang="tr-TR" sz="1600" dirty="0" err="1">
                <a:latin typeface="Times New Roman" pitchFamily="18" charset="0"/>
                <a:cs typeface="Times New Roman" pitchFamily="18" charset="0"/>
              </a:rPr>
              <a:t>Ebû</a:t>
            </a:r>
            <a:r>
              <a:rPr lang="tr-TR" sz="1600" dirty="0">
                <a:latin typeface="Times New Roman" pitchFamily="18" charset="0"/>
                <a:cs typeface="Times New Roman" pitchFamily="18" charset="0"/>
              </a:rPr>
              <a:t> </a:t>
            </a:r>
            <a:r>
              <a:rPr lang="tr-TR" sz="1600" dirty="0" err="1">
                <a:latin typeface="Times New Roman" pitchFamily="18" charset="0"/>
                <a:cs typeface="Times New Roman" pitchFamily="18" charset="0"/>
              </a:rPr>
              <a:t>Bişr</a:t>
            </a:r>
            <a:r>
              <a:rPr lang="tr-TR" sz="1600" dirty="0">
                <a:latin typeface="Times New Roman" pitchFamily="18" charset="0"/>
                <a:cs typeface="Times New Roman" pitchFamily="18" charset="0"/>
              </a:rPr>
              <a:t> bin Yunus'tan Mantık, </a:t>
            </a:r>
            <a:r>
              <a:rPr lang="tr-TR" sz="1600" dirty="0" err="1">
                <a:latin typeface="Times New Roman" pitchFamily="18" charset="0"/>
                <a:cs typeface="Times New Roman" pitchFamily="18" charset="0"/>
              </a:rPr>
              <a:t>Ebû</a:t>
            </a:r>
            <a:r>
              <a:rPr lang="tr-TR" sz="1600" dirty="0">
                <a:latin typeface="Times New Roman" pitchFamily="18" charset="0"/>
                <a:cs typeface="Times New Roman" pitchFamily="18" charset="0"/>
              </a:rPr>
              <a:t> </a:t>
            </a:r>
            <a:r>
              <a:rPr lang="tr-TR" sz="1600" dirty="0" err="1">
                <a:latin typeface="Times New Roman" pitchFamily="18" charset="0"/>
                <a:cs typeface="Times New Roman" pitchFamily="18" charset="0"/>
              </a:rPr>
              <a:t>Bekr</a:t>
            </a:r>
            <a:r>
              <a:rPr lang="tr-TR" sz="1600" dirty="0">
                <a:latin typeface="Times New Roman" pitchFamily="18" charset="0"/>
                <a:cs typeface="Times New Roman" pitchFamily="18" charset="0"/>
              </a:rPr>
              <a:t> </a:t>
            </a:r>
            <a:r>
              <a:rPr lang="tr-TR" sz="1600" dirty="0" err="1">
                <a:latin typeface="Times New Roman" pitchFamily="18" charset="0"/>
                <a:cs typeface="Times New Roman" pitchFamily="18" charset="0"/>
              </a:rPr>
              <a:t>İbn</a:t>
            </a:r>
            <a:r>
              <a:rPr lang="tr-TR" sz="1600" dirty="0">
                <a:latin typeface="Times New Roman" pitchFamily="18" charset="0"/>
                <a:cs typeface="Times New Roman" pitchFamily="18" charset="0"/>
              </a:rPr>
              <a:t> el </a:t>
            </a:r>
            <a:r>
              <a:rPr lang="tr-TR" sz="1600" dirty="0" err="1">
                <a:latin typeface="Times New Roman" pitchFamily="18" charset="0"/>
                <a:cs typeface="Times New Roman" pitchFamily="18" charset="0"/>
              </a:rPr>
              <a:t>Sarrac'dan</a:t>
            </a:r>
            <a:r>
              <a:rPr lang="tr-TR" sz="1600" dirty="0">
                <a:latin typeface="Times New Roman" pitchFamily="18" charset="0"/>
                <a:cs typeface="Times New Roman" pitchFamily="18" charset="0"/>
              </a:rPr>
              <a:t> dilbilgisi dersleri aldı. Bundan sonra Harran Üniversitesi'ne giderek felsefe çalışmaları yaptı ve burada </a:t>
            </a:r>
            <a:r>
              <a:rPr lang="tr-TR" sz="1600" dirty="0" err="1">
                <a:latin typeface="Times New Roman" pitchFamily="18" charset="0"/>
                <a:cs typeface="Times New Roman" pitchFamily="18" charset="0"/>
              </a:rPr>
              <a:t>Yuhna</a:t>
            </a:r>
            <a:r>
              <a:rPr lang="tr-TR" sz="1600" dirty="0">
                <a:latin typeface="Times New Roman" pitchFamily="18" charset="0"/>
                <a:cs typeface="Times New Roman" pitchFamily="18" charset="0"/>
              </a:rPr>
              <a:t> bin </a:t>
            </a:r>
            <a:r>
              <a:rPr lang="tr-TR" sz="1600" dirty="0" err="1">
                <a:latin typeface="Times New Roman" pitchFamily="18" charset="0"/>
                <a:cs typeface="Times New Roman" pitchFamily="18" charset="0"/>
              </a:rPr>
              <a:t>Haylan'dan</a:t>
            </a:r>
            <a:r>
              <a:rPr lang="tr-TR" sz="1600" dirty="0">
                <a:latin typeface="Times New Roman" pitchFamily="18" charset="0"/>
                <a:cs typeface="Times New Roman" pitchFamily="18" charset="0"/>
              </a:rPr>
              <a:t> Mantık bilgisini ilerletti. Aristo üzerindeki çalışmalarını burada yaptı. Bağdat'a döndükten bir süre sonra Mısır'a gitti. 941 yılında Mısır'dan Halep'e gelerek Emir </a:t>
            </a:r>
            <a:r>
              <a:rPr lang="tr-TR" sz="1600" dirty="0" err="1">
                <a:latin typeface="Times New Roman" pitchFamily="18" charset="0"/>
                <a:cs typeface="Times New Roman" pitchFamily="18" charset="0"/>
              </a:rPr>
              <a:t>Seyfü’d</a:t>
            </a:r>
            <a:r>
              <a:rPr lang="tr-TR" sz="1600" dirty="0">
                <a:latin typeface="Times New Roman" pitchFamily="18" charset="0"/>
                <a:cs typeface="Times New Roman" pitchFamily="18" charset="0"/>
              </a:rPr>
              <a:t>-Devle </a:t>
            </a:r>
            <a:r>
              <a:rPr lang="tr-TR" sz="1600" dirty="0" err="1">
                <a:latin typeface="Times New Roman" pitchFamily="18" charset="0"/>
                <a:cs typeface="Times New Roman" pitchFamily="18" charset="0"/>
              </a:rPr>
              <a:t>Hemedânî'nin</a:t>
            </a:r>
            <a:r>
              <a:rPr lang="tr-TR" sz="1600" dirty="0">
                <a:latin typeface="Times New Roman" pitchFamily="18" charset="0"/>
                <a:cs typeface="Times New Roman" pitchFamily="18" charset="0"/>
              </a:rPr>
              <a:t> sarayında bulundu. Zamanının devlet adamlarından saygı gördü. </a:t>
            </a:r>
          </a:p>
          <a:p>
            <a:pPr>
              <a:buNone/>
            </a:pPr>
            <a:endParaRPr lang="tr-TR" sz="1600" dirty="0"/>
          </a:p>
        </p:txBody>
      </p:sp>
      <p:sp>
        <p:nvSpPr>
          <p:cNvPr id="4" name="3 Slayt Numarası Yer Tutucusu"/>
          <p:cNvSpPr>
            <a:spLocks noGrp="1"/>
          </p:cNvSpPr>
          <p:nvPr>
            <p:ph type="sldNum" sz="quarter" idx="12"/>
          </p:nvPr>
        </p:nvSpPr>
        <p:spPr/>
        <p:txBody>
          <a:bodyPr/>
          <a:lstStyle/>
          <a:p>
            <a:fld id="{E08322A6-5655-46F8-8465-B875A6BE498C}" type="slidenum">
              <a:rPr lang="tr-TR" smtClean="0"/>
              <a:pPr/>
              <a:t>14</a:t>
            </a:fld>
            <a:endParaRPr lang="tr-TR"/>
          </a:p>
        </p:txBody>
      </p:sp>
      <p:pic>
        <p:nvPicPr>
          <p:cNvPr id="21506" name="Picture 2" descr="¼"/>
          <p:cNvPicPr>
            <a:picLocks noChangeAspect="1" noChangeArrowheads="1"/>
          </p:cNvPicPr>
          <p:nvPr/>
        </p:nvPicPr>
        <p:blipFill>
          <a:blip r:embed="rId2"/>
          <a:srcRect/>
          <a:stretch>
            <a:fillRect/>
          </a:stretch>
        </p:blipFill>
        <p:spPr bwMode="auto">
          <a:xfrm>
            <a:off x="8072462" y="1571612"/>
            <a:ext cx="857250" cy="13716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fontScale="62500" lnSpcReduction="20000"/>
          </a:bodyPr>
          <a:lstStyle/>
          <a:p>
            <a:pPr algn="just"/>
            <a:endParaRPr lang="tr-TR" dirty="0" smtClean="0">
              <a:latin typeface="Times New Roman" pitchFamily="18" charset="0"/>
              <a:cs typeface="Times New Roman" pitchFamily="18" charset="0"/>
            </a:endParaRPr>
          </a:p>
          <a:p>
            <a:pPr algn="just"/>
            <a:r>
              <a:rPr lang="tr-TR" dirty="0" err="1" smtClean="0">
                <a:latin typeface="Times New Roman" pitchFamily="18" charset="0"/>
                <a:cs typeface="Times New Roman" pitchFamily="18" charset="0"/>
              </a:rPr>
              <a:t>Mütevâzi</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bir hayat süren </a:t>
            </a:r>
            <a:r>
              <a:rPr lang="tr-TR" dirty="0" err="1">
                <a:latin typeface="Times New Roman" pitchFamily="18" charset="0"/>
                <a:cs typeface="Times New Roman" pitchFamily="18" charset="0"/>
              </a:rPr>
              <a:t>Fârâbî</a:t>
            </a:r>
            <a:r>
              <a:rPr lang="tr-TR" dirty="0">
                <a:latin typeface="Times New Roman" pitchFamily="18" charset="0"/>
                <a:cs typeface="Times New Roman" pitchFamily="18" charset="0"/>
              </a:rPr>
              <a:t>, Emir'in teklif ettiği yüksek maaşı kabu1 etmeyerek, </a:t>
            </a:r>
            <a:r>
              <a:rPr lang="tr-TR" i="1" dirty="0">
                <a:latin typeface="Times New Roman" pitchFamily="18" charset="0"/>
                <a:cs typeface="Times New Roman" pitchFamily="18" charset="0"/>
              </a:rPr>
              <a:t>''Dört </a:t>
            </a:r>
            <a:r>
              <a:rPr lang="tr-TR" dirty="0">
                <a:latin typeface="Times New Roman" pitchFamily="18" charset="0"/>
                <a:cs typeface="Times New Roman" pitchFamily="18" charset="0"/>
              </a:rPr>
              <a:t>Dirhem''</a:t>
            </a:r>
            <a:r>
              <a:rPr lang="tr-TR" dirty="0" err="1">
                <a:latin typeface="Times New Roman" pitchFamily="18" charset="0"/>
                <a:cs typeface="Times New Roman" pitchFamily="18" charset="0"/>
              </a:rPr>
              <a:t>lik</a:t>
            </a:r>
            <a:r>
              <a:rPr lang="tr-TR" dirty="0">
                <a:latin typeface="Times New Roman" pitchFamily="18" charset="0"/>
                <a:cs typeface="Times New Roman" pitchFamily="18" charset="0"/>
              </a:rPr>
              <a:t> küçük bir ücretle yaşamayı yeğledi. Mısır' da kaldığı sürece  Türk kıyafeti ile dolaşır ve Türkçe konuşurmuş.</a:t>
            </a:r>
          </a:p>
          <a:p>
            <a:pPr algn="just"/>
            <a:r>
              <a:rPr lang="tr-TR" dirty="0">
                <a:latin typeface="Times New Roman" pitchFamily="18" charset="0"/>
                <a:cs typeface="Times New Roman" pitchFamily="18" charset="0"/>
              </a:rPr>
              <a:t>	Eski Yunanlı. filozof ve ilim adamlarının eserlerinin </a:t>
            </a:r>
            <a:r>
              <a:rPr lang="tr-TR" dirty="0" err="1">
                <a:latin typeface="Times New Roman" pitchFamily="18" charset="0"/>
                <a:cs typeface="Times New Roman" pitchFamily="18" charset="0"/>
              </a:rPr>
              <a:t>Arapça'ya</a:t>
            </a:r>
            <a:r>
              <a:rPr lang="tr-TR" dirty="0">
                <a:latin typeface="Times New Roman" pitchFamily="18" charset="0"/>
                <a:cs typeface="Times New Roman" pitchFamily="18" charset="0"/>
              </a:rPr>
              <a:t> çevrilerek öğrenilmesi </a:t>
            </a:r>
            <a:r>
              <a:rPr lang="tr-TR" dirty="0" err="1">
                <a:latin typeface="Times New Roman" pitchFamily="18" charset="0"/>
                <a:cs typeface="Times New Roman" pitchFamily="18" charset="0"/>
              </a:rPr>
              <a:t>Fârâbî</a:t>
            </a:r>
            <a:r>
              <a:rPr lang="tr-TR" dirty="0">
                <a:latin typeface="Times New Roman" pitchFamily="18" charset="0"/>
                <a:cs typeface="Times New Roman" pitchFamily="18" charset="0"/>
              </a:rPr>
              <a:t> ile başlamıştır denebilir. Önce Abbasîler, sonra Endülüs medeniyeti içinde yetişen İslâm bilginleri bunları Batı'ya tanıtmıştır. Orta çağ Avrupa’sı bu filozofu Arap dilinden, özellikle </a:t>
            </a:r>
            <a:r>
              <a:rPr lang="tr-TR" dirty="0" err="1">
                <a:latin typeface="Times New Roman" pitchFamily="18" charset="0"/>
                <a:cs typeface="Times New Roman" pitchFamily="18" charset="0"/>
              </a:rPr>
              <a:t>Kurtuba’lı</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Rüşd</a:t>
            </a:r>
            <a:r>
              <a:rPr lang="tr-TR" dirty="0">
                <a:latin typeface="Times New Roman" pitchFamily="18" charset="0"/>
                <a:cs typeface="Times New Roman" pitchFamily="18" charset="0"/>
              </a:rPr>
              <a:t>' den öğrendi. Batılı bilginler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Rüşd'ü</a:t>
            </a:r>
            <a:r>
              <a:rPr lang="tr-TR" dirty="0">
                <a:latin typeface="Times New Roman" pitchFamily="18" charset="0"/>
                <a:cs typeface="Times New Roman" pitchFamily="18" charset="0"/>
              </a:rPr>
              <a:t> öğrenmek isterken </a:t>
            </a:r>
            <a:r>
              <a:rPr lang="tr-TR" dirty="0" err="1">
                <a:latin typeface="Times New Roman" pitchFamily="18" charset="0"/>
                <a:cs typeface="Times New Roman" pitchFamily="18" charset="0"/>
              </a:rPr>
              <a:t>Fârâbî'yi</a:t>
            </a:r>
            <a:r>
              <a:rPr lang="tr-TR" dirty="0">
                <a:latin typeface="Times New Roman" pitchFamily="18" charset="0"/>
                <a:cs typeface="Times New Roman" pitchFamily="18" charset="0"/>
              </a:rPr>
              <a:t> okumak zorunda kaldılar.  </a:t>
            </a:r>
          </a:p>
          <a:p>
            <a:pPr algn="just"/>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Fârâbî'nin</a:t>
            </a:r>
            <a:r>
              <a:rPr lang="tr-TR" dirty="0">
                <a:latin typeface="Times New Roman" pitchFamily="18" charset="0"/>
                <a:cs typeface="Times New Roman" pitchFamily="18" charset="0"/>
              </a:rPr>
              <a:t> eserlerinin yüzyıllarca Avrupa'da tanınmasının nedeni budur. Bütün Orta çağ boyunca Avrupa'da böylesine tanınan, </a:t>
            </a:r>
            <a:r>
              <a:rPr lang="tr-TR" dirty="0" err="1">
                <a:latin typeface="Times New Roman" pitchFamily="18" charset="0"/>
                <a:cs typeface="Times New Roman" pitchFamily="18" charset="0"/>
              </a:rPr>
              <a:t>hattâ</a:t>
            </a:r>
            <a:r>
              <a:rPr lang="tr-TR" dirty="0">
                <a:latin typeface="Times New Roman" pitchFamily="18" charset="0"/>
                <a:cs typeface="Times New Roman" pitchFamily="18" charset="0"/>
              </a:rPr>
              <a:t> XX. yüzyılda bile hakkında araştırmalar yapılan, eserleri yayınlanan </a:t>
            </a:r>
            <a:r>
              <a:rPr lang="tr-TR" dirty="0" err="1">
                <a:latin typeface="Times New Roman" pitchFamily="18" charset="0"/>
                <a:cs typeface="Times New Roman" pitchFamily="18" charset="0"/>
              </a:rPr>
              <a:t>Fârâbî</a:t>
            </a:r>
            <a:r>
              <a:rPr lang="tr-TR" dirty="0">
                <a:latin typeface="Times New Roman" pitchFamily="18" charset="0"/>
                <a:cs typeface="Times New Roman" pitchFamily="18" charset="0"/>
              </a:rPr>
              <a:t>, 950 yılında Şam'da öldü ve </a:t>
            </a:r>
            <a:r>
              <a:rPr lang="tr-TR" dirty="0" err="1">
                <a:latin typeface="Times New Roman" pitchFamily="18" charset="0"/>
                <a:cs typeface="Times New Roman" pitchFamily="18" charset="0"/>
              </a:rPr>
              <a:t>Babüssagîr'e</a:t>
            </a:r>
            <a:r>
              <a:rPr lang="tr-TR" dirty="0">
                <a:latin typeface="Times New Roman" pitchFamily="18" charset="0"/>
                <a:cs typeface="Times New Roman" pitchFamily="18" charset="0"/>
              </a:rPr>
              <a:t> gömüldü. </a:t>
            </a:r>
            <a:r>
              <a:rPr lang="tr-TR" dirty="0" err="1">
                <a:latin typeface="Times New Roman" pitchFamily="18" charset="0"/>
                <a:cs typeface="Times New Roman" pitchFamily="18" charset="0"/>
              </a:rPr>
              <a:t>Cenâze</a:t>
            </a:r>
            <a:r>
              <a:rPr lang="tr-TR" dirty="0">
                <a:latin typeface="Times New Roman" pitchFamily="18" charset="0"/>
                <a:cs typeface="Times New Roman" pitchFamily="18" charset="0"/>
              </a:rPr>
              <a:t> namazını Emir </a:t>
            </a:r>
            <a:r>
              <a:rPr lang="tr-TR" dirty="0" err="1">
                <a:latin typeface="Times New Roman" pitchFamily="18" charset="0"/>
                <a:cs typeface="Times New Roman" pitchFamily="18" charset="0"/>
              </a:rPr>
              <a:t>Seyfü’d</a:t>
            </a:r>
            <a:r>
              <a:rPr lang="tr-TR" dirty="0">
                <a:latin typeface="Times New Roman" pitchFamily="18" charset="0"/>
                <a:cs typeface="Times New Roman" pitchFamily="18" charset="0"/>
              </a:rPr>
              <a:t>-</a:t>
            </a:r>
            <a:r>
              <a:rPr lang="tr-TR" dirty="0" err="1">
                <a:latin typeface="Times New Roman" pitchFamily="18" charset="0"/>
                <a:cs typeface="Times New Roman" pitchFamily="18" charset="0"/>
              </a:rPr>
              <a:t>Devle'nin</a:t>
            </a:r>
            <a:r>
              <a:rPr lang="tr-TR" dirty="0">
                <a:latin typeface="Times New Roman" pitchFamily="18" charset="0"/>
                <a:cs typeface="Times New Roman" pitchFamily="18" charset="0"/>
              </a:rPr>
              <a:t> kıldırdığını çeşitli kaynaklar belirtiyor. </a:t>
            </a:r>
            <a:r>
              <a:rPr lang="tr-TR" dirty="0" err="1">
                <a:latin typeface="Times New Roman" pitchFamily="18" charset="0"/>
                <a:cs typeface="Times New Roman" pitchFamily="18" charset="0"/>
              </a:rPr>
              <a:t>Ud</a:t>
            </a:r>
            <a:r>
              <a:rPr lang="tr-TR" dirty="0">
                <a:latin typeface="Times New Roman" pitchFamily="18" charset="0"/>
                <a:cs typeface="Times New Roman" pitchFamily="18" charset="0"/>
              </a:rPr>
              <a:t> ve </a:t>
            </a:r>
            <a:r>
              <a:rPr lang="tr-TR" dirty="0" err="1">
                <a:latin typeface="Times New Roman" pitchFamily="18" charset="0"/>
                <a:cs typeface="Times New Roman" pitchFamily="18" charset="0"/>
              </a:rPr>
              <a:t>Kanûn</a:t>
            </a:r>
            <a:r>
              <a:rPr lang="tr-TR" dirty="0">
                <a:latin typeface="Times New Roman" pitchFamily="18" charset="0"/>
                <a:cs typeface="Times New Roman" pitchFamily="18" charset="0"/>
              </a:rPr>
              <a:t> gibi sazların </a:t>
            </a:r>
            <a:r>
              <a:rPr lang="tr-TR" dirty="0" err="1">
                <a:latin typeface="Times New Roman" pitchFamily="18" charset="0"/>
                <a:cs typeface="Times New Roman" pitchFamily="18" charset="0"/>
              </a:rPr>
              <a:t>îcâdı</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Fârâbî’ye</a:t>
            </a:r>
            <a:r>
              <a:rPr lang="tr-TR" dirty="0">
                <a:latin typeface="Times New Roman" pitchFamily="18" charset="0"/>
                <a:cs typeface="Times New Roman" pitchFamily="18" charset="0"/>
              </a:rPr>
              <a:t> mal edilmişse de, bu sazlar, antik sazların devir devir gelişmesiyle ortaya çıkmıştır. </a:t>
            </a:r>
            <a:r>
              <a:rPr lang="tr-TR" dirty="0" err="1">
                <a:latin typeface="Times New Roman" pitchFamily="18" charset="0"/>
                <a:cs typeface="Times New Roman" pitchFamily="18" charset="0"/>
              </a:rPr>
              <a:t>Fârâbî’nin</a:t>
            </a:r>
            <a:r>
              <a:rPr lang="tr-TR" dirty="0">
                <a:latin typeface="Times New Roman" pitchFamily="18" charset="0"/>
                <a:cs typeface="Times New Roman" pitchFamily="18" charset="0"/>
              </a:rPr>
              <a:t> çok </a:t>
            </a:r>
            <a:r>
              <a:rPr lang="tr-TR" dirty="0" err="1">
                <a:latin typeface="Times New Roman" pitchFamily="18" charset="0"/>
                <a:cs typeface="Times New Roman" pitchFamily="18" charset="0"/>
              </a:rPr>
              <a:t>mâhir</a:t>
            </a:r>
            <a:r>
              <a:rPr lang="tr-TR" dirty="0">
                <a:latin typeface="Times New Roman" pitchFamily="18" charset="0"/>
                <a:cs typeface="Times New Roman" pitchFamily="18" charset="0"/>
              </a:rPr>
              <a:t> bir </a:t>
            </a:r>
            <a:r>
              <a:rPr lang="tr-TR" dirty="0" err="1">
                <a:latin typeface="Times New Roman" pitchFamily="18" charset="0"/>
                <a:cs typeface="Times New Roman" pitchFamily="18" charset="0"/>
              </a:rPr>
              <a:t>sâzende</a:t>
            </a:r>
            <a:r>
              <a:rPr lang="tr-TR" dirty="0">
                <a:latin typeface="Times New Roman" pitchFamily="18" charset="0"/>
                <a:cs typeface="Times New Roman" pitchFamily="18" charset="0"/>
              </a:rPr>
              <a:t> olduğu da söylenmiştir. Onun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nazariyatı ile ilgili önemli eserinin tek nüshası Madrid Kütüphanesi No: 602’dedir. II. Cildi bugün kayıptır. Bu eseri </a:t>
            </a:r>
            <a:r>
              <a:rPr lang="tr-TR" dirty="0" err="1">
                <a:latin typeface="Times New Roman" pitchFamily="18" charset="0"/>
                <a:cs typeface="Times New Roman" pitchFamily="18" charset="0"/>
              </a:rPr>
              <a:t>d’Erlanger</a:t>
            </a:r>
            <a:r>
              <a:rPr lang="tr-TR" dirty="0">
                <a:latin typeface="Times New Roman" pitchFamily="18" charset="0"/>
                <a:cs typeface="Times New Roman" pitchFamily="18" charset="0"/>
              </a:rPr>
              <a:t>, </a:t>
            </a:r>
            <a:r>
              <a:rPr lang="tr-TR" i="1" dirty="0">
                <a:latin typeface="Times New Roman" pitchFamily="18" charset="0"/>
                <a:cs typeface="Times New Roman" pitchFamily="18" charset="0"/>
              </a:rPr>
              <a:t>La </a:t>
            </a:r>
            <a:r>
              <a:rPr lang="tr-TR" i="1" dirty="0" err="1">
                <a:latin typeface="Times New Roman" pitchFamily="18" charset="0"/>
                <a:cs typeface="Times New Roman" pitchFamily="18" charset="0"/>
              </a:rPr>
              <a:t>Musique</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Arabe</a:t>
            </a:r>
            <a:r>
              <a:rPr lang="tr-TR" i="1" dirty="0">
                <a:latin typeface="Times New Roman" pitchFamily="18" charset="0"/>
                <a:cs typeface="Times New Roman" pitchFamily="18" charset="0"/>
              </a:rPr>
              <a:t>’</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nin</a:t>
            </a:r>
            <a:r>
              <a:rPr lang="tr-TR" dirty="0">
                <a:latin typeface="Times New Roman" pitchFamily="18" charset="0"/>
                <a:cs typeface="Times New Roman" pitchFamily="18" charset="0"/>
              </a:rPr>
              <a:t> ilk cildi olarak 1930’da </a:t>
            </a:r>
            <a:r>
              <a:rPr lang="tr-TR" dirty="0" err="1">
                <a:latin typeface="Times New Roman" pitchFamily="18" charset="0"/>
                <a:cs typeface="Times New Roman" pitchFamily="18" charset="0"/>
              </a:rPr>
              <a:t>Fransızca’ya</a:t>
            </a:r>
            <a:r>
              <a:rPr lang="tr-TR" dirty="0">
                <a:latin typeface="Times New Roman" pitchFamily="18" charset="0"/>
                <a:cs typeface="Times New Roman" pitchFamily="18" charset="0"/>
              </a:rPr>
              <a:t> tercüme etmiştir (</a:t>
            </a:r>
            <a:r>
              <a:rPr lang="tr-TR" dirty="0" err="1">
                <a:latin typeface="Times New Roman" pitchFamily="18" charset="0"/>
                <a:cs typeface="Times New Roman" pitchFamily="18" charset="0"/>
              </a:rPr>
              <a:t>Öztuna</a:t>
            </a:r>
            <a:r>
              <a:rPr lang="tr-TR" dirty="0">
                <a:latin typeface="Times New Roman" pitchFamily="18" charset="0"/>
                <a:cs typeface="Times New Roman" pitchFamily="18" charset="0"/>
              </a:rPr>
              <a:t>, 1969, I/ 215).</a:t>
            </a:r>
          </a:p>
          <a:p>
            <a:pPr>
              <a:buNone/>
            </a:pPr>
            <a:endParaRPr lang="tr-TR" dirty="0"/>
          </a:p>
        </p:txBody>
      </p:sp>
      <p:sp>
        <p:nvSpPr>
          <p:cNvPr id="4" name="3 Slayt Numarası Yer Tutucusu"/>
          <p:cNvSpPr>
            <a:spLocks noGrp="1"/>
          </p:cNvSpPr>
          <p:nvPr>
            <p:ph type="sldNum" sz="quarter" idx="12"/>
          </p:nvPr>
        </p:nvSpPr>
        <p:spPr/>
        <p:txBody>
          <a:bodyPr/>
          <a:lstStyle/>
          <a:p>
            <a:fld id="{E08322A6-5655-46F8-8465-B875A6BE498C}" type="slidenum">
              <a:rPr lang="tr-TR" smtClean="0"/>
              <a:pPr/>
              <a:t>15</a:t>
            </a:fld>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7400948" cy="5840435"/>
          </a:xfrm>
        </p:spPr>
        <p:txBody>
          <a:bodyPr>
            <a:normAutofit fontScale="62500" lnSpcReduction="20000"/>
          </a:bodyPr>
          <a:lstStyle/>
          <a:p>
            <a:pPr algn="just"/>
            <a:r>
              <a:rPr lang="tr-TR" b="1" dirty="0">
                <a:latin typeface="Times New Roman" pitchFamily="18" charset="0"/>
                <a:cs typeface="Times New Roman" pitchFamily="18" charset="0"/>
              </a:rPr>
              <a:t>2- </a:t>
            </a:r>
            <a:r>
              <a:rPr lang="tr-TR" b="1" dirty="0" err="1">
                <a:latin typeface="Times New Roman" pitchFamily="18" charset="0"/>
                <a:cs typeface="Times New Roman" pitchFamily="18" charset="0"/>
              </a:rPr>
              <a:t>İbn</a:t>
            </a:r>
            <a:r>
              <a:rPr lang="tr-TR" b="1" dirty="0">
                <a:latin typeface="Times New Roman" pitchFamily="18" charset="0"/>
                <a:cs typeface="Times New Roman" pitchFamily="18" charset="0"/>
              </a:rPr>
              <a:t> </a:t>
            </a:r>
            <a:r>
              <a:rPr lang="tr-TR" b="1" dirty="0" err="1">
                <a:latin typeface="Times New Roman" pitchFamily="18" charset="0"/>
                <a:cs typeface="Times New Roman" pitchFamily="18" charset="0"/>
              </a:rPr>
              <a:t>Sînâ</a:t>
            </a:r>
            <a:r>
              <a:rPr lang="tr-TR" b="1" dirty="0">
                <a:latin typeface="Times New Roman" pitchFamily="18" charset="0"/>
                <a:cs typeface="Times New Roman" pitchFamily="18" charset="0"/>
              </a:rPr>
              <a:t> (980-1037).</a:t>
            </a:r>
            <a:endParaRPr lang="tr-TR" dirty="0">
              <a:latin typeface="Times New Roman" pitchFamily="18" charset="0"/>
              <a:cs typeface="Times New Roman" pitchFamily="18" charset="0"/>
            </a:endParaRPr>
          </a:p>
          <a:p>
            <a:pPr algn="just"/>
            <a:r>
              <a:rPr lang="tr-TR" dirty="0">
                <a:latin typeface="Times New Roman" pitchFamily="18" charset="0"/>
                <a:cs typeface="Times New Roman" pitchFamily="18" charset="0"/>
              </a:rPr>
              <a:t>	</a:t>
            </a:r>
            <a:r>
              <a:rPr lang="tr-TR" dirty="0" err="1" smtClean="0">
                <a:latin typeface="Times New Roman" pitchFamily="18" charset="0"/>
                <a:cs typeface="Times New Roman" pitchFamily="18" charset="0"/>
              </a:rPr>
              <a:t>Ebû</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Ali El-Hüseyin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Abdullah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Sînâ</a:t>
            </a:r>
            <a:r>
              <a:rPr lang="tr-TR" dirty="0">
                <a:latin typeface="Times New Roman" pitchFamily="18" charset="0"/>
                <a:cs typeface="Times New Roman" pitchFamily="18" charset="0"/>
              </a:rPr>
              <a:t> 980'de </a:t>
            </a:r>
            <a:r>
              <a:rPr lang="tr-TR" dirty="0" err="1">
                <a:latin typeface="Times New Roman" pitchFamily="18" charset="0"/>
                <a:cs typeface="Times New Roman" pitchFamily="18" charset="0"/>
              </a:rPr>
              <a:t>Buhâra</a:t>
            </a:r>
            <a:r>
              <a:rPr lang="tr-TR" dirty="0">
                <a:latin typeface="Times New Roman" pitchFamily="18" charset="0"/>
                <a:cs typeface="Times New Roman" pitchFamily="18" charset="0"/>
              </a:rPr>
              <a:t> yakınındaki </a:t>
            </a:r>
            <a:r>
              <a:rPr lang="tr-TR" dirty="0" err="1">
                <a:latin typeface="Times New Roman" pitchFamily="18" charset="0"/>
                <a:cs typeface="Times New Roman" pitchFamily="18" charset="0"/>
              </a:rPr>
              <a:t>Afşana'da</a:t>
            </a:r>
            <a:r>
              <a:rPr lang="tr-TR" dirty="0">
                <a:latin typeface="Times New Roman" pitchFamily="18" charset="0"/>
                <a:cs typeface="Times New Roman" pitchFamily="18" charset="0"/>
              </a:rPr>
              <a:t> doğmuştur. Genç </a:t>
            </a:r>
            <a:r>
              <a:rPr lang="tr-TR" dirty="0" err="1">
                <a:latin typeface="Times New Roman" pitchFamily="18" charset="0"/>
                <a:cs typeface="Times New Roman" pitchFamily="18" charset="0"/>
              </a:rPr>
              <a:t>Ebû</a:t>
            </a:r>
            <a:r>
              <a:rPr lang="tr-TR" dirty="0">
                <a:latin typeface="Times New Roman" pitchFamily="18" charset="0"/>
                <a:cs typeface="Times New Roman" pitchFamily="18" charset="0"/>
              </a:rPr>
              <a:t> Ali ilk öğrenimi </a:t>
            </a:r>
            <a:r>
              <a:rPr lang="tr-TR" dirty="0" err="1">
                <a:latin typeface="Times New Roman" pitchFamily="18" charset="0"/>
                <a:cs typeface="Times New Roman" pitchFamily="18" charset="0"/>
              </a:rPr>
              <a:t>Buhâra'da</a:t>
            </a:r>
            <a:r>
              <a:rPr lang="tr-TR" dirty="0">
                <a:latin typeface="Times New Roman" pitchFamily="18" charset="0"/>
                <a:cs typeface="Times New Roman" pitchFamily="18" charset="0"/>
              </a:rPr>
              <a:t> almış ve on yaşında </a:t>
            </a:r>
            <a:r>
              <a:rPr lang="tr-TR" dirty="0" err="1">
                <a:latin typeface="Times New Roman" pitchFamily="18" charset="0"/>
                <a:cs typeface="Times New Roman" pitchFamily="18" charset="0"/>
              </a:rPr>
              <a:t>Kur’ân</a:t>
            </a:r>
            <a:r>
              <a:rPr lang="tr-TR" dirty="0">
                <a:latin typeface="Times New Roman" pitchFamily="18" charset="0"/>
                <a:cs typeface="Times New Roman" pitchFamily="18" charset="0"/>
              </a:rPr>
              <a:t> ve çeşitli bilimleri okuma konusunda çok bilgili olmuştur. Felsefe okumaya Yunanca, Müslüman ve bu konudaki diğer kitapları okuyarak başladı ve zamanın ünlü filozofu </a:t>
            </a:r>
            <a:r>
              <a:rPr lang="tr-TR" dirty="0" err="1">
                <a:latin typeface="Times New Roman" pitchFamily="18" charset="0"/>
                <a:cs typeface="Times New Roman" pitchFamily="18" charset="0"/>
              </a:rPr>
              <a:t>Ebû</a:t>
            </a:r>
            <a:r>
              <a:rPr lang="tr-TR" dirty="0">
                <a:latin typeface="Times New Roman" pitchFamily="18" charset="0"/>
                <a:cs typeface="Times New Roman" pitchFamily="18" charset="0"/>
              </a:rPr>
              <a:t> Abdullah </a:t>
            </a:r>
            <a:r>
              <a:rPr lang="tr-TR" dirty="0" err="1">
                <a:latin typeface="Times New Roman" pitchFamily="18" charset="0"/>
                <a:cs typeface="Times New Roman" pitchFamily="18" charset="0"/>
              </a:rPr>
              <a:t>Natili'den</a:t>
            </a:r>
            <a:r>
              <a:rPr lang="tr-TR" dirty="0">
                <a:latin typeface="Times New Roman" pitchFamily="18" charset="0"/>
                <a:cs typeface="Times New Roman" pitchFamily="18" charset="0"/>
              </a:rPr>
              <a:t> mantık ve diğer bazı konuları öğrendi. Ünü daha genç iken, tıp alanında  uzaklara kadar yayılan bir uzmanlık derecesine ulaştı. 17 yaşında, </a:t>
            </a:r>
            <a:r>
              <a:rPr lang="tr-TR" dirty="0" err="1">
                <a:latin typeface="Times New Roman" pitchFamily="18" charset="0"/>
                <a:cs typeface="Times New Roman" pitchFamily="18" charset="0"/>
              </a:rPr>
              <a:t>Buhâra</a:t>
            </a:r>
            <a:r>
              <a:rPr lang="tr-TR" dirty="0">
                <a:latin typeface="Times New Roman" pitchFamily="18" charset="0"/>
                <a:cs typeface="Times New Roman" pitchFamily="18" charset="0"/>
              </a:rPr>
              <a:t> Kralı, Nuh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Mansûr'u</a:t>
            </a:r>
            <a:r>
              <a:rPr lang="tr-TR" dirty="0">
                <a:latin typeface="Times New Roman" pitchFamily="18" charset="0"/>
                <a:cs typeface="Times New Roman" pitchFamily="18" charset="0"/>
              </a:rPr>
              <a:t> bütün ünlü hekimlerin ümidini kestiği bir hastalıktan iyileştirmede şanslı idi. Bu </a:t>
            </a:r>
            <a:r>
              <a:rPr lang="tr-TR" dirty="0" err="1">
                <a:latin typeface="Times New Roman" pitchFamily="18" charset="0"/>
                <a:cs typeface="Times New Roman" pitchFamily="18" charset="0"/>
              </a:rPr>
              <a:t>tedâvisi</a:t>
            </a:r>
            <a:r>
              <a:rPr lang="tr-TR" dirty="0">
                <a:latin typeface="Times New Roman" pitchFamily="18" charset="0"/>
                <a:cs typeface="Times New Roman" pitchFamily="18" charset="0"/>
              </a:rPr>
              <a:t> üzerine, Kral onu ödüllendirmek istedi, fakat genç hekim sadece eşsiz bir şekilde istiflenmiş kütüphanesini kullanmak için izin istedi. </a:t>
            </a:r>
          </a:p>
          <a:p>
            <a:pPr algn="just"/>
            <a:r>
              <a:rPr lang="tr-TR" dirty="0" err="1">
                <a:latin typeface="Times New Roman" pitchFamily="18" charset="0"/>
                <a:cs typeface="Times New Roman" pitchFamily="18" charset="0"/>
              </a:rPr>
              <a:t>Ebû</a:t>
            </a:r>
            <a:r>
              <a:rPr lang="tr-TR" dirty="0">
                <a:latin typeface="Times New Roman" pitchFamily="18" charset="0"/>
                <a:cs typeface="Times New Roman" pitchFamily="18" charset="0"/>
              </a:rPr>
              <a:t> Ali, babasının ölümü üzerine </a:t>
            </a:r>
            <a:r>
              <a:rPr lang="tr-TR" dirty="0" err="1">
                <a:latin typeface="Times New Roman" pitchFamily="18" charset="0"/>
                <a:cs typeface="Times New Roman" pitchFamily="18" charset="0"/>
              </a:rPr>
              <a:t>Buhâra'dan</a:t>
            </a:r>
            <a:r>
              <a:rPr lang="tr-TR" dirty="0">
                <a:latin typeface="Times New Roman" pitchFamily="18" charset="0"/>
                <a:cs typeface="Times New Roman" pitchFamily="18" charset="0"/>
              </a:rPr>
              <a:t> ayrıldı ve </a:t>
            </a:r>
            <a:r>
              <a:rPr lang="tr-TR" dirty="0" err="1">
                <a:latin typeface="Times New Roman" pitchFamily="18" charset="0"/>
                <a:cs typeface="Times New Roman" pitchFamily="18" charset="0"/>
              </a:rPr>
              <a:t>Harizm</a:t>
            </a:r>
            <a:r>
              <a:rPr lang="tr-TR" dirty="0">
                <a:latin typeface="Times New Roman" pitchFamily="18" charset="0"/>
                <a:cs typeface="Times New Roman" pitchFamily="18" charset="0"/>
              </a:rPr>
              <a:t> Şah'ın kendisini karşıladığı </a:t>
            </a:r>
            <a:r>
              <a:rPr lang="tr-TR" dirty="0" err="1">
                <a:latin typeface="Times New Roman" pitchFamily="18" charset="0"/>
                <a:cs typeface="Times New Roman" pitchFamily="18" charset="0"/>
              </a:rPr>
              <a:t>Cürcan'a</a:t>
            </a:r>
            <a:r>
              <a:rPr lang="tr-TR" dirty="0">
                <a:latin typeface="Times New Roman" pitchFamily="18" charset="0"/>
                <a:cs typeface="Times New Roman" pitchFamily="18" charset="0"/>
              </a:rPr>
              <a:t> gitti. Orada, ünlü akranı </a:t>
            </a:r>
            <a:r>
              <a:rPr lang="tr-TR" dirty="0" err="1">
                <a:latin typeface="Times New Roman" pitchFamily="18" charset="0"/>
                <a:cs typeface="Times New Roman" pitchFamily="18" charset="0"/>
              </a:rPr>
              <a:t>Ebû</a:t>
            </a:r>
            <a:r>
              <a:rPr lang="tr-TR" dirty="0">
                <a:latin typeface="Times New Roman" pitchFamily="18" charset="0"/>
                <a:cs typeface="Times New Roman" pitchFamily="18" charset="0"/>
              </a:rPr>
              <a:t> Reyhan el-</a:t>
            </a:r>
            <a:r>
              <a:rPr lang="tr-TR" dirty="0" err="1">
                <a:latin typeface="Times New Roman" pitchFamily="18" charset="0"/>
                <a:cs typeface="Times New Roman" pitchFamily="18" charset="0"/>
              </a:rPr>
              <a:t>Birûnî</a:t>
            </a:r>
            <a:r>
              <a:rPr lang="tr-TR" dirty="0">
                <a:latin typeface="Times New Roman" pitchFamily="18" charset="0"/>
                <a:cs typeface="Times New Roman" pitchFamily="18" charset="0"/>
              </a:rPr>
              <a:t> ile karşılaştı. Daha sonra Rey'e, oradan da ünlü kitabı El-</a:t>
            </a:r>
            <a:r>
              <a:rPr lang="tr-TR" dirty="0" err="1">
                <a:latin typeface="Times New Roman" pitchFamily="18" charset="0"/>
                <a:cs typeface="Times New Roman" pitchFamily="18" charset="0"/>
              </a:rPr>
              <a:t>Kanûn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Fi't</a:t>
            </a:r>
            <a:r>
              <a:rPr lang="tr-TR" dirty="0">
                <a:latin typeface="Times New Roman" pitchFamily="18" charset="0"/>
                <a:cs typeface="Times New Roman" pitchFamily="18" charset="0"/>
              </a:rPr>
              <a:t>-</a:t>
            </a:r>
            <a:r>
              <a:rPr lang="tr-TR" dirty="0" err="1">
                <a:latin typeface="Times New Roman" pitchFamily="18" charset="0"/>
                <a:cs typeface="Times New Roman" pitchFamily="18" charset="0"/>
              </a:rPr>
              <a:t>Tıb'bı</a:t>
            </a:r>
            <a:r>
              <a:rPr lang="tr-TR" dirty="0">
                <a:latin typeface="Times New Roman" pitchFamily="18" charset="0"/>
                <a:cs typeface="Times New Roman" pitchFamily="18" charset="0"/>
              </a:rPr>
              <a:t> yazdığı </a:t>
            </a:r>
            <a:r>
              <a:rPr lang="tr-TR" dirty="0" err="1">
                <a:latin typeface="Times New Roman" pitchFamily="18" charset="0"/>
                <a:cs typeface="Times New Roman" pitchFamily="18" charset="0"/>
              </a:rPr>
              <a:t>Hemedan'a</a:t>
            </a:r>
            <a:r>
              <a:rPr lang="tr-TR" dirty="0">
                <a:latin typeface="Times New Roman" pitchFamily="18" charset="0"/>
                <a:cs typeface="Times New Roman" pitchFamily="18" charset="0"/>
              </a:rPr>
              <a:t> gitti. Burada </a:t>
            </a:r>
            <a:r>
              <a:rPr lang="tr-TR" dirty="0" err="1">
                <a:latin typeface="Times New Roman" pitchFamily="18" charset="0"/>
                <a:cs typeface="Times New Roman" pitchFamily="18" charset="0"/>
              </a:rPr>
              <a:t>Hemedan</a:t>
            </a:r>
            <a:r>
              <a:rPr lang="tr-TR" dirty="0">
                <a:latin typeface="Times New Roman" pitchFamily="18" charset="0"/>
                <a:cs typeface="Times New Roman" pitchFamily="18" charset="0"/>
              </a:rPr>
              <a:t> kralı, </a:t>
            </a:r>
            <a:r>
              <a:rPr lang="tr-TR" dirty="0" err="1">
                <a:latin typeface="Times New Roman" pitchFamily="18" charset="0"/>
                <a:cs typeface="Times New Roman" pitchFamily="18" charset="0"/>
              </a:rPr>
              <a:t>Şemsü'd</a:t>
            </a:r>
            <a:r>
              <a:rPr lang="tr-TR" dirty="0">
                <a:latin typeface="Times New Roman" pitchFamily="18" charset="0"/>
                <a:cs typeface="Times New Roman" pitchFamily="18" charset="0"/>
              </a:rPr>
              <a:t>-</a:t>
            </a:r>
            <a:r>
              <a:rPr lang="tr-TR" dirty="0" err="1">
                <a:latin typeface="Times New Roman" pitchFamily="18" charset="0"/>
                <a:cs typeface="Times New Roman" pitchFamily="18" charset="0"/>
              </a:rPr>
              <a:t>Devle'yi</a:t>
            </a:r>
            <a:r>
              <a:rPr lang="tr-TR" dirty="0">
                <a:latin typeface="Times New Roman" pitchFamily="18" charset="0"/>
                <a:cs typeface="Times New Roman" pitchFamily="18" charset="0"/>
              </a:rPr>
              <a:t> şiddetli kolik sebebiyle tedavi etti. </a:t>
            </a:r>
            <a:r>
              <a:rPr lang="tr-TR" dirty="0" err="1">
                <a:latin typeface="Times New Roman" pitchFamily="18" charset="0"/>
                <a:cs typeface="Times New Roman" pitchFamily="18" charset="0"/>
              </a:rPr>
              <a:t>Hemedan'dan</a:t>
            </a:r>
            <a:r>
              <a:rPr lang="tr-TR" dirty="0">
                <a:latin typeface="Times New Roman" pitchFamily="18" charset="0"/>
                <a:cs typeface="Times New Roman" pitchFamily="18" charset="0"/>
              </a:rPr>
              <a:t> muazzam eserlerinin çoğunu tamamladığı İsfahan'a gitti. Yine de seyahat etmeye devam etti ve siyasi kargaşa gibi aşırı zihinsel çaba da sağlığını bozdu. Son olarak </a:t>
            </a:r>
            <a:r>
              <a:rPr lang="tr-TR" dirty="0" err="1">
                <a:latin typeface="Times New Roman" pitchFamily="18" charset="0"/>
                <a:cs typeface="Times New Roman" pitchFamily="18" charset="0"/>
              </a:rPr>
              <a:t>Hemedan'a</a:t>
            </a:r>
            <a:r>
              <a:rPr lang="tr-TR" dirty="0">
                <a:latin typeface="Times New Roman" pitchFamily="18" charset="0"/>
                <a:cs typeface="Times New Roman" pitchFamily="18" charset="0"/>
              </a:rPr>
              <a:t> döndü ve MS. 1037'de orada öldü.</a:t>
            </a:r>
          </a:p>
          <a:p>
            <a:pPr>
              <a:buNone/>
            </a:pPr>
            <a:endParaRPr lang="tr-TR" dirty="0"/>
          </a:p>
        </p:txBody>
      </p:sp>
      <p:sp>
        <p:nvSpPr>
          <p:cNvPr id="4" name="3 Slayt Numarası Yer Tutucusu"/>
          <p:cNvSpPr>
            <a:spLocks noGrp="1"/>
          </p:cNvSpPr>
          <p:nvPr>
            <p:ph type="sldNum" sz="quarter" idx="12"/>
          </p:nvPr>
        </p:nvSpPr>
        <p:spPr/>
        <p:txBody>
          <a:bodyPr/>
          <a:lstStyle/>
          <a:p>
            <a:fld id="{E08322A6-5655-46F8-8465-B875A6BE498C}" type="slidenum">
              <a:rPr lang="tr-TR" smtClean="0"/>
              <a:pPr/>
              <a:t>16</a:t>
            </a:fld>
            <a:endParaRPr lang="tr-TR"/>
          </a:p>
        </p:txBody>
      </p:sp>
      <p:pic>
        <p:nvPicPr>
          <p:cNvPr id="22530" name="Picture 2" descr="¼"/>
          <p:cNvPicPr>
            <a:picLocks noChangeAspect="1" noChangeArrowheads="1"/>
          </p:cNvPicPr>
          <p:nvPr/>
        </p:nvPicPr>
        <p:blipFill>
          <a:blip r:embed="rId2"/>
          <a:srcRect/>
          <a:stretch>
            <a:fillRect/>
          </a:stretch>
        </p:blipFill>
        <p:spPr bwMode="auto">
          <a:xfrm>
            <a:off x="8001024" y="714356"/>
            <a:ext cx="1038225" cy="15621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fontScale="70000" lnSpcReduction="20000"/>
          </a:bodyPr>
          <a:lstStyle/>
          <a:p>
            <a:pPr algn="just"/>
            <a:r>
              <a:rPr lang="tr-TR" dirty="0">
                <a:latin typeface="Times New Roman" pitchFamily="18" charset="0"/>
                <a:cs typeface="Times New Roman" pitchFamily="18" charset="0"/>
              </a:rPr>
              <a:t>Felsefi ansiklopedisi, </a:t>
            </a:r>
            <a:r>
              <a:rPr lang="tr-TR" dirty="0" err="1">
                <a:latin typeface="Times New Roman" pitchFamily="18" charset="0"/>
                <a:cs typeface="Times New Roman" pitchFamily="18" charset="0"/>
              </a:rPr>
              <a:t>Kitab</a:t>
            </a:r>
            <a:r>
              <a:rPr lang="tr-TR" dirty="0">
                <a:latin typeface="Times New Roman" pitchFamily="18" charset="0"/>
                <a:cs typeface="Times New Roman" pitchFamily="18" charset="0"/>
              </a:rPr>
              <a:t> el-</a:t>
            </a:r>
            <a:r>
              <a:rPr lang="tr-TR" dirty="0" err="1">
                <a:latin typeface="Times New Roman" pitchFamily="18" charset="0"/>
                <a:cs typeface="Times New Roman" pitchFamily="18" charset="0"/>
              </a:rPr>
              <a:t>Şifâ</a:t>
            </a:r>
            <a:r>
              <a:rPr lang="tr-TR" dirty="0">
                <a:latin typeface="Times New Roman" pitchFamily="18" charset="0"/>
                <a:cs typeface="Times New Roman" pitchFamily="18" charset="0"/>
              </a:rPr>
              <a:t>’, felsefeden bilime kadar çok geniş bir bilim alanına hakim olan muazzam bir eserdir. Tüm alanları şu şekilde sınıflandırmıştır: Teorik bilgi: Fizik Matematik ve Metafizik; ve pratik bilgi: Ahlak, Ekonomi ve Siyaset. Felsefesi Aristotelesçi geleneğin, </a:t>
            </a:r>
            <a:r>
              <a:rPr lang="tr-TR" dirty="0" err="1">
                <a:latin typeface="Times New Roman" pitchFamily="18" charset="0"/>
                <a:cs typeface="Times New Roman" pitchFamily="18" charset="0"/>
              </a:rPr>
              <a:t>Neoplatonik</a:t>
            </a:r>
            <a:r>
              <a:rPr lang="tr-TR" dirty="0">
                <a:latin typeface="Times New Roman" pitchFamily="18" charset="0"/>
                <a:cs typeface="Times New Roman" pitchFamily="18" charset="0"/>
              </a:rPr>
              <a:t> etkilerin ve Müslüman ilâhiyat bilgisinin bir sentezini oluşturmaktadır.</a:t>
            </a:r>
          </a:p>
          <a:p>
            <a:pPr algn="just"/>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Sînâ</a:t>
            </a:r>
            <a:r>
              <a:rPr lang="tr-TR" dirty="0">
                <a:latin typeface="Times New Roman" pitchFamily="18" charset="0"/>
                <a:cs typeface="Times New Roman" pitchFamily="18" charset="0"/>
              </a:rPr>
              <a:t>, aynı zamanda, Matematik, Fizik, Müzik ve diğer alanlarda da katkılarda bulunmuştur. </a:t>
            </a:r>
          </a:p>
          <a:p>
            <a:pPr algn="just"/>
            <a:r>
              <a:rPr lang="tr-TR" dirty="0">
                <a:latin typeface="Times New Roman" pitchFamily="18" charset="0"/>
                <a:cs typeface="Times New Roman" pitchFamily="18" charset="0"/>
              </a:rPr>
              <a:t>Müzik alanındaki katkısı </a:t>
            </a:r>
            <a:r>
              <a:rPr lang="tr-TR" dirty="0" err="1">
                <a:latin typeface="Times New Roman" pitchFamily="18" charset="0"/>
                <a:cs typeface="Times New Roman" pitchFamily="18" charset="0"/>
              </a:rPr>
              <a:t>Fârâbî'nin</a:t>
            </a:r>
            <a:r>
              <a:rPr lang="tr-TR" dirty="0">
                <a:latin typeface="Times New Roman" pitchFamily="18" charset="0"/>
                <a:cs typeface="Times New Roman" pitchFamily="18" charset="0"/>
              </a:rPr>
              <a:t> eseri üzerine bir geliştirmedir ve konu üzerinde başka bir yerde geçerli olan bilgilerden bir hayli uzaktır. Dörtlü ve beşli seslendirmeleri armonik (çok sesli) sistemde, 'büyük' bir adım olmuş ve bir üçüncü ile seslendirmenin de mümkün olabileceğini göstermektedir.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Sînâ</a:t>
            </a:r>
            <a:r>
              <a:rPr lang="tr-TR" dirty="0">
                <a:latin typeface="Times New Roman" pitchFamily="18" charset="0"/>
                <a:cs typeface="Times New Roman" pitchFamily="18" charset="0"/>
              </a:rPr>
              <a:t> (n + 1) / n ile temsil edilen ahenk dizilerinde, kulağın n = 45 olduğunda sesleri ayırt edemediğini gözlemlemiştir. </a:t>
            </a:r>
          </a:p>
          <a:p>
            <a:pPr algn="just"/>
            <a:r>
              <a:rPr lang="tr-TR" i="1" dirty="0">
                <a:latin typeface="Times New Roman" pitchFamily="18" charset="0"/>
                <a:cs typeface="Times New Roman" pitchFamily="18" charset="0"/>
              </a:rPr>
              <a:t>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Sînâ</a:t>
            </a:r>
            <a:r>
              <a:rPr lang="tr-TR" dirty="0">
                <a:latin typeface="Times New Roman" pitchFamily="18" charset="0"/>
                <a:cs typeface="Times New Roman" pitchFamily="18" charset="0"/>
              </a:rPr>
              <a:t>, </a:t>
            </a:r>
            <a:r>
              <a:rPr lang="tr-TR" i="1" dirty="0" err="1">
                <a:latin typeface="Times New Roman" pitchFamily="18" charset="0"/>
                <a:cs typeface="Times New Roman" pitchFamily="18" charset="0"/>
              </a:rPr>
              <a:t>Kitâbu’ş</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Şifâ</a:t>
            </a:r>
            <a:r>
              <a:rPr lang="tr-TR" dirty="0">
                <a:latin typeface="Times New Roman" pitchFamily="18" charset="0"/>
                <a:cs typeface="Times New Roman" pitchFamily="18" charset="0"/>
              </a:rPr>
              <a:t> adlı eserinin, </a:t>
            </a:r>
            <a:r>
              <a:rPr lang="tr-TR" dirty="0" err="1">
                <a:latin typeface="Times New Roman" pitchFamily="18" charset="0"/>
                <a:cs typeface="Times New Roman" pitchFamily="18" charset="0"/>
              </a:rPr>
              <a:t>Riyâzî</a:t>
            </a:r>
            <a:r>
              <a:rPr lang="tr-TR" dirty="0">
                <a:latin typeface="Times New Roman" pitchFamily="18" charset="0"/>
                <a:cs typeface="Times New Roman" pitchFamily="18" charset="0"/>
              </a:rPr>
              <a:t> İlimler kısmının XII. Bahsini </a:t>
            </a:r>
            <a:r>
              <a:rPr lang="tr-TR" dirty="0" err="1">
                <a:latin typeface="Times New Roman" pitchFamily="18" charset="0"/>
                <a:cs typeface="Times New Roman" pitchFamily="18" charset="0"/>
              </a:rPr>
              <a:t>mûsikîye</a:t>
            </a:r>
            <a:r>
              <a:rPr lang="tr-TR" dirty="0">
                <a:latin typeface="Times New Roman" pitchFamily="18" charset="0"/>
                <a:cs typeface="Times New Roman" pitchFamily="18" charset="0"/>
              </a:rPr>
              <a:t> ayırmıştır. Bu kısım Baron </a:t>
            </a:r>
            <a:r>
              <a:rPr lang="tr-TR" dirty="0" err="1">
                <a:latin typeface="Times New Roman" pitchFamily="18" charset="0"/>
                <a:cs typeface="Times New Roman" pitchFamily="18" charset="0"/>
              </a:rPr>
              <a:t>d’Erlanger</a:t>
            </a:r>
            <a:r>
              <a:rPr lang="tr-TR" dirty="0">
                <a:latin typeface="Times New Roman" pitchFamily="18" charset="0"/>
                <a:cs typeface="Times New Roman" pitchFamily="18" charset="0"/>
              </a:rPr>
              <a:t> tarafından </a:t>
            </a:r>
            <a:r>
              <a:rPr lang="tr-TR" dirty="0" err="1">
                <a:latin typeface="Times New Roman" pitchFamily="18" charset="0"/>
                <a:cs typeface="Times New Roman" pitchFamily="18" charset="0"/>
              </a:rPr>
              <a:t>Fransızca’ya</a:t>
            </a:r>
            <a:r>
              <a:rPr lang="tr-TR" dirty="0">
                <a:latin typeface="Times New Roman" pitchFamily="18" charset="0"/>
                <a:cs typeface="Times New Roman" pitchFamily="18" charset="0"/>
              </a:rPr>
              <a:t> çevrilmiştir. Müellifin ayrıca </a:t>
            </a:r>
            <a:r>
              <a:rPr lang="tr-TR" i="1" dirty="0" err="1">
                <a:latin typeface="Times New Roman" pitchFamily="18" charset="0"/>
                <a:cs typeface="Times New Roman" pitchFamily="18" charset="0"/>
              </a:rPr>
              <a:t>Kitâbu’n</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Necât’</a:t>
            </a:r>
            <a:r>
              <a:rPr lang="tr-TR" dirty="0" err="1">
                <a:latin typeface="Times New Roman" pitchFamily="18" charset="0"/>
                <a:cs typeface="Times New Roman" pitchFamily="18" charset="0"/>
              </a:rPr>
              <a:t>ta</a:t>
            </a:r>
            <a:r>
              <a:rPr lang="tr-TR" dirty="0">
                <a:latin typeface="Times New Roman" pitchFamily="18" charset="0"/>
                <a:cs typeface="Times New Roman" pitchFamily="18" charset="0"/>
              </a:rPr>
              <a:t> ve Farsça yazdığı </a:t>
            </a:r>
            <a:r>
              <a:rPr lang="tr-TR" i="1" dirty="0" err="1">
                <a:latin typeface="Times New Roman" pitchFamily="18" charset="0"/>
                <a:cs typeface="Times New Roman" pitchFamily="18" charset="0"/>
              </a:rPr>
              <a:t>Dâniş</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Nâme</a:t>
            </a:r>
            <a:r>
              <a:rPr lang="tr-TR" i="1" dirty="0">
                <a:latin typeface="Times New Roman" pitchFamily="18" charset="0"/>
                <a:cs typeface="Times New Roman" pitchFamily="18" charset="0"/>
              </a:rPr>
              <a:t>’ </a:t>
            </a:r>
            <a:r>
              <a:rPr lang="tr-TR" dirty="0">
                <a:latin typeface="Times New Roman" pitchFamily="18" charset="0"/>
                <a:cs typeface="Times New Roman" pitchFamily="18" charset="0"/>
              </a:rPr>
              <a:t>sinde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ile ilgili konular vardır (</a:t>
            </a:r>
            <a:r>
              <a:rPr lang="tr-TR" dirty="0" err="1">
                <a:latin typeface="Times New Roman" pitchFamily="18" charset="0"/>
                <a:cs typeface="Times New Roman" pitchFamily="18" charset="0"/>
              </a:rPr>
              <a:t>Öztuna</a:t>
            </a:r>
            <a:r>
              <a:rPr lang="tr-TR" dirty="0">
                <a:latin typeface="Times New Roman" pitchFamily="18" charset="0"/>
                <a:cs typeface="Times New Roman" pitchFamily="18" charset="0"/>
              </a:rPr>
              <a:t>, I/ 290).</a:t>
            </a:r>
          </a:p>
          <a:p>
            <a:pPr>
              <a:buNone/>
            </a:pPr>
            <a:endParaRPr lang="tr-TR" dirty="0"/>
          </a:p>
        </p:txBody>
      </p:sp>
      <p:sp>
        <p:nvSpPr>
          <p:cNvPr id="4" name="3 Slayt Numarası Yer Tutucusu"/>
          <p:cNvSpPr>
            <a:spLocks noGrp="1"/>
          </p:cNvSpPr>
          <p:nvPr>
            <p:ph type="sldNum" sz="quarter" idx="12"/>
          </p:nvPr>
        </p:nvSpPr>
        <p:spPr/>
        <p:txBody>
          <a:bodyPr/>
          <a:lstStyle/>
          <a:p>
            <a:fld id="{E08322A6-5655-46F8-8465-B875A6BE498C}" type="slidenum">
              <a:rPr lang="tr-TR" smtClean="0"/>
              <a:pPr/>
              <a:t>17</a:t>
            </a:fld>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47500" lnSpcReduction="20000"/>
          </a:bodyPr>
          <a:lstStyle/>
          <a:p>
            <a:pPr algn="just"/>
            <a:r>
              <a:rPr lang="tr-TR" sz="3400" b="1" dirty="0">
                <a:latin typeface="Times New Roman" pitchFamily="18" charset="0"/>
                <a:cs typeface="Times New Roman" pitchFamily="18" charset="0"/>
              </a:rPr>
              <a:t>3- </a:t>
            </a:r>
            <a:r>
              <a:rPr lang="tr-TR" sz="3400" b="1" dirty="0" err="1">
                <a:latin typeface="Times New Roman" pitchFamily="18" charset="0"/>
                <a:cs typeface="Times New Roman" pitchFamily="18" charset="0"/>
              </a:rPr>
              <a:t>Safiyyuddin</a:t>
            </a:r>
            <a:r>
              <a:rPr lang="tr-TR" sz="3400" b="1" dirty="0">
                <a:latin typeface="Times New Roman" pitchFamily="18" charset="0"/>
                <a:cs typeface="Times New Roman" pitchFamily="18" charset="0"/>
              </a:rPr>
              <a:t> </a:t>
            </a:r>
            <a:r>
              <a:rPr lang="tr-TR" sz="3400" b="1" dirty="0" err="1">
                <a:latin typeface="Times New Roman" pitchFamily="18" charset="0"/>
                <a:cs typeface="Times New Roman" pitchFamily="18" charset="0"/>
              </a:rPr>
              <a:t>Abdü’l</a:t>
            </a:r>
            <a:r>
              <a:rPr lang="tr-TR" sz="3400" b="1" dirty="0">
                <a:latin typeface="Times New Roman" pitchFamily="18" charset="0"/>
                <a:cs typeface="Times New Roman" pitchFamily="18" charset="0"/>
              </a:rPr>
              <a:t>-</a:t>
            </a:r>
            <a:r>
              <a:rPr lang="tr-TR" sz="3400" b="1" dirty="0" err="1">
                <a:latin typeface="Times New Roman" pitchFamily="18" charset="0"/>
                <a:cs typeface="Times New Roman" pitchFamily="18" charset="0"/>
              </a:rPr>
              <a:t>Mü’min</a:t>
            </a:r>
            <a:r>
              <a:rPr lang="tr-TR" sz="3400" b="1" dirty="0">
                <a:latin typeface="Times New Roman" pitchFamily="18" charset="0"/>
                <a:cs typeface="Times New Roman" pitchFamily="18" charset="0"/>
              </a:rPr>
              <a:t> el-</a:t>
            </a:r>
            <a:r>
              <a:rPr lang="tr-TR" sz="3400" b="1" dirty="0" err="1">
                <a:latin typeface="Times New Roman" pitchFamily="18" charset="0"/>
                <a:cs typeface="Times New Roman" pitchFamily="18" charset="0"/>
              </a:rPr>
              <a:t>Urmevî</a:t>
            </a:r>
            <a:r>
              <a:rPr lang="tr-TR" sz="3400" b="1" dirty="0">
                <a:latin typeface="Times New Roman" pitchFamily="18" charset="0"/>
                <a:cs typeface="Times New Roman" pitchFamily="18" charset="0"/>
              </a:rPr>
              <a:t> (1224-1294).</a:t>
            </a:r>
            <a:endParaRPr lang="tr-TR" sz="3400" dirty="0">
              <a:latin typeface="Times New Roman" pitchFamily="18" charset="0"/>
              <a:cs typeface="Times New Roman" pitchFamily="18" charset="0"/>
            </a:endParaRPr>
          </a:p>
          <a:p>
            <a:pPr algn="just"/>
            <a:r>
              <a:rPr lang="tr-TR" sz="3400" dirty="0">
                <a:latin typeface="Times New Roman" pitchFamily="18" charset="0"/>
                <a:cs typeface="Times New Roman" pitchFamily="18" charset="0"/>
              </a:rPr>
              <a:t>	Türk </a:t>
            </a:r>
            <a:r>
              <a:rPr lang="tr-TR" sz="3400" dirty="0" err="1">
                <a:latin typeface="Times New Roman" pitchFamily="18" charset="0"/>
                <a:cs typeface="Times New Roman" pitchFamily="18" charset="0"/>
              </a:rPr>
              <a:t>Mûsikîsi</a:t>
            </a:r>
            <a:r>
              <a:rPr lang="tr-TR" sz="3400" dirty="0">
                <a:latin typeface="Times New Roman" pitchFamily="18" charset="0"/>
                <a:cs typeface="Times New Roman" pitchFamily="18" charset="0"/>
              </a:rPr>
              <a:t> ilmini kuran ve sağlam temellere oturtan ilk defa </a:t>
            </a:r>
            <a:r>
              <a:rPr lang="tr-TR" sz="3400" dirty="0" err="1">
                <a:latin typeface="Times New Roman" pitchFamily="18" charset="0"/>
                <a:cs typeface="Times New Roman" pitchFamily="18" charset="0"/>
              </a:rPr>
              <a:t>Safiyyuddin</a:t>
            </a:r>
            <a:r>
              <a:rPr lang="tr-TR" sz="3400" dirty="0">
                <a:latin typeface="Times New Roman" pitchFamily="18" charset="0"/>
                <a:cs typeface="Times New Roman" pitchFamily="18" charset="0"/>
              </a:rPr>
              <a:t> olmuştur. Sultan </a:t>
            </a:r>
            <a:r>
              <a:rPr lang="tr-TR" sz="3400" dirty="0" err="1">
                <a:latin typeface="Times New Roman" pitchFamily="18" charset="0"/>
                <a:cs typeface="Times New Roman" pitchFamily="18" charset="0"/>
              </a:rPr>
              <a:t>Veled’le</a:t>
            </a:r>
            <a:r>
              <a:rPr lang="tr-TR" sz="3400" dirty="0">
                <a:latin typeface="Times New Roman" pitchFamily="18" charset="0"/>
                <a:cs typeface="Times New Roman" pitchFamily="18" charset="0"/>
              </a:rPr>
              <a:t> çağdaştır. Adı </a:t>
            </a:r>
            <a:r>
              <a:rPr lang="tr-TR" sz="3400" dirty="0" err="1">
                <a:latin typeface="Times New Roman" pitchFamily="18" charset="0"/>
                <a:cs typeface="Times New Roman" pitchFamily="18" charset="0"/>
              </a:rPr>
              <a:t>Urmiyeli</a:t>
            </a:r>
            <a:r>
              <a:rPr lang="tr-TR" sz="3400" dirty="0">
                <a:latin typeface="Times New Roman" pitchFamily="18" charset="0"/>
                <a:cs typeface="Times New Roman" pitchFamily="18" charset="0"/>
              </a:rPr>
              <a:t> </a:t>
            </a:r>
            <a:r>
              <a:rPr lang="tr-TR" sz="3400" dirty="0" err="1">
                <a:latin typeface="Times New Roman" pitchFamily="18" charset="0"/>
                <a:cs typeface="Times New Roman" pitchFamily="18" charset="0"/>
              </a:rPr>
              <a:t>Safiyyuddin</a:t>
            </a:r>
            <a:r>
              <a:rPr lang="tr-TR" sz="3400" dirty="0">
                <a:latin typeface="Times New Roman" pitchFamily="18" charset="0"/>
                <a:cs typeface="Times New Roman" pitchFamily="18" charset="0"/>
              </a:rPr>
              <a:t>, </a:t>
            </a:r>
            <a:r>
              <a:rPr lang="tr-TR" sz="3400" dirty="0" err="1">
                <a:latin typeface="Times New Roman" pitchFamily="18" charset="0"/>
                <a:cs typeface="Times New Roman" pitchFamily="18" charset="0"/>
              </a:rPr>
              <a:t>Safiyyuddin</a:t>
            </a:r>
            <a:r>
              <a:rPr lang="tr-TR" sz="3400" dirty="0">
                <a:latin typeface="Times New Roman" pitchFamily="18" charset="0"/>
                <a:cs typeface="Times New Roman" pitchFamily="18" charset="0"/>
              </a:rPr>
              <a:t> </a:t>
            </a:r>
            <a:r>
              <a:rPr lang="tr-TR" sz="3400" dirty="0" err="1">
                <a:latin typeface="Times New Roman" pitchFamily="18" charset="0"/>
                <a:cs typeface="Times New Roman" pitchFamily="18" charset="0"/>
              </a:rPr>
              <a:t>Abdülmümin</a:t>
            </a:r>
            <a:r>
              <a:rPr lang="tr-TR" sz="3400" dirty="0">
                <a:latin typeface="Times New Roman" pitchFamily="18" charset="0"/>
                <a:cs typeface="Times New Roman" pitchFamily="18" charset="0"/>
              </a:rPr>
              <a:t> </a:t>
            </a:r>
            <a:r>
              <a:rPr lang="tr-TR" sz="3400" dirty="0" err="1">
                <a:latin typeface="Times New Roman" pitchFamily="18" charset="0"/>
                <a:cs typeface="Times New Roman" pitchFamily="18" charset="0"/>
              </a:rPr>
              <a:t>Urmevi</a:t>
            </a:r>
            <a:r>
              <a:rPr lang="tr-TR" sz="3400" dirty="0">
                <a:latin typeface="Times New Roman" pitchFamily="18" charset="0"/>
                <a:cs typeface="Times New Roman" pitchFamily="18" charset="0"/>
              </a:rPr>
              <a:t>, </a:t>
            </a:r>
            <a:r>
              <a:rPr lang="tr-TR" sz="3400" dirty="0" err="1">
                <a:latin typeface="Times New Roman" pitchFamily="18" charset="0"/>
                <a:cs typeface="Times New Roman" pitchFamily="18" charset="0"/>
              </a:rPr>
              <a:t>Safiyyuddin</a:t>
            </a:r>
            <a:r>
              <a:rPr lang="tr-TR" sz="3400" dirty="0">
                <a:latin typeface="Times New Roman" pitchFamily="18" charset="0"/>
                <a:cs typeface="Times New Roman" pitchFamily="18" charset="0"/>
              </a:rPr>
              <a:t> </a:t>
            </a:r>
            <a:r>
              <a:rPr lang="tr-TR" sz="3400" dirty="0" err="1">
                <a:latin typeface="Times New Roman" pitchFamily="18" charset="0"/>
                <a:cs typeface="Times New Roman" pitchFamily="18" charset="0"/>
              </a:rPr>
              <a:t>Abdülmümin</a:t>
            </a:r>
            <a:r>
              <a:rPr lang="tr-TR" sz="3400" dirty="0">
                <a:latin typeface="Times New Roman" pitchFamily="18" charset="0"/>
                <a:cs typeface="Times New Roman" pitchFamily="18" charset="0"/>
              </a:rPr>
              <a:t> bin Yusuf Bin </a:t>
            </a:r>
            <a:r>
              <a:rPr lang="tr-TR" sz="3400" dirty="0" err="1">
                <a:latin typeface="Times New Roman" pitchFamily="18" charset="0"/>
                <a:cs typeface="Times New Roman" pitchFamily="18" charset="0"/>
              </a:rPr>
              <a:t>Fahr</a:t>
            </a:r>
            <a:r>
              <a:rPr lang="tr-TR" sz="3400" dirty="0">
                <a:latin typeface="Times New Roman" pitchFamily="18" charset="0"/>
                <a:cs typeface="Times New Roman" pitchFamily="18" charset="0"/>
              </a:rPr>
              <a:t> gibi değişik olarak da geçmektedir. Azerbaycan’ın </a:t>
            </a:r>
            <a:r>
              <a:rPr lang="tr-TR" sz="3400" dirty="0" err="1">
                <a:latin typeface="Times New Roman" pitchFamily="18" charset="0"/>
                <a:cs typeface="Times New Roman" pitchFamily="18" charset="0"/>
              </a:rPr>
              <a:t>Urmiye</a:t>
            </a:r>
            <a:r>
              <a:rPr lang="tr-TR" sz="3400" dirty="0">
                <a:latin typeface="Times New Roman" pitchFamily="18" charset="0"/>
                <a:cs typeface="Times New Roman" pitchFamily="18" charset="0"/>
              </a:rPr>
              <a:t> gölü kenarında </a:t>
            </a:r>
            <a:r>
              <a:rPr lang="tr-TR" sz="3400" dirty="0" err="1">
                <a:latin typeface="Times New Roman" pitchFamily="18" charset="0"/>
                <a:cs typeface="Times New Roman" pitchFamily="18" charset="0"/>
              </a:rPr>
              <a:t>Urmiye</a:t>
            </a:r>
            <a:r>
              <a:rPr lang="tr-TR" sz="3400" dirty="0">
                <a:latin typeface="Times New Roman" pitchFamily="18" charset="0"/>
                <a:cs typeface="Times New Roman" pitchFamily="18" charset="0"/>
              </a:rPr>
              <a:t> şehrinde ecdadının oturduğunu biliyoruz. Doğum yerinin kesin olarak bilinmediğini, belki de ailesinin göçüp Bağdat’ta yerleşmesiyle bu şehirde doğduğu tahmin edilmektedir. Yetmiş yaşlarında 1294 yılında Isfahan’da öldüğüne bakılırsa 1224 tarihinde doğmuş olduğu anlaşılıyor.</a:t>
            </a:r>
          </a:p>
          <a:p>
            <a:pPr algn="just"/>
            <a:r>
              <a:rPr lang="tr-TR" sz="3400" dirty="0">
                <a:latin typeface="Times New Roman" pitchFamily="18" charset="0"/>
                <a:cs typeface="Times New Roman" pitchFamily="18" charset="0"/>
              </a:rPr>
              <a:t>	İyi bir öğrenim gördüğü, kendisini çok iyi yetiştirdiği ortaya koyduğu eserlerinden ve genç yaştan itibaren aldığı vazifelerden de belli olmaktadır.    </a:t>
            </a:r>
          </a:p>
          <a:p>
            <a:pPr algn="just"/>
            <a:r>
              <a:rPr lang="tr-TR" sz="3400" dirty="0">
                <a:latin typeface="Times New Roman" pitchFamily="18" charset="0"/>
                <a:cs typeface="Times New Roman" pitchFamily="18" charset="0"/>
              </a:rPr>
              <a:t>	Gerçekten son Abbasi halifesinin </a:t>
            </a:r>
            <a:r>
              <a:rPr lang="tr-TR" sz="3400" dirty="0" err="1">
                <a:latin typeface="Times New Roman" pitchFamily="18" charset="0"/>
                <a:cs typeface="Times New Roman" pitchFamily="18" charset="0"/>
              </a:rPr>
              <a:t>musâhibi</a:t>
            </a:r>
            <a:r>
              <a:rPr lang="tr-TR" sz="3400" dirty="0">
                <a:latin typeface="Times New Roman" pitchFamily="18" charset="0"/>
                <a:cs typeface="Times New Roman" pitchFamily="18" charset="0"/>
              </a:rPr>
              <a:t> olarak sarayda görev alması ve genç yaşta </a:t>
            </a:r>
            <a:r>
              <a:rPr lang="tr-TR" sz="3400" dirty="0" err="1">
                <a:latin typeface="Times New Roman" pitchFamily="18" charset="0"/>
                <a:cs typeface="Times New Roman" pitchFamily="18" charset="0"/>
              </a:rPr>
              <a:t>musikîşinas</a:t>
            </a:r>
            <a:r>
              <a:rPr lang="tr-TR" sz="3400" dirty="0">
                <a:latin typeface="Times New Roman" pitchFamily="18" charset="0"/>
                <a:cs typeface="Times New Roman" pitchFamily="18" charset="0"/>
              </a:rPr>
              <a:t> olarak ün yapmasının buradaki rolü açıktır.</a:t>
            </a:r>
          </a:p>
          <a:p>
            <a:pPr algn="just"/>
            <a:r>
              <a:rPr lang="tr-TR" sz="3400" dirty="0">
                <a:latin typeface="Times New Roman" pitchFamily="18" charset="0"/>
                <a:cs typeface="Times New Roman" pitchFamily="18" charset="0"/>
              </a:rPr>
              <a:t>	Bağdat sarayında kütüphaneye bakıyor, </a:t>
            </a:r>
            <a:r>
              <a:rPr lang="tr-TR" sz="3400" dirty="0" err="1">
                <a:latin typeface="Times New Roman" pitchFamily="18" charset="0"/>
                <a:cs typeface="Times New Roman" pitchFamily="18" charset="0"/>
              </a:rPr>
              <a:t>mûsikîşinas</a:t>
            </a:r>
            <a:r>
              <a:rPr lang="tr-TR" sz="3400" dirty="0">
                <a:latin typeface="Times New Roman" pitchFamily="18" charset="0"/>
                <a:cs typeface="Times New Roman" pitchFamily="18" charset="0"/>
              </a:rPr>
              <a:t> ve </a:t>
            </a:r>
            <a:r>
              <a:rPr lang="tr-TR" sz="3400" dirty="0" err="1">
                <a:latin typeface="Times New Roman" pitchFamily="18" charset="0"/>
                <a:cs typeface="Times New Roman" pitchFamily="18" charset="0"/>
              </a:rPr>
              <a:t>ud</a:t>
            </a:r>
            <a:r>
              <a:rPr lang="tr-TR" sz="3400" dirty="0">
                <a:latin typeface="Times New Roman" pitchFamily="18" charset="0"/>
                <a:cs typeface="Times New Roman" pitchFamily="18" charset="0"/>
              </a:rPr>
              <a:t> sanatkârı olarak çalışıyordu. Kütüphanede yaptığı mühim işler arasında kitapları el yazısı ile yazarak çoğaltıyordu. Kendisine aylık olarak da büyük bir para veriliyordu. Fakat 1258 yılında Moğol İmparatoru </a:t>
            </a:r>
            <a:r>
              <a:rPr lang="tr-TR" sz="3400" dirty="0" err="1">
                <a:latin typeface="Times New Roman" pitchFamily="18" charset="0"/>
                <a:cs typeface="Times New Roman" pitchFamily="18" charset="0"/>
              </a:rPr>
              <a:t>Hülâgü</a:t>
            </a:r>
            <a:r>
              <a:rPr lang="tr-TR" sz="3400" dirty="0">
                <a:latin typeface="Times New Roman" pitchFamily="18" charset="0"/>
                <a:cs typeface="Times New Roman" pitchFamily="18" charset="0"/>
              </a:rPr>
              <a:t> Bağdat şehrini istilâ ederek yakıp yıkmıştır.  Halifeyi öldürtmüş, kütüphanenin bütün kitapları yakılırken bir taraftan da Dicle Nehrine atılmıştır. Bu sırada </a:t>
            </a:r>
            <a:r>
              <a:rPr lang="tr-TR" sz="3400" dirty="0" err="1">
                <a:latin typeface="Times New Roman" pitchFamily="18" charset="0"/>
                <a:cs typeface="Times New Roman" pitchFamily="18" charset="0"/>
              </a:rPr>
              <a:t>Safiyyuddin’in</a:t>
            </a:r>
            <a:r>
              <a:rPr lang="tr-TR" sz="3400" dirty="0">
                <a:latin typeface="Times New Roman" pitchFamily="18" charset="0"/>
                <a:cs typeface="Times New Roman" pitchFamily="18" charset="0"/>
              </a:rPr>
              <a:t> konağını ve hayatını, Moğol hükümdarının huzurunda </a:t>
            </a:r>
            <a:r>
              <a:rPr lang="tr-TR" sz="3400" dirty="0" err="1">
                <a:latin typeface="Times New Roman" pitchFamily="18" charset="0"/>
                <a:cs typeface="Times New Roman" pitchFamily="18" charset="0"/>
              </a:rPr>
              <a:t>ud</a:t>
            </a:r>
            <a:r>
              <a:rPr lang="tr-TR" sz="3400" dirty="0">
                <a:latin typeface="Times New Roman" pitchFamily="18" charset="0"/>
                <a:cs typeface="Times New Roman" pitchFamily="18" charset="0"/>
              </a:rPr>
              <a:t> çalarak, </a:t>
            </a:r>
            <a:r>
              <a:rPr lang="tr-TR" sz="3400" dirty="0" err="1">
                <a:latin typeface="Times New Roman" pitchFamily="18" charset="0"/>
                <a:cs typeface="Times New Roman" pitchFamily="18" charset="0"/>
              </a:rPr>
              <a:t>mûsikîşinaslığı</a:t>
            </a:r>
            <a:r>
              <a:rPr lang="tr-TR" sz="3400" dirty="0">
                <a:latin typeface="Times New Roman" pitchFamily="18" charset="0"/>
                <a:cs typeface="Times New Roman" pitchFamily="18" charset="0"/>
              </a:rPr>
              <a:t> ile kurtardığını görüyoruz. </a:t>
            </a:r>
            <a:r>
              <a:rPr lang="tr-TR" sz="3400" dirty="0" err="1">
                <a:latin typeface="Times New Roman" pitchFamily="18" charset="0"/>
                <a:cs typeface="Times New Roman" pitchFamily="18" charset="0"/>
              </a:rPr>
              <a:t>Safiyyuddin’in</a:t>
            </a:r>
            <a:r>
              <a:rPr lang="tr-TR" sz="3400" dirty="0">
                <a:latin typeface="Times New Roman" pitchFamily="18" charset="0"/>
                <a:cs typeface="Times New Roman" pitchFamily="18" charset="0"/>
              </a:rPr>
              <a:t> bu arada baş vezirin çocuklarına müzik ve edebiyat dersi verdiğine şahit oluyoruz. Bu iki vezir oğlundan biri olan </a:t>
            </a:r>
            <a:r>
              <a:rPr lang="tr-TR" sz="3400" dirty="0" err="1">
                <a:latin typeface="Times New Roman" pitchFamily="18" charset="0"/>
                <a:cs typeface="Times New Roman" pitchFamily="18" charset="0"/>
              </a:rPr>
              <a:t>Bahâeddin</a:t>
            </a:r>
            <a:r>
              <a:rPr lang="tr-TR" sz="3400" dirty="0">
                <a:latin typeface="Times New Roman" pitchFamily="18" charset="0"/>
                <a:cs typeface="Times New Roman" pitchFamily="18" charset="0"/>
              </a:rPr>
              <a:t> Muhammed Isfahan valisi olunca, </a:t>
            </a:r>
            <a:r>
              <a:rPr lang="tr-TR" sz="3400" dirty="0" err="1">
                <a:latin typeface="Times New Roman" pitchFamily="18" charset="0"/>
                <a:cs typeface="Times New Roman" pitchFamily="18" charset="0"/>
              </a:rPr>
              <a:t>Safiyyuddin’i</a:t>
            </a:r>
            <a:r>
              <a:rPr lang="tr-TR" sz="3400" dirty="0">
                <a:latin typeface="Times New Roman" pitchFamily="18" charset="0"/>
                <a:cs typeface="Times New Roman" pitchFamily="18" charset="0"/>
              </a:rPr>
              <a:t> de beraberinde götürmüştür. Burada valinin kudretini kaybetmesinden sonra </a:t>
            </a:r>
            <a:r>
              <a:rPr lang="tr-TR" sz="3400" dirty="0" err="1">
                <a:latin typeface="Times New Roman" pitchFamily="18" charset="0"/>
                <a:cs typeface="Times New Roman" pitchFamily="18" charset="0"/>
              </a:rPr>
              <a:t>Safiyyuddin</a:t>
            </a:r>
            <a:r>
              <a:rPr lang="tr-TR" sz="3400" dirty="0">
                <a:latin typeface="Times New Roman" pitchFamily="18" charset="0"/>
                <a:cs typeface="Times New Roman" pitchFamily="18" charset="0"/>
              </a:rPr>
              <a:t> de himayeden yoksun olarak son anlarını fakirlik içinde geçirmiş, hatta on bin dinar aylık alan bir </a:t>
            </a:r>
            <a:r>
              <a:rPr lang="tr-TR" sz="3400" dirty="0" err="1">
                <a:latin typeface="Times New Roman" pitchFamily="18" charset="0"/>
                <a:cs typeface="Times New Roman" pitchFamily="18" charset="0"/>
              </a:rPr>
              <a:t>Safiyyuddin</a:t>
            </a:r>
            <a:r>
              <a:rPr lang="tr-TR" sz="3400" dirty="0">
                <a:latin typeface="Times New Roman" pitchFamily="18" charset="0"/>
                <a:cs typeface="Times New Roman" pitchFamily="18" charset="0"/>
              </a:rPr>
              <a:t> bu kere üç yüz dinar borcu ödeyememekten hapse düşmüş ve orada ölmüştür (Özalp, I/ 124).</a:t>
            </a:r>
          </a:p>
          <a:p>
            <a:pPr algn="just"/>
            <a:r>
              <a:rPr lang="tr-TR" sz="3400" dirty="0">
                <a:latin typeface="Times New Roman" pitchFamily="18" charset="0"/>
                <a:cs typeface="Times New Roman" pitchFamily="18" charset="0"/>
              </a:rPr>
              <a:t>	</a:t>
            </a:r>
            <a:r>
              <a:rPr lang="tr-TR" sz="3400" i="1" dirty="0" err="1">
                <a:latin typeface="Times New Roman" pitchFamily="18" charset="0"/>
                <a:cs typeface="Times New Roman" pitchFamily="18" charset="0"/>
              </a:rPr>
              <a:t>Musâhip</a:t>
            </a:r>
            <a:r>
              <a:rPr lang="tr-TR" sz="3400" dirty="0">
                <a:latin typeface="Times New Roman" pitchFamily="18" charset="0"/>
                <a:cs typeface="Times New Roman" pitchFamily="18" charset="0"/>
              </a:rPr>
              <a:t>: Evvelce büyük adamların emrinde bulunup hoş ve latif sözlerle onları eğlendiren kimselere denir. Yani samimi arkadaş, sohbet eden eğlendiren demektir. Bkz. Ferit </a:t>
            </a:r>
            <a:r>
              <a:rPr lang="tr-TR" sz="3400" dirty="0" err="1">
                <a:latin typeface="Times New Roman" pitchFamily="18" charset="0"/>
                <a:cs typeface="Times New Roman" pitchFamily="18" charset="0"/>
              </a:rPr>
              <a:t>Devellioğlu</a:t>
            </a:r>
            <a:r>
              <a:rPr lang="tr-TR" sz="3400" dirty="0">
                <a:latin typeface="Times New Roman" pitchFamily="18" charset="0"/>
                <a:cs typeface="Times New Roman" pitchFamily="18" charset="0"/>
              </a:rPr>
              <a:t>,</a:t>
            </a:r>
            <a:r>
              <a:rPr lang="tr-TR" sz="3400" i="1" dirty="0">
                <a:latin typeface="Times New Roman" pitchFamily="18" charset="0"/>
                <a:cs typeface="Times New Roman" pitchFamily="18" charset="0"/>
              </a:rPr>
              <a:t> Osmanlıca-Türkçe Ansiklopedik Lügat</a:t>
            </a:r>
            <a:r>
              <a:rPr lang="tr-TR" sz="3400" dirty="0">
                <a:latin typeface="Times New Roman" pitchFamily="18" charset="0"/>
                <a:cs typeface="Times New Roman" pitchFamily="18" charset="0"/>
              </a:rPr>
              <a:t>, Ankara 1980, s. 820</a:t>
            </a:r>
          </a:p>
          <a:p>
            <a:pPr>
              <a:buNone/>
            </a:pPr>
            <a:endParaRPr lang="tr-TR" dirty="0"/>
          </a:p>
        </p:txBody>
      </p:sp>
      <p:sp>
        <p:nvSpPr>
          <p:cNvPr id="4" name="3 Slayt Numarası Yer Tutucusu"/>
          <p:cNvSpPr>
            <a:spLocks noGrp="1"/>
          </p:cNvSpPr>
          <p:nvPr>
            <p:ph type="sldNum" sz="quarter" idx="12"/>
          </p:nvPr>
        </p:nvSpPr>
        <p:spPr/>
        <p:txBody>
          <a:bodyPr/>
          <a:lstStyle/>
          <a:p>
            <a:fld id="{E08322A6-5655-46F8-8465-B875A6BE498C}" type="slidenum">
              <a:rPr lang="tr-TR" smtClean="0"/>
              <a:pPr/>
              <a:t>18</a:t>
            </a:fld>
            <a:endParaRPr lang="tr-T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fontScale="77500" lnSpcReduction="20000"/>
          </a:bodyPr>
          <a:lstStyle/>
          <a:p>
            <a:pPr algn="just">
              <a:buNone/>
            </a:pPr>
            <a:r>
              <a:rPr lang="tr-TR" dirty="0" smtClean="0">
                <a:latin typeface="Times New Roman" pitchFamily="18" charset="0"/>
                <a:cs typeface="Times New Roman" pitchFamily="18" charset="0"/>
              </a:rPr>
              <a:t>	</a:t>
            </a:r>
          </a:p>
          <a:p>
            <a:pPr algn="just">
              <a:buNone/>
            </a:pPr>
            <a:r>
              <a:rPr lang="tr-TR" dirty="0">
                <a:latin typeface="Times New Roman" pitchFamily="18" charset="0"/>
                <a:cs typeface="Times New Roman" pitchFamily="18" charset="0"/>
              </a:rPr>
              <a:t>	</a:t>
            </a:r>
            <a:r>
              <a:rPr lang="tr-TR" dirty="0" err="1" smtClean="0">
                <a:latin typeface="Times New Roman" pitchFamily="18" charset="0"/>
                <a:cs typeface="Times New Roman" pitchFamily="18" charset="0"/>
              </a:rPr>
              <a:t>Safiyyuddin’in</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elimizde bulunan eserleri; kütüphaneciliği ve diğer vazifeleri göz önünde bulundurulursa büyük bir yazar olduğu, ayrıca hattat olduğu görülür. Aynı zamanda bestekâr olan ve elimize sadece </a:t>
            </a:r>
            <a:r>
              <a:rPr lang="tr-TR" i="1" dirty="0" err="1">
                <a:latin typeface="Times New Roman" pitchFamily="18" charset="0"/>
                <a:cs typeface="Times New Roman" pitchFamily="18" charset="0"/>
              </a:rPr>
              <a:t>Nevrûz</a:t>
            </a:r>
            <a:r>
              <a:rPr lang="tr-TR" dirty="0">
                <a:latin typeface="Times New Roman" pitchFamily="18" charset="0"/>
                <a:cs typeface="Times New Roman" pitchFamily="18" charset="0"/>
              </a:rPr>
              <a:t> adlı bir bestesi geçmiş olan </a:t>
            </a:r>
            <a:r>
              <a:rPr lang="tr-TR" dirty="0" err="1">
                <a:latin typeface="Times New Roman" pitchFamily="18" charset="0"/>
                <a:cs typeface="Times New Roman" pitchFamily="18" charset="0"/>
              </a:rPr>
              <a:t>Safiyyuddin</a:t>
            </a:r>
            <a:r>
              <a:rPr lang="tr-TR" dirty="0">
                <a:latin typeface="Times New Roman" pitchFamily="18" charset="0"/>
                <a:cs typeface="Times New Roman" pitchFamily="18" charset="0"/>
              </a:rPr>
              <a:t>, IX. Yüzyılda yaşamış olan Arap filozofu ve </a:t>
            </a:r>
            <a:r>
              <a:rPr lang="tr-TR" dirty="0" err="1">
                <a:latin typeface="Times New Roman" pitchFamily="18" charset="0"/>
                <a:cs typeface="Times New Roman" pitchFamily="18" charset="0"/>
              </a:rPr>
              <a:t>mûsikîşinası</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Kindî</a:t>
            </a:r>
            <a:r>
              <a:rPr lang="tr-TR" dirty="0">
                <a:latin typeface="Times New Roman" pitchFamily="18" charset="0"/>
                <a:cs typeface="Times New Roman" pitchFamily="18" charset="0"/>
              </a:rPr>
              <a:t> (805?-875?)’</a:t>
            </a:r>
            <a:r>
              <a:rPr lang="tr-TR" dirty="0" err="1">
                <a:latin typeface="Times New Roman" pitchFamily="18" charset="0"/>
                <a:cs typeface="Times New Roman" pitchFamily="18" charset="0"/>
              </a:rPr>
              <a:t>nin</a:t>
            </a:r>
            <a:r>
              <a:rPr lang="tr-TR" dirty="0">
                <a:latin typeface="Times New Roman" pitchFamily="18" charset="0"/>
                <a:cs typeface="Times New Roman" pitchFamily="18" charset="0"/>
              </a:rPr>
              <a:t> yaptığı </a:t>
            </a:r>
            <a:r>
              <a:rPr lang="tr-TR" i="1" dirty="0" err="1">
                <a:latin typeface="Times New Roman" pitchFamily="18" charset="0"/>
                <a:cs typeface="Times New Roman" pitchFamily="18" charset="0"/>
              </a:rPr>
              <a:t>Ebced</a:t>
            </a:r>
            <a:r>
              <a:rPr lang="tr-TR" i="1" dirty="0">
                <a:latin typeface="Times New Roman" pitchFamily="18" charset="0"/>
                <a:cs typeface="Times New Roman" pitchFamily="18" charset="0"/>
              </a:rPr>
              <a:t> Notası</a:t>
            </a:r>
            <a:r>
              <a:rPr lang="tr-TR" dirty="0">
                <a:latin typeface="Times New Roman" pitchFamily="18" charset="0"/>
                <a:cs typeface="Times New Roman" pitchFamily="18" charset="0"/>
              </a:rPr>
              <a:t>’nı daha sonra ilk kullanan </a:t>
            </a:r>
            <a:r>
              <a:rPr lang="tr-TR" dirty="0" err="1">
                <a:latin typeface="Times New Roman" pitchFamily="18" charset="0"/>
                <a:cs typeface="Times New Roman" pitchFamily="18" charset="0"/>
              </a:rPr>
              <a:t>Safiyyuddin</a:t>
            </a:r>
            <a:r>
              <a:rPr lang="tr-TR" dirty="0">
                <a:latin typeface="Times New Roman" pitchFamily="18" charset="0"/>
                <a:cs typeface="Times New Roman" pitchFamily="18" charset="0"/>
              </a:rPr>
              <a:t> olmuş. Elimizdeki bestesini de bu nota ile yazmıştır. </a:t>
            </a:r>
            <a:r>
              <a:rPr lang="tr-TR" i="1" dirty="0">
                <a:latin typeface="Times New Roman" pitchFamily="18" charset="0"/>
                <a:cs typeface="Times New Roman" pitchFamily="18" charset="0"/>
              </a:rPr>
              <a:t>Kanun-Lavta</a:t>
            </a:r>
            <a:r>
              <a:rPr lang="tr-TR" dirty="0">
                <a:latin typeface="Times New Roman" pitchFamily="18" charset="0"/>
                <a:cs typeface="Times New Roman" pitchFamily="18" charset="0"/>
              </a:rPr>
              <a:t> gibi sazları </a:t>
            </a:r>
            <a:r>
              <a:rPr lang="tr-TR" dirty="0" err="1">
                <a:latin typeface="Times New Roman" pitchFamily="18" charset="0"/>
                <a:cs typeface="Times New Roman" pitchFamily="18" charset="0"/>
              </a:rPr>
              <a:t>Safiyyuddin</a:t>
            </a:r>
            <a:r>
              <a:rPr lang="tr-TR" dirty="0">
                <a:latin typeface="Times New Roman" pitchFamily="18" charset="0"/>
                <a:cs typeface="Times New Roman" pitchFamily="18" charset="0"/>
              </a:rPr>
              <a:t> ortaya koymuştur. Büyük bir ses fiziği ustasıdır. O, ses ölçeri (</a:t>
            </a:r>
            <a:r>
              <a:rPr lang="tr-TR" i="1" dirty="0">
                <a:latin typeface="Times New Roman" pitchFamily="18" charset="0"/>
                <a:cs typeface="Times New Roman" pitchFamily="18" charset="0"/>
              </a:rPr>
              <a:t>mikyas-ı </a:t>
            </a:r>
            <a:r>
              <a:rPr lang="tr-TR" i="1" dirty="0" err="1">
                <a:latin typeface="Times New Roman" pitchFamily="18" charset="0"/>
                <a:cs typeface="Times New Roman" pitchFamily="18" charset="0"/>
              </a:rPr>
              <a:t>savt’ı</a:t>
            </a:r>
            <a:r>
              <a:rPr lang="tr-TR" dirty="0">
                <a:latin typeface="Times New Roman" pitchFamily="18" charset="0"/>
                <a:cs typeface="Times New Roman" pitchFamily="18" charset="0"/>
              </a:rPr>
              <a:t>) bularak perde aralıklarını ölçmüş ve eşit olmayan bir </a:t>
            </a:r>
            <a:r>
              <a:rPr lang="tr-TR" dirty="0" err="1">
                <a:latin typeface="Times New Roman" pitchFamily="18" charset="0"/>
                <a:cs typeface="Times New Roman" pitchFamily="18" charset="0"/>
              </a:rPr>
              <a:t>sekizli’de</a:t>
            </a:r>
            <a:r>
              <a:rPr lang="tr-TR" dirty="0">
                <a:latin typeface="Times New Roman" pitchFamily="18" charset="0"/>
                <a:cs typeface="Times New Roman" pitchFamily="18" charset="0"/>
              </a:rPr>
              <a:t> 24 Aralığın varlığını bulmuştur. Böylece bir sekizlinin bölünmesiyle tanini, büyük </a:t>
            </a:r>
            <a:r>
              <a:rPr lang="tr-TR" dirty="0" err="1">
                <a:latin typeface="Times New Roman" pitchFamily="18" charset="0"/>
                <a:cs typeface="Times New Roman" pitchFamily="18" charset="0"/>
              </a:rPr>
              <a:t>mücenneb</a:t>
            </a:r>
            <a:r>
              <a:rPr lang="tr-TR" dirty="0">
                <a:latin typeface="Times New Roman" pitchFamily="18" charset="0"/>
                <a:cs typeface="Times New Roman" pitchFamily="18" charset="0"/>
              </a:rPr>
              <a:t>, küçük </a:t>
            </a:r>
            <a:r>
              <a:rPr lang="tr-TR" dirty="0" err="1">
                <a:latin typeface="Times New Roman" pitchFamily="18" charset="0"/>
                <a:cs typeface="Times New Roman" pitchFamily="18" charset="0"/>
              </a:rPr>
              <a:t>mücenneb</a:t>
            </a:r>
            <a:r>
              <a:rPr lang="tr-TR" dirty="0">
                <a:latin typeface="Times New Roman" pitchFamily="18" charset="0"/>
                <a:cs typeface="Times New Roman" pitchFamily="18" charset="0"/>
              </a:rPr>
              <a:t> ve </a:t>
            </a:r>
            <a:r>
              <a:rPr lang="tr-TR" dirty="0" err="1">
                <a:latin typeface="Times New Roman" pitchFamily="18" charset="0"/>
                <a:cs typeface="Times New Roman" pitchFamily="18" charset="0"/>
              </a:rPr>
              <a:t>bakıyye</a:t>
            </a:r>
            <a:r>
              <a:rPr lang="tr-TR" dirty="0">
                <a:latin typeface="Times New Roman" pitchFamily="18" charset="0"/>
                <a:cs typeface="Times New Roman" pitchFamily="18" charset="0"/>
              </a:rPr>
              <a:t> aralığı gibi dört türlü aralık bulunmuş oldu. Bundan başka o, aynı zamanda makamların insan ruhu üzerindeki tesirlerini de anlatmış bulunmaktadır. </a:t>
            </a:r>
          </a:p>
          <a:p>
            <a:pPr>
              <a:buNone/>
            </a:pPr>
            <a:endParaRPr lang="tr-TR" dirty="0"/>
          </a:p>
        </p:txBody>
      </p:sp>
      <p:sp>
        <p:nvSpPr>
          <p:cNvPr id="4" name="3 Slayt Numarası Yer Tutucusu"/>
          <p:cNvSpPr>
            <a:spLocks noGrp="1"/>
          </p:cNvSpPr>
          <p:nvPr>
            <p:ph type="sldNum" sz="quarter" idx="12"/>
          </p:nvPr>
        </p:nvSpPr>
        <p:spPr/>
        <p:txBody>
          <a:bodyPr/>
          <a:lstStyle/>
          <a:p>
            <a:fld id="{E08322A6-5655-46F8-8465-B875A6BE498C}" type="slidenum">
              <a:rPr lang="tr-TR" smtClean="0"/>
              <a:pPr/>
              <a:t>19</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85000" lnSpcReduction="20000"/>
          </a:bodyPr>
          <a:lstStyle/>
          <a:p>
            <a:pPr algn="just">
              <a:buNone/>
            </a:pPr>
            <a:r>
              <a:rPr lang="tr-TR" dirty="0" smtClean="0">
                <a:latin typeface="Times New Roman" pitchFamily="18" charset="0"/>
                <a:cs typeface="Times New Roman" pitchFamily="18" charset="0"/>
              </a:rPr>
              <a:t>	Türk </a:t>
            </a:r>
            <a:r>
              <a:rPr lang="tr-TR" dirty="0">
                <a:latin typeface="Times New Roman" pitchFamily="18" charset="0"/>
                <a:cs typeface="Times New Roman" pitchFamily="18" charset="0"/>
              </a:rPr>
              <a:t>Din </a:t>
            </a:r>
            <a:r>
              <a:rPr lang="tr-TR" dirty="0" err="1">
                <a:latin typeface="Times New Roman" pitchFamily="18" charset="0"/>
                <a:cs typeface="Times New Roman" pitchFamily="18" charset="0"/>
              </a:rPr>
              <a:t>Mûsikîsi</a:t>
            </a:r>
            <a:r>
              <a:rPr lang="tr-TR" dirty="0">
                <a:latin typeface="Times New Roman" pitchFamily="18" charset="0"/>
                <a:cs typeface="Times New Roman" pitchFamily="18" charset="0"/>
              </a:rPr>
              <a:t> a </a:t>
            </a:r>
            <a:r>
              <a:rPr lang="tr-TR" dirty="0" err="1">
                <a:latin typeface="Times New Roman" pitchFamily="18" charset="0"/>
                <a:cs typeface="Times New Roman" pitchFamily="18" charset="0"/>
              </a:rPr>
              <a:t>lanında</a:t>
            </a:r>
            <a:r>
              <a:rPr lang="tr-TR" dirty="0">
                <a:latin typeface="Times New Roman" pitchFamily="18" charset="0"/>
                <a:cs typeface="Times New Roman" pitchFamily="18" charset="0"/>
              </a:rPr>
              <a:t> eser vermiş olan önemli şahsiyetleri, verdikleri eserlerin türüne göre sınıflandırmak gerekir. Bu alanda hizmet etmiş önemli şahsiyetlerin bir kısmı nazariyat yani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sanatının teorisi ile uğraşırken, bir kısmı beste ve icraat, bir kısmı sesiyle katkıda bulunurken, diğer bir kısmı enstrümanıyla çalışmıştır. </a:t>
            </a:r>
            <a:endParaRPr lang="tr-TR" dirty="0" smtClean="0">
              <a:latin typeface="Times New Roman" pitchFamily="18" charset="0"/>
              <a:cs typeface="Times New Roman" pitchFamily="18" charset="0"/>
            </a:endParaRPr>
          </a:p>
          <a:p>
            <a:pPr algn="just">
              <a:buNone/>
            </a:pP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	Yine </a:t>
            </a:r>
            <a:r>
              <a:rPr lang="tr-TR" dirty="0">
                <a:latin typeface="Times New Roman" pitchFamily="18" charset="0"/>
                <a:cs typeface="Times New Roman" pitchFamily="18" charset="0"/>
              </a:rPr>
              <a:t>bit kısmı dindışı alanı tercih ederken, bir kısmı da mesleğinin gereği olarak </a:t>
            </a:r>
            <a:r>
              <a:rPr lang="tr-TR" dirty="0" err="1">
                <a:latin typeface="Times New Roman" pitchFamily="18" charset="0"/>
                <a:cs typeface="Times New Roman" pitchFamily="18" charset="0"/>
              </a:rPr>
              <a:t>dînî</a:t>
            </a:r>
            <a:r>
              <a:rPr lang="tr-TR" dirty="0">
                <a:latin typeface="Times New Roman" pitchFamily="18" charset="0"/>
                <a:cs typeface="Times New Roman" pitchFamily="18" charset="0"/>
              </a:rPr>
              <a:t> alanı tercih etmiş ve bestelerini bu sahada ortaya koymuştur. Bir diğer kısmı da </a:t>
            </a:r>
            <a:r>
              <a:rPr lang="tr-TR" dirty="0" err="1">
                <a:latin typeface="Times New Roman" pitchFamily="18" charset="0"/>
                <a:cs typeface="Times New Roman" pitchFamily="18" charset="0"/>
              </a:rPr>
              <a:t>dînî</a:t>
            </a:r>
            <a:r>
              <a:rPr lang="tr-TR" dirty="0">
                <a:latin typeface="Times New Roman" pitchFamily="18" charset="0"/>
                <a:cs typeface="Times New Roman" pitchFamily="18" charset="0"/>
              </a:rPr>
              <a:t> ve lâdini alanlarda eserler ortaya koyarken, enstrümantal </a:t>
            </a:r>
            <a:r>
              <a:rPr lang="tr-TR" dirty="0" err="1">
                <a:latin typeface="Times New Roman" pitchFamily="18" charset="0"/>
                <a:cs typeface="Times New Roman" pitchFamily="18" charset="0"/>
              </a:rPr>
              <a:t>mûsikîyi</a:t>
            </a:r>
            <a:r>
              <a:rPr lang="tr-TR" dirty="0">
                <a:latin typeface="Times New Roman" pitchFamily="18" charset="0"/>
                <a:cs typeface="Times New Roman" pitchFamily="18" charset="0"/>
              </a:rPr>
              <a:t> de ihmal etmemiştir. Saz eseri, Peşrev, Sirto ve Longa gibi birçok Türk </a:t>
            </a:r>
            <a:r>
              <a:rPr lang="tr-TR" dirty="0" err="1">
                <a:latin typeface="Times New Roman" pitchFamily="18" charset="0"/>
                <a:cs typeface="Times New Roman" pitchFamily="18" charset="0"/>
              </a:rPr>
              <a:t>Mûsikîsi</a:t>
            </a:r>
            <a:r>
              <a:rPr lang="tr-TR" dirty="0">
                <a:latin typeface="Times New Roman" pitchFamily="18" charset="0"/>
                <a:cs typeface="Times New Roman" pitchFamily="18" charset="0"/>
              </a:rPr>
              <a:t> saz Formu bu gayretin ürünüdür. Şimdi bu çalışmaları kısaca bir gruplandırmak gerekirse şöyle bir tablo ortaya çıkar. </a:t>
            </a:r>
          </a:p>
          <a:p>
            <a:pPr>
              <a:buNone/>
            </a:pPr>
            <a:endParaRPr lang="tr-TR" dirty="0"/>
          </a:p>
        </p:txBody>
      </p:sp>
      <p:sp>
        <p:nvSpPr>
          <p:cNvPr id="4" name="3 Slayt Numarası Yer Tutucusu"/>
          <p:cNvSpPr>
            <a:spLocks noGrp="1"/>
          </p:cNvSpPr>
          <p:nvPr>
            <p:ph type="sldNum" sz="quarter" idx="12"/>
          </p:nvPr>
        </p:nvSpPr>
        <p:spPr/>
        <p:txBody>
          <a:bodyPr/>
          <a:lstStyle/>
          <a:p>
            <a:fld id="{E08322A6-5655-46F8-8465-B875A6BE498C}" type="slidenum">
              <a:rPr lang="tr-TR" smtClean="0"/>
              <a:pPr/>
              <a:t>2</a:t>
            </a:fld>
            <a:endParaRPr lang="tr-T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70000" lnSpcReduction="20000"/>
          </a:bodyPr>
          <a:lstStyle/>
          <a:p>
            <a:pPr algn="just"/>
            <a:endParaRPr lang="tr-TR" dirty="0" smtClean="0"/>
          </a:p>
          <a:p>
            <a:pPr algn="just"/>
            <a:r>
              <a:rPr lang="tr-TR" dirty="0" smtClean="0">
                <a:latin typeface="Times New Roman" pitchFamily="18" charset="0"/>
                <a:cs typeface="Times New Roman" pitchFamily="18" charset="0"/>
              </a:rPr>
              <a:t>Yaşadığı </a:t>
            </a:r>
            <a:r>
              <a:rPr lang="tr-TR" dirty="0">
                <a:latin typeface="Times New Roman" pitchFamily="18" charset="0"/>
                <a:cs typeface="Times New Roman" pitchFamily="18" charset="0"/>
              </a:rPr>
              <a:t>dönemde </a:t>
            </a:r>
            <a:r>
              <a:rPr lang="tr-TR" dirty="0" err="1">
                <a:latin typeface="Times New Roman" pitchFamily="18" charset="0"/>
                <a:cs typeface="Times New Roman" pitchFamily="18" charset="0"/>
              </a:rPr>
              <a:t>mûsikîyi</a:t>
            </a:r>
            <a:r>
              <a:rPr lang="tr-TR" dirty="0">
                <a:latin typeface="Times New Roman" pitchFamily="18" charset="0"/>
                <a:cs typeface="Times New Roman" pitchFamily="18" charset="0"/>
              </a:rPr>
              <a:t> bilime, tekniğe dayandırarak Türk </a:t>
            </a:r>
            <a:r>
              <a:rPr lang="tr-TR" dirty="0" err="1">
                <a:latin typeface="Times New Roman" pitchFamily="18" charset="0"/>
                <a:cs typeface="Times New Roman" pitchFamily="18" charset="0"/>
              </a:rPr>
              <a:t>Mûsikîsini</a:t>
            </a:r>
            <a:r>
              <a:rPr lang="tr-TR" dirty="0">
                <a:latin typeface="Times New Roman" pitchFamily="18" charset="0"/>
                <a:cs typeface="Times New Roman" pitchFamily="18" charset="0"/>
              </a:rPr>
              <a:t> sistemleştirip günümüze kadar gelebilmesini sağlayan </a:t>
            </a:r>
            <a:r>
              <a:rPr lang="tr-TR" dirty="0" err="1">
                <a:latin typeface="Times New Roman" pitchFamily="18" charset="0"/>
                <a:cs typeface="Times New Roman" pitchFamily="18" charset="0"/>
              </a:rPr>
              <a:t>Safiyyuddin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Abdu’l</a:t>
            </a:r>
            <a:r>
              <a:rPr lang="tr-TR" dirty="0">
                <a:latin typeface="Times New Roman" pitchFamily="18" charset="0"/>
                <a:cs typeface="Times New Roman" pitchFamily="18" charset="0"/>
              </a:rPr>
              <a:t>-Mümin el-</a:t>
            </a:r>
            <a:r>
              <a:rPr lang="tr-TR" dirty="0" err="1">
                <a:latin typeface="Times New Roman" pitchFamily="18" charset="0"/>
                <a:cs typeface="Times New Roman" pitchFamily="18" charset="0"/>
              </a:rPr>
              <a:t>Urmevî’nin</a:t>
            </a:r>
            <a:r>
              <a:rPr lang="tr-TR" dirty="0">
                <a:latin typeface="Times New Roman" pitchFamily="18" charset="0"/>
                <a:cs typeface="Times New Roman" pitchFamily="18" charset="0"/>
              </a:rPr>
              <a:t> Arapça alarak yazdığı ve hemen hemen bütün Batı dillerine çevrilen eserleri şunlardır:</a:t>
            </a:r>
          </a:p>
          <a:p>
            <a:pPr lvl="0" algn="just"/>
            <a:r>
              <a:rPr lang="tr-TR" dirty="0">
                <a:latin typeface="Times New Roman" pitchFamily="18" charset="0"/>
                <a:cs typeface="Times New Roman" pitchFamily="18" charset="0"/>
              </a:rPr>
              <a:t>Yüz otuz bestesi olduğundan bahsedilmekte ise de elimize bir tanesi geçmiştir.</a:t>
            </a:r>
          </a:p>
          <a:p>
            <a:pPr lvl="0" algn="just"/>
            <a:r>
              <a:rPr lang="tr-TR" i="1" dirty="0" err="1">
                <a:latin typeface="Times New Roman" pitchFamily="18" charset="0"/>
                <a:cs typeface="Times New Roman" pitchFamily="18" charset="0"/>
              </a:rPr>
              <a:t>Şerefiyye</a:t>
            </a:r>
            <a:r>
              <a:rPr lang="tr-TR" dirty="0">
                <a:latin typeface="Times New Roman" pitchFamily="18" charset="0"/>
                <a:cs typeface="Times New Roman" pitchFamily="18" charset="0"/>
              </a:rPr>
              <a:t> kısa adıyla yazmış olduğu eser beş makale olarak kaleme alınmış olup, ses fiziği, tellerin titreşimi, ses yüksekliğinin tellere oranı,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âletlerinin uzun veya kısa olması ve seslerin değişimi burada anlatılmıştır.</a:t>
            </a:r>
          </a:p>
          <a:p>
            <a:pPr lvl="0" algn="just"/>
            <a:r>
              <a:rPr lang="tr-TR" i="1" dirty="0" err="1">
                <a:latin typeface="Times New Roman" pitchFamily="18" charset="0"/>
                <a:cs typeface="Times New Roman" pitchFamily="18" charset="0"/>
              </a:rPr>
              <a:t>Kitâbu’l</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Edvâr</a:t>
            </a:r>
            <a:r>
              <a:rPr lang="tr-TR" dirty="0">
                <a:latin typeface="Times New Roman" pitchFamily="18" charset="0"/>
                <a:cs typeface="Times New Roman" pitchFamily="18" charset="0"/>
              </a:rPr>
              <a:t>: Bu eserinde de ezgileri araştırmış, tellerin boyuna göre elde edilen seslerin değişmesini incelemiştir. Yine burada tellerin özelliklerinden bahsetmiştir. 15 kısım halinde yazılmış olan bu eserde ayrıca </a:t>
            </a:r>
            <a:r>
              <a:rPr lang="tr-TR" i="1" dirty="0">
                <a:latin typeface="Times New Roman" pitchFamily="18" charset="0"/>
                <a:cs typeface="Times New Roman" pitchFamily="18" charset="0"/>
              </a:rPr>
              <a:t>ney-</a:t>
            </a:r>
            <a:r>
              <a:rPr lang="tr-TR" i="1" dirty="0" err="1">
                <a:latin typeface="Times New Roman" pitchFamily="18" charset="0"/>
                <a:cs typeface="Times New Roman" pitchFamily="18" charset="0"/>
              </a:rPr>
              <a:t>mizmar</a:t>
            </a:r>
            <a:r>
              <a:rPr lang="tr-TR" dirty="0">
                <a:latin typeface="Times New Roman" pitchFamily="18" charset="0"/>
                <a:cs typeface="Times New Roman" pitchFamily="18" charset="0"/>
              </a:rPr>
              <a:t> ve </a:t>
            </a:r>
            <a:r>
              <a:rPr lang="tr-TR" i="1" dirty="0" err="1">
                <a:latin typeface="Times New Roman" pitchFamily="18" charset="0"/>
                <a:cs typeface="Times New Roman" pitchFamily="18" charset="0"/>
              </a:rPr>
              <a:t>ud’</a:t>
            </a:r>
            <a:r>
              <a:rPr lang="tr-TR" dirty="0" err="1">
                <a:latin typeface="Times New Roman" pitchFamily="18" charset="0"/>
                <a:cs typeface="Times New Roman" pitchFamily="18" charset="0"/>
              </a:rPr>
              <a:t>dan</a:t>
            </a:r>
            <a:r>
              <a:rPr lang="tr-TR" dirty="0">
                <a:latin typeface="Times New Roman" pitchFamily="18" charset="0"/>
                <a:cs typeface="Times New Roman" pitchFamily="18" charset="0"/>
              </a:rPr>
              <a:t> uzun uzun bahsedildiğini görüyoruz. XV. yüzyılın bilgin ve sanatkârı olan Ahmet </a:t>
            </a:r>
            <a:r>
              <a:rPr lang="tr-TR" dirty="0" err="1">
                <a:latin typeface="Times New Roman" pitchFamily="18" charset="0"/>
                <a:cs typeface="Times New Roman" pitchFamily="18" charset="0"/>
              </a:rPr>
              <a:t>Şükrullah</a:t>
            </a:r>
            <a:r>
              <a:rPr lang="tr-TR" dirty="0">
                <a:latin typeface="Times New Roman" pitchFamily="18" charset="0"/>
                <a:cs typeface="Times New Roman" pitchFamily="18" charset="0"/>
              </a:rPr>
              <a:t> </a:t>
            </a:r>
            <a:r>
              <a:rPr lang="tr-TR" i="1" dirty="0" err="1">
                <a:latin typeface="Times New Roman" pitchFamily="18" charset="0"/>
                <a:cs typeface="Times New Roman" pitchFamily="18" charset="0"/>
              </a:rPr>
              <a:t>Terceme</a:t>
            </a:r>
            <a:r>
              <a:rPr lang="tr-TR" i="1" dirty="0">
                <a:latin typeface="Times New Roman" pitchFamily="18" charset="0"/>
                <a:cs typeface="Times New Roman" pitchFamily="18" charset="0"/>
              </a:rPr>
              <a:t>-i </a:t>
            </a:r>
            <a:r>
              <a:rPr lang="tr-TR" i="1" dirty="0" err="1">
                <a:latin typeface="Times New Roman" pitchFamily="18" charset="0"/>
                <a:cs typeface="Times New Roman" pitchFamily="18" charset="0"/>
              </a:rPr>
              <a:t>Kitâb</a:t>
            </a:r>
            <a:r>
              <a:rPr lang="tr-TR" i="1" dirty="0">
                <a:latin typeface="Times New Roman" pitchFamily="18" charset="0"/>
                <a:cs typeface="Times New Roman" pitchFamily="18" charset="0"/>
              </a:rPr>
              <a:t>-ı </a:t>
            </a:r>
            <a:r>
              <a:rPr lang="tr-TR" i="1" dirty="0" err="1">
                <a:latin typeface="Times New Roman" pitchFamily="18" charset="0"/>
                <a:cs typeface="Times New Roman" pitchFamily="18" charset="0"/>
              </a:rPr>
              <a:t>Edvâr</a:t>
            </a:r>
            <a:r>
              <a:rPr lang="tr-TR" dirty="0">
                <a:latin typeface="Times New Roman" pitchFamily="18" charset="0"/>
                <a:cs typeface="Times New Roman" pitchFamily="18" charset="0"/>
              </a:rPr>
              <a:t> adı altında </a:t>
            </a:r>
            <a:r>
              <a:rPr lang="tr-TR" dirty="0" err="1">
                <a:latin typeface="Times New Roman" pitchFamily="18" charset="0"/>
                <a:cs typeface="Times New Roman" pitchFamily="18" charset="0"/>
              </a:rPr>
              <a:t>Safiyyuddin’in</a:t>
            </a:r>
            <a:r>
              <a:rPr lang="tr-TR" dirty="0">
                <a:latin typeface="Times New Roman" pitchFamily="18" charset="0"/>
                <a:cs typeface="Times New Roman" pitchFamily="18" charset="0"/>
              </a:rPr>
              <a:t> bu eserini </a:t>
            </a:r>
            <a:r>
              <a:rPr lang="tr-TR" dirty="0" err="1">
                <a:latin typeface="Times New Roman" pitchFamily="18" charset="0"/>
                <a:cs typeface="Times New Roman" pitchFamily="18" charset="0"/>
              </a:rPr>
              <a:t>Türkçe’ye</a:t>
            </a:r>
            <a:r>
              <a:rPr lang="tr-TR" dirty="0">
                <a:latin typeface="Times New Roman" pitchFamily="18" charset="0"/>
                <a:cs typeface="Times New Roman" pitchFamily="18" charset="0"/>
              </a:rPr>
              <a:t> çevirmiştir.</a:t>
            </a:r>
          </a:p>
          <a:p>
            <a:pPr lvl="0" algn="just"/>
            <a:r>
              <a:rPr lang="tr-TR" i="1" dirty="0" err="1">
                <a:latin typeface="Times New Roman" pitchFamily="18" charset="0"/>
                <a:cs typeface="Times New Roman" pitchFamily="18" charset="0"/>
              </a:rPr>
              <a:t>Fî</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Ulûmi’l</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Arûz</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Ve’l</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Kavâfî</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ve’l</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Bedî</a:t>
            </a:r>
            <a:r>
              <a:rPr lang="tr-TR" dirty="0">
                <a:latin typeface="Times New Roman" pitchFamily="18" charset="0"/>
                <a:cs typeface="Times New Roman" pitchFamily="18" charset="0"/>
              </a:rPr>
              <a:t> adlı kitabında ise </a:t>
            </a:r>
            <a:r>
              <a:rPr lang="tr-TR" dirty="0" err="1">
                <a:latin typeface="Times New Roman" pitchFamily="18" charset="0"/>
                <a:cs typeface="Times New Roman" pitchFamily="18" charset="0"/>
              </a:rPr>
              <a:t>arûz</a:t>
            </a:r>
            <a:r>
              <a:rPr lang="tr-TR" dirty="0">
                <a:latin typeface="Times New Roman" pitchFamily="18" charset="0"/>
                <a:cs typeface="Times New Roman" pitchFamily="18" charset="0"/>
              </a:rPr>
              <a:t> ve kafiye sanatında ve estetikten bahsettiğine şahit oluyoruz.  </a:t>
            </a:r>
          </a:p>
          <a:p>
            <a:pPr>
              <a:buNone/>
            </a:pPr>
            <a:endParaRPr lang="tr-TR" dirty="0"/>
          </a:p>
        </p:txBody>
      </p:sp>
      <p:sp>
        <p:nvSpPr>
          <p:cNvPr id="4" name="3 Slayt Numarası Yer Tutucusu"/>
          <p:cNvSpPr>
            <a:spLocks noGrp="1"/>
          </p:cNvSpPr>
          <p:nvPr>
            <p:ph type="sldNum" sz="quarter" idx="12"/>
          </p:nvPr>
        </p:nvSpPr>
        <p:spPr/>
        <p:txBody>
          <a:bodyPr/>
          <a:lstStyle/>
          <a:p>
            <a:fld id="{E08322A6-5655-46F8-8465-B875A6BE498C}" type="slidenum">
              <a:rPr lang="tr-TR" smtClean="0"/>
              <a:pPr/>
              <a:t>20</a:t>
            </a:fld>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357166"/>
            <a:ext cx="7329510" cy="5768997"/>
          </a:xfrm>
        </p:spPr>
        <p:txBody>
          <a:bodyPr>
            <a:normAutofit fontScale="77500" lnSpcReduction="20000"/>
          </a:bodyPr>
          <a:lstStyle/>
          <a:p>
            <a:pPr algn="just"/>
            <a:r>
              <a:rPr lang="tr-TR" b="1" dirty="0">
                <a:latin typeface="Times New Roman" pitchFamily="18" charset="0"/>
                <a:cs typeface="Times New Roman" pitchFamily="18" charset="0"/>
              </a:rPr>
              <a:t>4- </a:t>
            </a:r>
            <a:r>
              <a:rPr lang="tr-TR" b="1" dirty="0" err="1">
                <a:latin typeface="Times New Roman" pitchFamily="18" charset="0"/>
                <a:cs typeface="Times New Roman" pitchFamily="18" charset="0"/>
              </a:rPr>
              <a:t>Abdülkadir</a:t>
            </a:r>
            <a:r>
              <a:rPr lang="tr-TR" b="1" dirty="0">
                <a:latin typeface="Times New Roman" pitchFamily="18" charset="0"/>
                <a:cs typeface="Times New Roman" pitchFamily="18" charset="0"/>
              </a:rPr>
              <a:t> </a:t>
            </a:r>
            <a:r>
              <a:rPr lang="tr-TR" b="1" dirty="0" err="1">
                <a:latin typeface="Times New Roman" pitchFamily="18" charset="0"/>
                <a:cs typeface="Times New Roman" pitchFamily="18" charset="0"/>
              </a:rPr>
              <a:t>Merâğî</a:t>
            </a:r>
            <a:r>
              <a:rPr lang="tr-TR" b="1" dirty="0">
                <a:latin typeface="Times New Roman" pitchFamily="18" charset="0"/>
                <a:cs typeface="Times New Roman" pitchFamily="18" charset="0"/>
              </a:rPr>
              <a:t> (1360-1435).</a:t>
            </a:r>
            <a:endParaRPr lang="tr-TR" dirty="0">
              <a:latin typeface="Times New Roman" pitchFamily="18" charset="0"/>
              <a:cs typeface="Times New Roman" pitchFamily="18" charset="0"/>
            </a:endParaRPr>
          </a:p>
          <a:p>
            <a:pPr algn="just"/>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Büyük </a:t>
            </a:r>
            <a:r>
              <a:rPr lang="tr-TR" dirty="0">
                <a:latin typeface="Times New Roman" pitchFamily="18" charset="0"/>
                <a:cs typeface="Times New Roman" pitchFamily="18" charset="0"/>
              </a:rPr>
              <a:t>Türk bestekârı ve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bilginidir. </a:t>
            </a:r>
            <a:r>
              <a:rPr lang="tr-TR" dirty="0" err="1">
                <a:latin typeface="Times New Roman" pitchFamily="18" charset="0"/>
                <a:cs typeface="Times New Roman" pitchFamily="18" charset="0"/>
              </a:rPr>
              <a:t>Merâğî</a:t>
            </a:r>
            <a:r>
              <a:rPr lang="tr-TR" dirty="0">
                <a:latin typeface="Times New Roman" pitchFamily="18" charset="0"/>
                <a:cs typeface="Times New Roman" pitchFamily="18" charset="0"/>
              </a:rPr>
              <a:t> XV. Yüzyılda yetişmiş en büyük bestekâr,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bilgini, büyük bir </a:t>
            </a:r>
            <a:r>
              <a:rPr lang="tr-TR" dirty="0" err="1">
                <a:latin typeface="Times New Roman" pitchFamily="18" charset="0"/>
                <a:cs typeface="Times New Roman" pitchFamily="18" charset="0"/>
              </a:rPr>
              <a:t>hânende</a:t>
            </a:r>
            <a:r>
              <a:rPr lang="tr-TR" dirty="0">
                <a:latin typeface="Times New Roman" pitchFamily="18" charset="0"/>
                <a:cs typeface="Times New Roman" pitchFamily="18" charset="0"/>
              </a:rPr>
              <a:t> ve </a:t>
            </a:r>
            <a:r>
              <a:rPr lang="tr-TR" dirty="0" err="1">
                <a:latin typeface="Times New Roman" pitchFamily="18" charset="0"/>
                <a:cs typeface="Times New Roman" pitchFamily="18" charset="0"/>
              </a:rPr>
              <a:t>sâzende</a:t>
            </a:r>
            <a:r>
              <a:rPr lang="tr-TR" dirty="0">
                <a:latin typeface="Times New Roman" pitchFamily="18" charset="0"/>
                <a:cs typeface="Times New Roman" pitchFamily="18" charset="0"/>
              </a:rPr>
              <a:t> olarak tanınır. Aynı zamanda </a:t>
            </a:r>
            <a:r>
              <a:rPr lang="tr-TR" dirty="0" err="1">
                <a:latin typeface="Times New Roman" pitchFamily="18" charset="0"/>
                <a:cs typeface="Times New Roman" pitchFamily="18" charset="0"/>
              </a:rPr>
              <a:t>şâir</a:t>
            </a:r>
            <a:r>
              <a:rPr lang="tr-TR" dirty="0">
                <a:latin typeface="Times New Roman" pitchFamily="18" charset="0"/>
                <a:cs typeface="Times New Roman" pitchFamily="18" charset="0"/>
              </a:rPr>
              <a:t>, ressam ve hattat olan bestekâr, Türkçe, Farsça ve </a:t>
            </a:r>
            <a:r>
              <a:rPr lang="tr-TR" dirty="0" err="1">
                <a:latin typeface="Times New Roman" pitchFamily="18" charset="0"/>
                <a:cs typeface="Times New Roman" pitchFamily="18" charset="0"/>
              </a:rPr>
              <a:t>Arapça’yı</a:t>
            </a:r>
            <a:r>
              <a:rPr lang="tr-TR" dirty="0">
                <a:latin typeface="Times New Roman" pitchFamily="18" charset="0"/>
                <a:cs typeface="Times New Roman" pitchFamily="18" charset="0"/>
              </a:rPr>
              <a:t> da çok iyi biliyordu. Bazı sazları </a:t>
            </a:r>
            <a:r>
              <a:rPr lang="tr-TR" dirty="0" err="1">
                <a:latin typeface="Times New Roman" pitchFamily="18" charset="0"/>
                <a:cs typeface="Times New Roman" pitchFamily="18" charset="0"/>
              </a:rPr>
              <a:t>îcad</a:t>
            </a:r>
            <a:r>
              <a:rPr lang="tr-TR" dirty="0">
                <a:latin typeface="Times New Roman" pitchFamily="18" charset="0"/>
                <a:cs typeface="Times New Roman" pitchFamily="18" charset="0"/>
              </a:rPr>
              <a:t> etmiş, bazılarının da ıslah etmişti. Kendisi de iyi bir </a:t>
            </a:r>
            <a:r>
              <a:rPr lang="tr-TR" dirty="0" err="1">
                <a:latin typeface="Times New Roman" pitchFamily="18" charset="0"/>
                <a:cs typeface="Times New Roman" pitchFamily="18" charset="0"/>
              </a:rPr>
              <a:t>ûdî</a:t>
            </a:r>
            <a:r>
              <a:rPr lang="tr-TR" dirty="0">
                <a:latin typeface="Times New Roman" pitchFamily="18" charset="0"/>
                <a:cs typeface="Times New Roman" pitchFamily="18" charset="0"/>
              </a:rPr>
              <a:t> idi. </a:t>
            </a:r>
          </a:p>
          <a:p>
            <a:pPr algn="just"/>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Abdülkadir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Merâğî</a:t>
            </a:r>
            <a:r>
              <a:rPr lang="tr-TR" dirty="0">
                <a:latin typeface="Times New Roman" pitchFamily="18" charset="0"/>
                <a:cs typeface="Times New Roman" pitchFamily="18" charset="0"/>
              </a:rPr>
              <a:t>, bestekârlığı kadar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bilgini olarak da tanınır. Bugün tek nüshası da kaybolmuş olan </a:t>
            </a:r>
            <a:r>
              <a:rPr lang="tr-TR" i="1" dirty="0" err="1">
                <a:latin typeface="Times New Roman" pitchFamily="18" charset="0"/>
                <a:cs typeface="Times New Roman" pitchFamily="18" charset="0"/>
              </a:rPr>
              <a:t>Kenzü’l</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Elhân</a:t>
            </a:r>
            <a:r>
              <a:rPr lang="tr-TR" i="1" dirty="0">
                <a:latin typeface="Times New Roman" pitchFamily="18" charset="0"/>
                <a:cs typeface="Times New Roman" pitchFamily="18" charset="0"/>
              </a:rPr>
              <a:t> = (Nağmeler Hazinesi)</a:t>
            </a:r>
            <a:r>
              <a:rPr lang="tr-TR" dirty="0">
                <a:latin typeface="Times New Roman" pitchFamily="18" charset="0"/>
                <a:cs typeface="Times New Roman" pitchFamily="18" charset="0"/>
              </a:rPr>
              <a:t> isimli kitabında </a:t>
            </a:r>
            <a:r>
              <a:rPr lang="tr-TR" dirty="0" err="1">
                <a:latin typeface="Times New Roman" pitchFamily="18" charset="0"/>
                <a:cs typeface="Times New Roman" pitchFamily="18" charset="0"/>
              </a:rPr>
              <a:t>ebced</a:t>
            </a:r>
            <a:r>
              <a:rPr lang="tr-TR" dirty="0">
                <a:latin typeface="Times New Roman" pitchFamily="18" charset="0"/>
                <a:cs typeface="Times New Roman" pitchFamily="18" charset="0"/>
              </a:rPr>
              <a:t> notası ile yüzlerce bestesinin notaları bulunmakta idi. Diğer önemli eserleri: </a:t>
            </a:r>
            <a:r>
              <a:rPr lang="tr-TR" i="1" dirty="0" err="1">
                <a:latin typeface="Times New Roman" pitchFamily="18" charset="0"/>
                <a:cs typeface="Times New Roman" pitchFamily="18" charset="0"/>
              </a:rPr>
              <a:t>Câmiu’l</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Elhân</a:t>
            </a:r>
            <a:r>
              <a:rPr lang="tr-TR" i="1" dirty="0">
                <a:latin typeface="Times New Roman" pitchFamily="18" charset="0"/>
                <a:cs typeface="Times New Roman" pitchFamily="18" charset="0"/>
              </a:rPr>
              <a:t> = (Nağmeleri Toplayan Kitap),</a:t>
            </a:r>
            <a:r>
              <a:rPr lang="tr-TR" dirty="0">
                <a:latin typeface="Times New Roman" pitchFamily="18" charset="0"/>
                <a:cs typeface="Times New Roman" pitchFamily="18" charset="0"/>
              </a:rPr>
              <a:t> Sultan II. </a:t>
            </a:r>
            <a:r>
              <a:rPr lang="tr-TR" dirty="0" err="1">
                <a:latin typeface="Times New Roman" pitchFamily="18" charset="0"/>
                <a:cs typeface="Times New Roman" pitchFamily="18" charset="0"/>
              </a:rPr>
              <a:t>Murad’a</a:t>
            </a:r>
            <a:r>
              <a:rPr lang="tr-TR" dirty="0">
                <a:latin typeface="Times New Roman" pitchFamily="18" charset="0"/>
                <a:cs typeface="Times New Roman" pitchFamily="18" charset="0"/>
              </a:rPr>
              <a:t> takdim edilen </a:t>
            </a:r>
            <a:r>
              <a:rPr lang="tr-TR" i="1" dirty="0" err="1">
                <a:latin typeface="Times New Roman" pitchFamily="18" charset="0"/>
                <a:cs typeface="Times New Roman" pitchFamily="18" charset="0"/>
              </a:rPr>
              <a:t>Makâsidü’l</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Elhân</a:t>
            </a:r>
            <a:r>
              <a:rPr lang="tr-TR" i="1" dirty="0">
                <a:latin typeface="Times New Roman" pitchFamily="18" charset="0"/>
                <a:cs typeface="Times New Roman" pitchFamily="18" charset="0"/>
              </a:rPr>
              <a:t> = (Nağmelerin Amaçları),</a:t>
            </a:r>
            <a:r>
              <a:rPr lang="tr-TR" dirty="0">
                <a:latin typeface="Times New Roman" pitchFamily="18" charset="0"/>
                <a:cs typeface="Times New Roman" pitchFamily="18" charset="0"/>
              </a:rPr>
              <a:t> ayrıca </a:t>
            </a:r>
            <a:r>
              <a:rPr lang="tr-TR" i="1" dirty="0" err="1">
                <a:latin typeface="Times New Roman" pitchFamily="18" charset="0"/>
                <a:cs typeface="Times New Roman" pitchFamily="18" charset="0"/>
              </a:rPr>
              <a:t>Şerhu’l</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Edvâr</a:t>
            </a:r>
            <a:r>
              <a:rPr lang="tr-TR" i="1" dirty="0">
                <a:latin typeface="Times New Roman" pitchFamily="18" charset="0"/>
                <a:cs typeface="Times New Roman" pitchFamily="18" charset="0"/>
              </a:rPr>
              <a:t>’</a:t>
            </a:r>
            <a:r>
              <a:rPr lang="tr-TR" dirty="0">
                <a:latin typeface="Times New Roman" pitchFamily="18" charset="0"/>
                <a:cs typeface="Times New Roman" pitchFamily="18" charset="0"/>
              </a:rPr>
              <a:t> ı da söyleyebiliriz. Adı geçen eserlerin sonuncusu Türkçe, diğerleri ise </a:t>
            </a:r>
            <a:r>
              <a:rPr lang="tr-TR" dirty="0" err="1">
                <a:latin typeface="Times New Roman" pitchFamily="18" charset="0"/>
                <a:cs typeface="Times New Roman" pitchFamily="18" charset="0"/>
              </a:rPr>
              <a:t>Farsça’dır</a:t>
            </a:r>
            <a:r>
              <a:rPr lang="tr-TR" dirty="0">
                <a:latin typeface="Times New Roman" pitchFamily="18" charset="0"/>
                <a:cs typeface="Times New Roman" pitchFamily="18" charset="0"/>
              </a:rPr>
              <a:t>. </a:t>
            </a:r>
          </a:p>
          <a:p>
            <a:pPr>
              <a:buNone/>
            </a:pPr>
            <a:endParaRPr lang="tr-TR" dirty="0"/>
          </a:p>
        </p:txBody>
      </p:sp>
      <p:sp>
        <p:nvSpPr>
          <p:cNvPr id="4" name="3 Slayt Numarası Yer Tutucusu"/>
          <p:cNvSpPr>
            <a:spLocks noGrp="1"/>
          </p:cNvSpPr>
          <p:nvPr>
            <p:ph type="sldNum" sz="quarter" idx="12"/>
          </p:nvPr>
        </p:nvSpPr>
        <p:spPr/>
        <p:txBody>
          <a:bodyPr/>
          <a:lstStyle/>
          <a:p>
            <a:fld id="{E08322A6-5655-46F8-8465-B875A6BE498C}" type="slidenum">
              <a:rPr lang="tr-TR" smtClean="0"/>
              <a:pPr/>
              <a:t>21</a:t>
            </a:fld>
            <a:endParaRPr lang="tr-TR"/>
          </a:p>
        </p:txBody>
      </p:sp>
      <p:pic>
        <p:nvPicPr>
          <p:cNvPr id="23554" name="Picture 2" descr="Tam boyutlu görseli göster">
            <a:hlinkClick r:id="rId2"/>
          </p:cNvPr>
          <p:cNvPicPr>
            <a:picLocks noChangeAspect="1" noChangeArrowheads="1"/>
          </p:cNvPicPr>
          <p:nvPr/>
        </p:nvPicPr>
        <p:blipFill>
          <a:blip r:embed="rId3" r:link="rId4"/>
          <a:srcRect/>
          <a:stretch>
            <a:fillRect/>
          </a:stretch>
        </p:blipFill>
        <p:spPr bwMode="auto">
          <a:xfrm>
            <a:off x="7786710" y="857232"/>
            <a:ext cx="1190625" cy="1609725"/>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85000" lnSpcReduction="10000"/>
          </a:bodyPr>
          <a:lstStyle/>
          <a:p>
            <a:pPr algn="just"/>
            <a:r>
              <a:rPr lang="tr-TR" b="1" dirty="0">
                <a:latin typeface="Times New Roman" pitchFamily="18" charset="0"/>
                <a:cs typeface="Times New Roman" pitchFamily="18" charset="0"/>
              </a:rPr>
              <a:t>5- Ladikli </a:t>
            </a:r>
            <a:r>
              <a:rPr lang="tr-TR" b="1" dirty="0" err="1">
                <a:latin typeface="Times New Roman" pitchFamily="18" charset="0"/>
                <a:cs typeface="Times New Roman" pitchFamily="18" charset="0"/>
              </a:rPr>
              <a:t>Mehmed</a:t>
            </a:r>
            <a:r>
              <a:rPr lang="tr-TR" b="1" dirty="0">
                <a:latin typeface="Times New Roman" pitchFamily="18" charset="0"/>
                <a:cs typeface="Times New Roman" pitchFamily="18" charset="0"/>
              </a:rPr>
              <a:t> Çelebi (888/1483’te Hayatta)</a:t>
            </a:r>
          </a:p>
          <a:p>
            <a:pPr algn="just"/>
            <a:r>
              <a:rPr lang="tr-TR" b="1" dirty="0">
                <a:latin typeface="Times New Roman" pitchFamily="18" charset="0"/>
                <a:cs typeface="Times New Roman" pitchFamily="18" charset="0"/>
              </a:rPr>
              <a:t>	</a:t>
            </a:r>
            <a:r>
              <a:rPr lang="tr-TR" dirty="0">
                <a:latin typeface="Times New Roman" pitchFamily="18" charset="0"/>
                <a:cs typeface="Times New Roman" pitchFamily="18" charset="0"/>
              </a:rPr>
              <a:t>XV.Yüzyıl Türk </a:t>
            </a:r>
            <a:r>
              <a:rPr lang="tr-TR" dirty="0" err="1">
                <a:latin typeface="Times New Roman" pitchFamily="18" charset="0"/>
                <a:cs typeface="Times New Roman" pitchFamily="18" charset="0"/>
              </a:rPr>
              <a:t>Mûsikîsi</a:t>
            </a:r>
            <a:r>
              <a:rPr lang="tr-TR" dirty="0">
                <a:latin typeface="Times New Roman" pitchFamily="18" charset="0"/>
                <a:cs typeface="Times New Roman" pitchFamily="18" charset="0"/>
              </a:rPr>
              <a:t> nazariyatçılarından birisi de Ladikli </a:t>
            </a:r>
            <a:r>
              <a:rPr lang="tr-TR" dirty="0" err="1">
                <a:latin typeface="Times New Roman" pitchFamily="18" charset="0"/>
                <a:cs typeface="Times New Roman" pitchFamily="18" charset="0"/>
              </a:rPr>
              <a:t>Mehmed</a:t>
            </a:r>
            <a:r>
              <a:rPr lang="tr-TR" dirty="0">
                <a:latin typeface="Times New Roman" pitchFamily="18" charset="0"/>
                <a:cs typeface="Times New Roman" pitchFamily="18" charset="0"/>
              </a:rPr>
              <a:t> Çelebi’dir. İsminin nispetinden de anlaşılacağı üzere </a:t>
            </a:r>
            <a:r>
              <a:rPr lang="tr-TR" dirty="0" err="1">
                <a:latin typeface="Times New Roman" pitchFamily="18" charset="0"/>
                <a:cs typeface="Times New Roman" pitchFamily="18" charset="0"/>
              </a:rPr>
              <a:t>Ladik’lidir</a:t>
            </a:r>
            <a:r>
              <a:rPr lang="tr-TR" dirty="0">
                <a:latin typeface="Times New Roman" pitchFamily="18" charset="0"/>
                <a:cs typeface="Times New Roman" pitchFamily="18" charset="0"/>
              </a:rPr>
              <a:t>. Babasının adı </a:t>
            </a:r>
            <a:r>
              <a:rPr lang="tr-TR" dirty="0" err="1">
                <a:latin typeface="Times New Roman" pitchFamily="18" charset="0"/>
                <a:cs typeface="Times New Roman" pitchFamily="18" charset="0"/>
              </a:rPr>
              <a:t>Abdulmecid</a:t>
            </a:r>
            <a:r>
              <a:rPr lang="tr-TR" dirty="0">
                <a:latin typeface="Times New Roman" pitchFamily="18" charset="0"/>
                <a:cs typeface="Times New Roman" pitchFamily="18" charset="0"/>
              </a:rPr>
              <a:t> b. </a:t>
            </a:r>
            <a:r>
              <a:rPr lang="tr-TR" dirty="0" err="1">
                <a:latin typeface="Times New Roman" pitchFamily="18" charset="0"/>
                <a:cs typeface="Times New Roman" pitchFamily="18" charset="0"/>
              </a:rPr>
              <a:t>Nasûh</a:t>
            </a:r>
            <a:r>
              <a:rPr lang="tr-TR" dirty="0">
                <a:latin typeface="Times New Roman" pitchFamily="18" charset="0"/>
                <a:cs typeface="Times New Roman" pitchFamily="18" charset="0"/>
              </a:rPr>
              <a:t> b. </a:t>
            </a:r>
            <a:r>
              <a:rPr lang="tr-TR" dirty="0" err="1">
                <a:latin typeface="Times New Roman" pitchFamily="18" charset="0"/>
                <a:cs typeface="Times New Roman" pitchFamily="18" charset="0"/>
              </a:rPr>
              <a:t>İsrâfil’dir</a:t>
            </a:r>
            <a:r>
              <a:rPr lang="tr-TR" dirty="0">
                <a:latin typeface="Times New Roman" pitchFamily="18" charset="0"/>
                <a:cs typeface="Times New Roman" pitchFamily="18" charset="0"/>
              </a:rPr>
              <a:t>. Onun meşhur eseri </a:t>
            </a:r>
            <a:r>
              <a:rPr lang="tr-TR" i="1" dirty="0" err="1">
                <a:latin typeface="Times New Roman" pitchFamily="18" charset="0"/>
                <a:cs typeface="Times New Roman" pitchFamily="18" charset="0"/>
              </a:rPr>
              <a:t>Zeynu</a:t>
            </a:r>
            <a:r>
              <a:rPr lang="tr-TR" dirty="0" err="1">
                <a:latin typeface="Times New Roman" pitchFamily="18" charset="0"/>
                <a:cs typeface="Times New Roman" pitchFamily="18" charset="0"/>
              </a:rPr>
              <a:t>’</a:t>
            </a:r>
            <a:r>
              <a:rPr lang="tr-TR" i="1" dirty="0" err="1">
                <a:latin typeface="Times New Roman" pitchFamily="18" charset="0"/>
                <a:cs typeface="Times New Roman" pitchFamily="18" charset="0"/>
              </a:rPr>
              <a:t>l</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Elhân</a:t>
            </a:r>
            <a:r>
              <a:rPr lang="tr-TR" dirty="0" err="1">
                <a:latin typeface="Times New Roman" pitchFamily="18" charset="0"/>
                <a:cs typeface="Times New Roman" pitchFamily="18" charset="0"/>
              </a:rPr>
              <a:t>’ın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Zeytûne</a:t>
            </a:r>
            <a:r>
              <a:rPr lang="tr-TR" dirty="0">
                <a:latin typeface="Times New Roman" pitchFamily="18" charset="0"/>
                <a:cs typeface="Times New Roman" pitchFamily="18" charset="0"/>
              </a:rPr>
              <a:t> (Tunus) nüshasında, babasının adının </a:t>
            </a:r>
            <a:r>
              <a:rPr lang="tr-TR" dirty="0" err="1">
                <a:latin typeface="Times New Roman" pitchFamily="18" charset="0"/>
                <a:cs typeface="Times New Roman" pitchFamily="18" charset="0"/>
              </a:rPr>
              <a:t>Abdulhamid</a:t>
            </a:r>
            <a:r>
              <a:rPr lang="tr-TR" dirty="0">
                <a:latin typeface="Times New Roman" pitchFamily="18" charset="0"/>
                <a:cs typeface="Times New Roman" pitchFamily="18" charset="0"/>
              </a:rPr>
              <a:t> şeklinde yazıldığı söylenmektedir.</a:t>
            </a:r>
          </a:p>
          <a:p>
            <a:pPr algn="just"/>
            <a:r>
              <a:rPr lang="tr-TR" dirty="0">
                <a:latin typeface="Times New Roman" pitchFamily="18" charset="0"/>
                <a:cs typeface="Times New Roman" pitchFamily="18" charset="0"/>
              </a:rPr>
              <a:t>	Ladikli </a:t>
            </a:r>
            <a:r>
              <a:rPr lang="tr-TR" dirty="0" err="1">
                <a:latin typeface="Times New Roman" pitchFamily="18" charset="0"/>
                <a:cs typeface="Times New Roman" pitchFamily="18" charset="0"/>
              </a:rPr>
              <a:t>Mehmed</a:t>
            </a:r>
            <a:r>
              <a:rPr lang="tr-TR" dirty="0">
                <a:latin typeface="Times New Roman" pitchFamily="18" charset="0"/>
                <a:cs typeface="Times New Roman" pitchFamily="18" charset="0"/>
              </a:rPr>
              <a:t> Çelebi,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sanatını seven ve bu sanat için zamanını </a:t>
            </a:r>
            <a:r>
              <a:rPr lang="tr-TR" dirty="0" err="1">
                <a:latin typeface="Times New Roman" pitchFamily="18" charset="0"/>
                <a:cs typeface="Times New Roman" pitchFamily="18" charset="0"/>
              </a:rPr>
              <a:t>tedkîk</a:t>
            </a:r>
            <a:r>
              <a:rPr lang="tr-TR" dirty="0">
                <a:latin typeface="Times New Roman" pitchFamily="18" charset="0"/>
                <a:cs typeface="Times New Roman" pitchFamily="18" charset="0"/>
              </a:rPr>
              <a:t> ve araştırmalarla değerlendiren bir Türk </a:t>
            </a:r>
            <a:r>
              <a:rPr lang="tr-TR" dirty="0" err="1">
                <a:latin typeface="Times New Roman" pitchFamily="18" charset="0"/>
                <a:cs typeface="Times New Roman" pitchFamily="18" charset="0"/>
              </a:rPr>
              <a:t>Mûsikîsi</a:t>
            </a:r>
            <a:r>
              <a:rPr lang="tr-TR" dirty="0">
                <a:latin typeface="Times New Roman" pitchFamily="18" charset="0"/>
                <a:cs typeface="Times New Roman" pitchFamily="18" charset="0"/>
              </a:rPr>
              <a:t> bilgini olup, yaşadığı devirde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sanatına vâkıf olmakla birlikte, bir takım değişiklikleri tespit etmekle kalmamış, eski ile yeniyi karşılaştırarak farkları ortaya koymaya çalışmıştır. </a:t>
            </a:r>
          </a:p>
          <a:p>
            <a:pPr>
              <a:buNone/>
            </a:pPr>
            <a:endParaRPr lang="tr-TR" dirty="0"/>
          </a:p>
        </p:txBody>
      </p:sp>
      <p:sp>
        <p:nvSpPr>
          <p:cNvPr id="4" name="3 Slayt Numarası Yer Tutucusu"/>
          <p:cNvSpPr>
            <a:spLocks noGrp="1"/>
          </p:cNvSpPr>
          <p:nvPr>
            <p:ph type="sldNum" sz="quarter" idx="12"/>
          </p:nvPr>
        </p:nvSpPr>
        <p:spPr/>
        <p:txBody>
          <a:bodyPr/>
          <a:lstStyle/>
          <a:p>
            <a:fld id="{E08322A6-5655-46F8-8465-B875A6BE498C}" type="slidenum">
              <a:rPr lang="tr-TR" smtClean="0"/>
              <a:pPr/>
              <a:t>22</a:t>
            </a:fld>
            <a:endParaRPr lang="tr-T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70000" lnSpcReduction="20000"/>
          </a:bodyPr>
          <a:lstStyle/>
          <a:p>
            <a:pPr algn="just"/>
            <a:r>
              <a:rPr lang="tr-TR" dirty="0" smtClean="0">
                <a:latin typeface="Times New Roman" pitchFamily="18" charset="0"/>
                <a:cs typeface="Times New Roman" pitchFamily="18" charset="0"/>
              </a:rPr>
              <a:t>Ladikli</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nazariyatı ile ilgili iki önemli eser kaleme almıştır. Aslında muhteviyatı bakımından aralarında fazla bir fark olmayan bu eserlerden ilki </a:t>
            </a:r>
            <a:r>
              <a:rPr lang="tr-TR" i="1" dirty="0">
                <a:latin typeface="Times New Roman" pitchFamily="18" charset="0"/>
                <a:cs typeface="Times New Roman" pitchFamily="18" charset="0"/>
              </a:rPr>
              <a:t>er-</a:t>
            </a:r>
            <a:r>
              <a:rPr lang="tr-TR" i="1" dirty="0" err="1">
                <a:latin typeface="Times New Roman" pitchFamily="18" charset="0"/>
                <a:cs typeface="Times New Roman" pitchFamily="18" charset="0"/>
              </a:rPr>
              <a:t>Risâletu</a:t>
            </a:r>
            <a:r>
              <a:rPr lang="tr-TR" dirty="0" err="1">
                <a:latin typeface="Times New Roman" pitchFamily="18" charset="0"/>
                <a:cs typeface="Times New Roman" pitchFamily="18" charset="0"/>
              </a:rPr>
              <a:t>’</a:t>
            </a:r>
            <a:r>
              <a:rPr lang="tr-TR" i="1" dirty="0" err="1">
                <a:latin typeface="Times New Roman" pitchFamily="18" charset="0"/>
                <a:cs typeface="Times New Roman" pitchFamily="18" charset="0"/>
              </a:rPr>
              <a:t>l</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Fethiyye</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fi</a:t>
            </a:r>
            <a:r>
              <a:rPr lang="tr-TR" dirty="0" err="1">
                <a:latin typeface="Times New Roman" pitchFamily="18" charset="0"/>
                <a:cs typeface="Times New Roman" pitchFamily="18" charset="0"/>
              </a:rPr>
              <a:t>’</a:t>
            </a:r>
            <a:r>
              <a:rPr lang="tr-TR" i="1" dirty="0" err="1">
                <a:latin typeface="Times New Roman" pitchFamily="18" charset="0"/>
                <a:cs typeface="Times New Roman" pitchFamily="18" charset="0"/>
              </a:rPr>
              <a:t>l</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Mûsîka</a:t>
            </a:r>
            <a:r>
              <a:rPr lang="tr-TR" dirty="0">
                <a:latin typeface="Times New Roman" pitchFamily="18" charset="0"/>
                <a:cs typeface="Times New Roman" pitchFamily="18" charset="0"/>
              </a:rPr>
              <a:t> adını taşımaktadır ki, müellifin bu eserini, II. Sultan </a:t>
            </a:r>
            <a:r>
              <a:rPr lang="tr-TR" dirty="0" err="1">
                <a:latin typeface="Times New Roman" pitchFamily="18" charset="0"/>
                <a:cs typeface="Times New Roman" pitchFamily="18" charset="0"/>
              </a:rPr>
              <a:t>Bayezid</a:t>
            </a:r>
            <a:r>
              <a:rPr lang="tr-TR" dirty="0">
                <a:latin typeface="Times New Roman" pitchFamily="18" charset="0"/>
                <a:cs typeface="Times New Roman" pitchFamily="18" charset="0"/>
              </a:rPr>
              <a:t> tahta çıkmadan önce, Amasya’da vali iken bu şehre bağlı Ladik kasabasında </a:t>
            </a:r>
            <a:r>
              <a:rPr lang="tr-TR" dirty="0" err="1">
                <a:latin typeface="Times New Roman" pitchFamily="18" charset="0"/>
                <a:cs typeface="Times New Roman" pitchFamily="18" charset="0"/>
              </a:rPr>
              <a:t>te’lîf</a:t>
            </a:r>
            <a:r>
              <a:rPr lang="tr-TR" dirty="0">
                <a:latin typeface="Times New Roman" pitchFamily="18" charset="0"/>
                <a:cs typeface="Times New Roman" pitchFamily="18" charset="0"/>
              </a:rPr>
              <a:t> ettiğini ve Fatih Sultan </a:t>
            </a:r>
            <a:r>
              <a:rPr lang="tr-TR" dirty="0" err="1">
                <a:latin typeface="Times New Roman" pitchFamily="18" charset="0"/>
                <a:cs typeface="Times New Roman" pitchFamily="18" charset="0"/>
              </a:rPr>
              <a:t>Mehmed’e</a:t>
            </a:r>
            <a:r>
              <a:rPr lang="tr-TR" dirty="0">
                <a:latin typeface="Times New Roman" pitchFamily="18" charset="0"/>
                <a:cs typeface="Times New Roman" pitchFamily="18" charset="0"/>
              </a:rPr>
              <a:t> takdim ettiğini kaynaklar zikretmektedir. </a:t>
            </a:r>
          </a:p>
          <a:p>
            <a:pPr algn="just"/>
            <a:r>
              <a:rPr lang="tr-TR" dirty="0">
                <a:latin typeface="Times New Roman" pitchFamily="18" charset="0"/>
                <a:cs typeface="Times New Roman" pitchFamily="18" charset="0"/>
              </a:rPr>
              <a:t>	Müellifin, diğer eserinin adı </a:t>
            </a:r>
            <a:r>
              <a:rPr lang="tr-TR" i="1" dirty="0" err="1">
                <a:latin typeface="Times New Roman" pitchFamily="18" charset="0"/>
                <a:cs typeface="Times New Roman" pitchFamily="18" charset="0"/>
              </a:rPr>
              <a:t>Zeynu</a:t>
            </a:r>
            <a:r>
              <a:rPr lang="tr-TR" dirty="0" err="1">
                <a:latin typeface="Times New Roman" pitchFamily="18" charset="0"/>
                <a:cs typeface="Times New Roman" pitchFamily="18" charset="0"/>
              </a:rPr>
              <a:t>’</a:t>
            </a:r>
            <a:r>
              <a:rPr lang="tr-TR" i="1" dirty="0" err="1">
                <a:latin typeface="Times New Roman" pitchFamily="18" charset="0"/>
                <a:cs typeface="Times New Roman" pitchFamily="18" charset="0"/>
              </a:rPr>
              <a:t>l</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Elhân</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fî</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İlmi</a:t>
            </a:r>
            <a:r>
              <a:rPr lang="tr-TR" dirty="0" err="1">
                <a:latin typeface="Times New Roman" pitchFamily="18" charset="0"/>
                <a:cs typeface="Times New Roman" pitchFamily="18" charset="0"/>
              </a:rPr>
              <a:t>’</a:t>
            </a:r>
            <a:r>
              <a:rPr lang="tr-TR" i="1" dirty="0" err="1">
                <a:latin typeface="Times New Roman" pitchFamily="18" charset="0"/>
                <a:cs typeface="Times New Roman" pitchFamily="18" charset="0"/>
              </a:rPr>
              <a:t>t</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Te</a:t>
            </a:r>
            <a:r>
              <a:rPr lang="tr-TR" dirty="0" err="1">
                <a:latin typeface="Times New Roman" pitchFamily="18" charset="0"/>
                <a:cs typeface="Times New Roman" pitchFamily="18" charset="0"/>
              </a:rPr>
              <a:t>’</a:t>
            </a:r>
            <a:r>
              <a:rPr lang="tr-TR" i="1" dirty="0" err="1">
                <a:latin typeface="Times New Roman" pitchFamily="18" charset="0"/>
                <a:cs typeface="Times New Roman" pitchFamily="18" charset="0"/>
              </a:rPr>
              <a:t>lîf</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ve</a:t>
            </a:r>
            <a:r>
              <a:rPr lang="tr-TR" dirty="0" err="1">
                <a:latin typeface="Times New Roman" pitchFamily="18" charset="0"/>
                <a:cs typeface="Times New Roman" pitchFamily="18" charset="0"/>
              </a:rPr>
              <a:t>’</a:t>
            </a:r>
            <a:r>
              <a:rPr lang="tr-TR" i="1" dirty="0" err="1">
                <a:latin typeface="Times New Roman" pitchFamily="18" charset="0"/>
                <a:cs typeface="Times New Roman" pitchFamily="18" charset="0"/>
              </a:rPr>
              <a:t>l</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Evzân</a:t>
            </a:r>
            <a:r>
              <a:rPr lang="tr-TR" dirty="0" err="1">
                <a:latin typeface="Times New Roman" pitchFamily="18" charset="0"/>
                <a:cs typeface="Times New Roman" pitchFamily="18" charset="0"/>
              </a:rPr>
              <a:t>’dır</a:t>
            </a:r>
            <a:r>
              <a:rPr lang="tr-TR" dirty="0">
                <a:latin typeface="Times New Roman" pitchFamily="18" charset="0"/>
                <a:cs typeface="Times New Roman" pitchFamily="18" charset="0"/>
              </a:rPr>
              <a:t>. 1483 tarihinde </a:t>
            </a:r>
            <a:r>
              <a:rPr lang="tr-TR" dirty="0" err="1">
                <a:latin typeface="Times New Roman" pitchFamily="18" charset="0"/>
                <a:cs typeface="Times New Roman" pitchFamily="18" charset="0"/>
              </a:rPr>
              <a:t>te’lîf</a:t>
            </a:r>
            <a:r>
              <a:rPr lang="tr-TR" dirty="0">
                <a:latin typeface="Times New Roman" pitchFamily="18" charset="0"/>
                <a:cs typeface="Times New Roman" pitchFamily="18" charset="0"/>
              </a:rPr>
              <a:t> edildiği ve onun son çalışması olarak bilinen bu eserin tarihini esas alan araştırmacılar, müellifin ölüm tarihini yaklaşık olarak 1500 şeklinde vermektedir. Ladikli, bu eserini Fatih’in oğlu II. Sultan </a:t>
            </a:r>
            <a:r>
              <a:rPr lang="tr-TR" dirty="0" err="1">
                <a:latin typeface="Times New Roman" pitchFamily="18" charset="0"/>
                <a:cs typeface="Times New Roman" pitchFamily="18" charset="0"/>
              </a:rPr>
              <a:t>Bayezid’e</a:t>
            </a:r>
            <a:r>
              <a:rPr lang="tr-TR" dirty="0">
                <a:latin typeface="Times New Roman" pitchFamily="18" charset="0"/>
                <a:cs typeface="Times New Roman" pitchFamily="18" charset="0"/>
              </a:rPr>
              <a:t> sunmuştur. Bu eserde geçen konuların, daha sonra kaleme alınması sebebiyle,  </a:t>
            </a:r>
            <a:r>
              <a:rPr lang="tr-TR" i="1" dirty="0" err="1">
                <a:latin typeface="Times New Roman" pitchFamily="18" charset="0"/>
                <a:cs typeface="Times New Roman" pitchFamily="18" charset="0"/>
              </a:rPr>
              <a:t>Fethiyye</a:t>
            </a:r>
            <a:r>
              <a:rPr lang="tr-TR" dirty="0" err="1">
                <a:latin typeface="Times New Roman" pitchFamily="18" charset="0"/>
                <a:cs typeface="Times New Roman" pitchFamily="18" charset="0"/>
              </a:rPr>
              <a:t>’ye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nisbetle</a:t>
            </a:r>
            <a:r>
              <a:rPr lang="tr-TR" dirty="0">
                <a:latin typeface="Times New Roman" pitchFamily="18" charset="0"/>
                <a:cs typeface="Times New Roman" pitchFamily="18" charset="0"/>
              </a:rPr>
              <a:t> daha geniş anlatıldığı görülmektedir. Her ikisini de inceleme fırsatını bulabildiğimiz bu kaynaklar arasında, </a:t>
            </a:r>
            <a:r>
              <a:rPr lang="tr-TR" dirty="0" err="1">
                <a:latin typeface="Times New Roman" pitchFamily="18" charset="0"/>
                <a:cs typeface="Times New Roman" pitchFamily="18" charset="0"/>
              </a:rPr>
              <a:t>muhtevâ</a:t>
            </a:r>
            <a:r>
              <a:rPr lang="tr-TR" dirty="0">
                <a:latin typeface="Times New Roman" pitchFamily="18" charset="0"/>
                <a:cs typeface="Times New Roman" pitchFamily="18" charset="0"/>
              </a:rPr>
              <a:t> bakımından fazla bir fark görülmemektedir. Bu eserin </a:t>
            </a:r>
            <a:r>
              <a:rPr lang="tr-TR" dirty="0" err="1">
                <a:latin typeface="Times New Roman" pitchFamily="18" charset="0"/>
                <a:cs typeface="Times New Roman" pitchFamily="18" charset="0"/>
              </a:rPr>
              <a:t>Nûruosmâniye</a:t>
            </a:r>
            <a:r>
              <a:rPr lang="tr-TR" dirty="0">
                <a:latin typeface="Times New Roman" pitchFamily="18" charset="0"/>
                <a:cs typeface="Times New Roman" pitchFamily="18" charset="0"/>
              </a:rPr>
              <a:t> Kütüphanesi no: 3655’te bir nüshası vardır. Bu nüshadan alınan bir kopyası da A.Ü. İlâhiyat Fakültesi Kütüphanesi Y.19676’da kayıtlıdır. Bu eserin </a:t>
            </a:r>
            <a:r>
              <a:rPr lang="tr-TR" dirty="0" err="1">
                <a:latin typeface="Times New Roman" pitchFamily="18" charset="0"/>
                <a:cs typeface="Times New Roman" pitchFamily="18" charset="0"/>
              </a:rPr>
              <a:t>Türkçe’ye</a:t>
            </a:r>
            <a:r>
              <a:rPr lang="tr-TR" dirty="0">
                <a:latin typeface="Times New Roman" pitchFamily="18" charset="0"/>
                <a:cs typeface="Times New Roman" pitchFamily="18" charset="0"/>
              </a:rPr>
              <a:t> çevrilmiş bir nüshası, Konya </a:t>
            </a:r>
            <a:r>
              <a:rPr lang="tr-TR" dirty="0" err="1">
                <a:latin typeface="Times New Roman" pitchFamily="18" charset="0"/>
                <a:cs typeface="Times New Roman" pitchFamily="18" charset="0"/>
              </a:rPr>
              <a:t>Mevlânâ</a:t>
            </a:r>
            <a:r>
              <a:rPr lang="tr-TR" dirty="0">
                <a:latin typeface="Times New Roman" pitchFamily="18" charset="0"/>
                <a:cs typeface="Times New Roman" pitchFamily="18" charset="0"/>
              </a:rPr>
              <a:t> Müzesi Kütüphanesi no: 2192’de kayıtlıdır.</a:t>
            </a:r>
          </a:p>
          <a:p>
            <a:pPr>
              <a:buNone/>
            </a:pPr>
            <a:endParaRPr lang="tr-TR" dirty="0"/>
          </a:p>
        </p:txBody>
      </p:sp>
      <p:sp>
        <p:nvSpPr>
          <p:cNvPr id="4" name="3 Slayt Numarası Yer Tutucusu"/>
          <p:cNvSpPr>
            <a:spLocks noGrp="1"/>
          </p:cNvSpPr>
          <p:nvPr>
            <p:ph type="sldNum" sz="quarter" idx="12"/>
          </p:nvPr>
        </p:nvSpPr>
        <p:spPr/>
        <p:txBody>
          <a:bodyPr/>
          <a:lstStyle/>
          <a:p>
            <a:fld id="{E08322A6-5655-46F8-8465-B875A6BE498C}" type="slidenum">
              <a:rPr lang="tr-TR" smtClean="0"/>
              <a:pPr/>
              <a:t>23</a:t>
            </a:fld>
            <a:endParaRPr lang="tr-T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Autofit/>
          </a:bodyPr>
          <a:lstStyle/>
          <a:p>
            <a:pPr algn="just"/>
            <a:r>
              <a:rPr lang="tr-TR" sz="2000" b="1" dirty="0">
                <a:latin typeface="Times New Roman" pitchFamily="18" charset="0"/>
                <a:cs typeface="Times New Roman" pitchFamily="18" charset="0"/>
              </a:rPr>
              <a:t>6- </a:t>
            </a:r>
            <a:r>
              <a:rPr lang="tr-TR" sz="2000" b="1" dirty="0" err="1">
                <a:latin typeface="Times New Roman" pitchFamily="18" charset="0"/>
                <a:cs typeface="Times New Roman" pitchFamily="18" charset="0"/>
              </a:rPr>
              <a:t>Ahmedoğlu</a:t>
            </a:r>
            <a:r>
              <a:rPr lang="tr-TR" sz="2000" b="1" dirty="0">
                <a:latin typeface="Times New Roman" pitchFamily="18" charset="0"/>
                <a:cs typeface="Times New Roman" pitchFamily="18" charset="0"/>
              </a:rPr>
              <a:t> </a:t>
            </a:r>
            <a:r>
              <a:rPr lang="tr-TR" sz="2000" b="1" dirty="0" err="1">
                <a:latin typeface="Times New Roman" pitchFamily="18" charset="0"/>
                <a:cs typeface="Times New Roman" pitchFamily="18" charset="0"/>
              </a:rPr>
              <a:t>Şükrullah</a:t>
            </a:r>
            <a:r>
              <a:rPr lang="tr-TR" sz="2000" b="1" dirty="0">
                <a:latin typeface="Times New Roman" pitchFamily="18" charset="0"/>
                <a:cs typeface="Times New Roman" pitchFamily="18" charset="0"/>
              </a:rPr>
              <a:t> (1388-1470?)</a:t>
            </a:r>
          </a:p>
          <a:p>
            <a:pPr algn="just"/>
            <a:r>
              <a:rPr lang="tr-TR" sz="2000" b="1" dirty="0">
                <a:latin typeface="Times New Roman" pitchFamily="18" charset="0"/>
                <a:cs typeface="Times New Roman" pitchFamily="18" charset="0"/>
              </a:rPr>
              <a:t>	</a:t>
            </a:r>
            <a:r>
              <a:rPr lang="tr-TR" sz="2000" dirty="0" err="1">
                <a:latin typeface="Times New Roman" pitchFamily="18" charset="0"/>
                <a:cs typeface="Times New Roman" pitchFamily="18" charset="0"/>
              </a:rPr>
              <a:t>Ahmedoğlu</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Şükrullah</a:t>
            </a:r>
            <a:r>
              <a:rPr lang="tr-TR" sz="2000" dirty="0">
                <a:latin typeface="Times New Roman" pitchFamily="18" charset="0"/>
                <a:cs typeface="Times New Roman" pitchFamily="18" charset="0"/>
              </a:rPr>
              <a:t>,  Türk </a:t>
            </a:r>
            <a:r>
              <a:rPr lang="tr-TR" sz="2000" dirty="0" err="1">
                <a:latin typeface="Times New Roman" pitchFamily="18" charset="0"/>
                <a:cs typeface="Times New Roman" pitchFamily="18" charset="0"/>
              </a:rPr>
              <a:t>Mûsikîsi</a:t>
            </a:r>
            <a:r>
              <a:rPr lang="tr-TR" sz="2000" dirty="0">
                <a:latin typeface="Times New Roman" pitchFamily="18" charset="0"/>
                <a:cs typeface="Times New Roman" pitchFamily="18" charset="0"/>
              </a:rPr>
              <a:t> nazariyatçısı, tarihçi, bilgin ve devlet adamıdır. Babası </a:t>
            </a:r>
            <a:r>
              <a:rPr lang="tr-TR" sz="2000" dirty="0" err="1">
                <a:latin typeface="Times New Roman" pitchFamily="18" charset="0"/>
                <a:cs typeface="Times New Roman" pitchFamily="18" charset="0"/>
              </a:rPr>
              <a:t>Şahâbeddin</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Ahmed’dir</a:t>
            </a:r>
            <a:r>
              <a:rPr lang="tr-TR" sz="2000" dirty="0">
                <a:latin typeface="Times New Roman" pitchFamily="18" charset="0"/>
                <a:cs typeface="Times New Roman" pitchFamily="18" charset="0"/>
              </a:rPr>
              <a:t>. Dedeleri, Oğuzların Salur boyundan </a:t>
            </a:r>
            <a:r>
              <a:rPr lang="tr-TR" sz="2000" dirty="0" err="1">
                <a:latin typeface="Times New Roman" pitchFamily="18" charset="0"/>
                <a:cs typeface="Times New Roman" pitchFamily="18" charset="0"/>
              </a:rPr>
              <a:t>Toğan’dır</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Şükrullah’ın</a:t>
            </a:r>
            <a:r>
              <a:rPr lang="tr-TR" sz="2000" dirty="0">
                <a:latin typeface="Times New Roman" pitchFamily="18" charset="0"/>
                <a:cs typeface="Times New Roman" pitchFamily="18" charset="0"/>
              </a:rPr>
              <a:t> 1409’da </a:t>
            </a:r>
            <a:r>
              <a:rPr lang="tr-TR" sz="2000" dirty="0" err="1">
                <a:latin typeface="Times New Roman" pitchFamily="18" charset="0"/>
                <a:cs typeface="Times New Roman" pitchFamily="18" charset="0"/>
              </a:rPr>
              <a:t>Osmanoğullarının</a:t>
            </a:r>
            <a:r>
              <a:rPr lang="tr-TR" sz="2000" dirty="0">
                <a:latin typeface="Times New Roman" pitchFamily="18" charset="0"/>
                <a:cs typeface="Times New Roman" pitchFamily="18" charset="0"/>
              </a:rPr>
              <a:t> hizmetine girdiği zaman 21 yaşında olduğu söylenmektedir. </a:t>
            </a:r>
          </a:p>
          <a:p>
            <a:pPr algn="just"/>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Şükrullah</a:t>
            </a:r>
            <a:r>
              <a:rPr lang="tr-TR" sz="2000" dirty="0">
                <a:latin typeface="Times New Roman" pitchFamily="18" charset="0"/>
                <a:cs typeface="Times New Roman" pitchFamily="18" charset="0"/>
              </a:rPr>
              <a:t>, zamanla </a:t>
            </a:r>
            <a:r>
              <a:rPr lang="tr-TR" sz="2000" dirty="0" err="1">
                <a:latin typeface="Times New Roman" pitchFamily="18" charset="0"/>
                <a:cs typeface="Times New Roman" pitchFamily="18" charset="0"/>
              </a:rPr>
              <a:t>hânedânın</a:t>
            </a:r>
            <a:r>
              <a:rPr lang="tr-TR" sz="2000" dirty="0">
                <a:latin typeface="Times New Roman" pitchFamily="18" charset="0"/>
                <a:cs typeface="Times New Roman" pitchFamily="18" charset="0"/>
              </a:rPr>
              <a:t> yakın hizmetkârlarından olduğu, </a:t>
            </a:r>
            <a:r>
              <a:rPr lang="tr-TR" sz="2000" dirty="0" err="1">
                <a:latin typeface="Times New Roman" pitchFamily="18" charset="0"/>
                <a:cs typeface="Times New Roman" pitchFamily="18" charset="0"/>
              </a:rPr>
              <a:t>Îsâ</a:t>
            </a:r>
            <a:r>
              <a:rPr lang="tr-TR" sz="2000" dirty="0">
                <a:latin typeface="Times New Roman" pitchFamily="18" charset="0"/>
                <a:cs typeface="Times New Roman" pitchFamily="18" charset="0"/>
              </a:rPr>
              <a:t> Çelebi, I. Süleyman, Sultan </a:t>
            </a:r>
            <a:r>
              <a:rPr lang="tr-TR" sz="2000" dirty="0" err="1">
                <a:latin typeface="Times New Roman" pitchFamily="18" charset="0"/>
                <a:cs typeface="Times New Roman" pitchFamily="18" charset="0"/>
              </a:rPr>
              <a:t>Mûsâ</a:t>
            </a:r>
            <a:r>
              <a:rPr lang="tr-TR" sz="2000" dirty="0">
                <a:latin typeface="Times New Roman" pitchFamily="18" charset="0"/>
                <a:cs typeface="Times New Roman" pitchFamily="18" charset="0"/>
              </a:rPr>
              <a:t>, I. </a:t>
            </a:r>
            <a:r>
              <a:rPr lang="tr-TR" sz="2000" dirty="0" err="1">
                <a:latin typeface="Times New Roman" pitchFamily="18" charset="0"/>
                <a:cs typeface="Times New Roman" pitchFamily="18" charset="0"/>
              </a:rPr>
              <a:t>Mehmed</a:t>
            </a:r>
            <a:r>
              <a:rPr lang="tr-TR" sz="2000" dirty="0">
                <a:latin typeface="Times New Roman" pitchFamily="18" charset="0"/>
                <a:cs typeface="Times New Roman" pitchFamily="18" charset="0"/>
              </a:rPr>
              <a:t>, II. </a:t>
            </a:r>
            <a:r>
              <a:rPr lang="tr-TR" sz="2000" dirty="0" err="1">
                <a:latin typeface="Times New Roman" pitchFamily="18" charset="0"/>
                <a:cs typeface="Times New Roman" pitchFamily="18" charset="0"/>
              </a:rPr>
              <a:t>Murad</a:t>
            </a:r>
            <a:r>
              <a:rPr lang="tr-TR" sz="2000" dirty="0">
                <a:latin typeface="Times New Roman" pitchFamily="18" charset="0"/>
                <a:cs typeface="Times New Roman" pitchFamily="18" charset="0"/>
              </a:rPr>
              <a:t> ve Fatih Sultan </a:t>
            </a:r>
            <a:r>
              <a:rPr lang="tr-TR" sz="2000" dirty="0" err="1">
                <a:latin typeface="Times New Roman" pitchFamily="18" charset="0"/>
                <a:cs typeface="Times New Roman" pitchFamily="18" charset="0"/>
              </a:rPr>
              <a:t>Mehmed</a:t>
            </a:r>
            <a:r>
              <a:rPr lang="tr-TR" sz="2000" dirty="0">
                <a:latin typeface="Times New Roman" pitchFamily="18" charset="0"/>
                <a:cs typeface="Times New Roman" pitchFamily="18" charset="0"/>
              </a:rPr>
              <a:t> dönemlerinde görevlerde bulunduğu söylenmektedir. II. </a:t>
            </a:r>
            <a:r>
              <a:rPr lang="tr-TR" sz="2000" dirty="0" err="1">
                <a:latin typeface="Times New Roman" pitchFamily="18" charset="0"/>
                <a:cs typeface="Times New Roman" pitchFamily="18" charset="0"/>
              </a:rPr>
              <a:t>Murad</a:t>
            </a:r>
            <a:r>
              <a:rPr lang="tr-TR" sz="2000" dirty="0">
                <a:latin typeface="Times New Roman" pitchFamily="18" charset="0"/>
                <a:cs typeface="Times New Roman" pitchFamily="18" charset="0"/>
              </a:rPr>
              <a:t> tarafından </a:t>
            </a:r>
            <a:r>
              <a:rPr lang="tr-TR" sz="2000" dirty="0" err="1">
                <a:latin typeface="Times New Roman" pitchFamily="18" charset="0"/>
                <a:cs typeface="Times New Roman" pitchFamily="18" charset="0"/>
              </a:rPr>
              <a:t>Karamanoğlu</a:t>
            </a:r>
            <a:r>
              <a:rPr lang="tr-TR" sz="2000" dirty="0">
                <a:latin typeface="Times New Roman" pitchFamily="18" charset="0"/>
                <a:cs typeface="Times New Roman" pitchFamily="18" charset="0"/>
              </a:rPr>
              <a:t> İbrahim Bey’e ve Karakoyunlu Sultan Cihan-Şah’a elçi olarak gönderildiği de söylenenler arasındadır. </a:t>
            </a:r>
            <a:r>
              <a:rPr lang="tr-TR" sz="2000" dirty="0" err="1">
                <a:latin typeface="Times New Roman" pitchFamily="18" charset="0"/>
                <a:cs typeface="Times New Roman" pitchFamily="18" charset="0"/>
              </a:rPr>
              <a:t>Mûsikîye</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dâir</a:t>
            </a:r>
            <a:r>
              <a:rPr lang="tr-TR" sz="2000" dirty="0">
                <a:latin typeface="Times New Roman" pitchFamily="18" charset="0"/>
                <a:cs typeface="Times New Roman" pitchFamily="18" charset="0"/>
              </a:rPr>
              <a:t> eserlerini, </a:t>
            </a:r>
            <a:r>
              <a:rPr lang="tr-TR" sz="2000" dirty="0" err="1">
                <a:latin typeface="Times New Roman" pitchFamily="18" charset="0"/>
                <a:cs typeface="Times New Roman" pitchFamily="18" charset="0"/>
              </a:rPr>
              <a:t>Mûsikîye</a:t>
            </a:r>
            <a:r>
              <a:rPr lang="tr-TR" sz="2000" dirty="0">
                <a:latin typeface="Times New Roman" pitchFamily="18" charset="0"/>
                <a:cs typeface="Times New Roman" pitchFamily="18" charset="0"/>
              </a:rPr>
              <a:t> çok düşkün olduğu söylenen II. </a:t>
            </a:r>
            <a:r>
              <a:rPr lang="tr-TR" sz="2000" dirty="0" err="1">
                <a:latin typeface="Times New Roman" pitchFamily="18" charset="0"/>
                <a:cs typeface="Times New Roman" pitchFamily="18" charset="0"/>
              </a:rPr>
              <a:t>Murad’ın</a:t>
            </a:r>
            <a:r>
              <a:rPr lang="tr-TR" sz="2000" dirty="0">
                <a:latin typeface="Times New Roman" pitchFamily="18" charset="0"/>
                <a:cs typeface="Times New Roman" pitchFamily="18" charset="0"/>
              </a:rPr>
              <a:t> teşvikiyle yazdığı ayrıca onun, Fatih’in katında da itibar kazanmış bir kişi olduğu nakledilmektedir.</a:t>
            </a:r>
          </a:p>
          <a:p>
            <a:pPr algn="just"/>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Şükrullah</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Safiyyu’d</a:t>
            </a:r>
            <a:r>
              <a:rPr lang="tr-TR" sz="2000" dirty="0">
                <a:latin typeface="Times New Roman" pitchFamily="18" charset="0"/>
                <a:cs typeface="Times New Roman" pitchFamily="18" charset="0"/>
              </a:rPr>
              <a:t>-</a:t>
            </a:r>
            <a:r>
              <a:rPr lang="tr-TR" sz="2000" dirty="0" err="1">
                <a:latin typeface="Times New Roman" pitchFamily="18" charset="0"/>
                <a:cs typeface="Times New Roman" pitchFamily="18" charset="0"/>
              </a:rPr>
              <a:t>Dîn</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Abdü’l</a:t>
            </a:r>
            <a:r>
              <a:rPr lang="tr-TR" sz="2000" dirty="0">
                <a:latin typeface="Times New Roman" pitchFamily="18" charset="0"/>
                <a:cs typeface="Times New Roman" pitchFamily="18" charset="0"/>
              </a:rPr>
              <a:t>-</a:t>
            </a:r>
            <a:r>
              <a:rPr lang="tr-TR" sz="2000" dirty="0" err="1">
                <a:latin typeface="Times New Roman" pitchFamily="18" charset="0"/>
                <a:cs typeface="Times New Roman" pitchFamily="18" charset="0"/>
              </a:rPr>
              <a:t>Mü’min</a:t>
            </a:r>
            <a:r>
              <a:rPr lang="tr-TR" sz="2000" dirty="0">
                <a:latin typeface="Times New Roman" pitchFamily="18" charset="0"/>
                <a:cs typeface="Times New Roman" pitchFamily="18" charset="0"/>
              </a:rPr>
              <a:t> el-</a:t>
            </a:r>
            <a:r>
              <a:rPr lang="tr-TR" sz="2000" dirty="0" err="1">
                <a:latin typeface="Times New Roman" pitchFamily="18" charset="0"/>
                <a:cs typeface="Times New Roman" pitchFamily="18" charset="0"/>
              </a:rPr>
              <a:t>Urmevî’nin</a:t>
            </a:r>
            <a:r>
              <a:rPr lang="tr-TR" sz="2000" dirty="0">
                <a:latin typeface="Times New Roman" pitchFamily="18" charset="0"/>
                <a:cs typeface="Times New Roman" pitchFamily="18" charset="0"/>
              </a:rPr>
              <a:t> </a:t>
            </a:r>
            <a:r>
              <a:rPr lang="tr-TR" sz="2000" i="1" dirty="0" err="1">
                <a:latin typeface="Times New Roman" pitchFamily="18" charset="0"/>
                <a:cs typeface="Times New Roman" pitchFamily="18" charset="0"/>
              </a:rPr>
              <a:t>Edvâr</a:t>
            </a:r>
            <a:r>
              <a:rPr lang="tr-TR" sz="2000" dirty="0" err="1">
                <a:latin typeface="Times New Roman" pitchFamily="18" charset="0"/>
                <a:cs typeface="Times New Roman" pitchFamily="18" charset="0"/>
              </a:rPr>
              <a:t>’ını</a:t>
            </a:r>
            <a:r>
              <a:rPr lang="tr-TR" sz="2000" dirty="0">
                <a:latin typeface="Times New Roman" pitchFamily="18" charset="0"/>
                <a:cs typeface="Times New Roman" pitchFamily="18" charset="0"/>
              </a:rPr>
              <a:t>, </a:t>
            </a:r>
            <a:r>
              <a:rPr lang="tr-TR" sz="2000" i="1" dirty="0" err="1">
                <a:latin typeface="Times New Roman" pitchFamily="18" charset="0"/>
                <a:cs typeface="Times New Roman" pitchFamily="18" charset="0"/>
              </a:rPr>
              <a:t>Terceme</a:t>
            </a:r>
            <a:r>
              <a:rPr lang="tr-TR" sz="2000" i="1" dirty="0">
                <a:latin typeface="Times New Roman" pitchFamily="18" charset="0"/>
                <a:cs typeface="Times New Roman" pitchFamily="18" charset="0"/>
              </a:rPr>
              <a:t>-i </a:t>
            </a:r>
            <a:r>
              <a:rPr lang="tr-TR" sz="2000" i="1" dirty="0" err="1">
                <a:latin typeface="Times New Roman" pitchFamily="18" charset="0"/>
                <a:cs typeface="Times New Roman" pitchFamily="18" charset="0"/>
              </a:rPr>
              <a:t>Kitâb</a:t>
            </a:r>
            <a:r>
              <a:rPr lang="tr-TR" sz="2000" i="1" dirty="0">
                <a:latin typeface="Times New Roman" pitchFamily="18" charset="0"/>
                <a:cs typeface="Times New Roman" pitchFamily="18" charset="0"/>
              </a:rPr>
              <a:t>-ı </a:t>
            </a:r>
            <a:r>
              <a:rPr lang="tr-TR" sz="2000" i="1" dirty="0" err="1">
                <a:latin typeface="Times New Roman" pitchFamily="18" charset="0"/>
                <a:cs typeface="Times New Roman" pitchFamily="18" charset="0"/>
              </a:rPr>
              <a:t>Edvâr</a:t>
            </a:r>
            <a:r>
              <a:rPr lang="tr-TR" sz="2000" dirty="0">
                <a:latin typeface="Times New Roman" pitchFamily="18" charset="0"/>
                <a:cs typeface="Times New Roman" pitchFamily="18" charset="0"/>
              </a:rPr>
              <a:t> adıyla </a:t>
            </a:r>
            <a:r>
              <a:rPr lang="tr-TR" sz="2000" dirty="0" err="1">
                <a:latin typeface="Times New Roman" pitchFamily="18" charset="0"/>
                <a:cs typeface="Times New Roman" pitchFamily="18" charset="0"/>
              </a:rPr>
              <a:t>Arapça’dan</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Türkçe’ye</a:t>
            </a:r>
            <a:r>
              <a:rPr lang="tr-TR" sz="2000" dirty="0">
                <a:latin typeface="Times New Roman" pitchFamily="18" charset="0"/>
                <a:cs typeface="Times New Roman" pitchFamily="18" charset="0"/>
              </a:rPr>
              <a:t> tercüme etmiştir ki, padişaha ithaf edilen asıl nüshasının </a:t>
            </a:r>
            <a:r>
              <a:rPr lang="tr-TR" sz="2000" dirty="0" err="1">
                <a:latin typeface="Times New Roman" pitchFamily="18" charset="0"/>
                <a:cs typeface="Times New Roman" pitchFamily="18" charset="0"/>
              </a:rPr>
              <a:t>Râuf</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Yektâ</a:t>
            </a:r>
            <a:r>
              <a:rPr lang="tr-TR" sz="2000" dirty="0">
                <a:latin typeface="Times New Roman" pitchFamily="18" charset="0"/>
                <a:cs typeface="Times New Roman" pitchFamily="18" charset="0"/>
              </a:rPr>
              <a:t> Bey’in kütüphanesinde olduğu ve tercümeye bazı ilâveler yaptığı söylenmektedir. Fakat bunlara rağmen </a:t>
            </a:r>
            <a:r>
              <a:rPr lang="tr-TR" sz="2000" dirty="0" err="1">
                <a:latin typeface="Times New Roman" pitchFamily="18" charset="0"/>
                <a:cs typeface="Times New Roman" pitchFamily="18" charset="0"/>
              </a:rPr>
              <a:t>Şükrullah’ın</a:t>
            </a:r>
            <a:r>
              <a:rPr lang="tr-TR" sz="2000" dirty="0">
                <a:latin typeface="Times New Roman" pitchFamily="18" charset="0"/>
                <a:cs typeface="Times New Roman" pitchFamily="18" charset="0"/>
              </a:rPr>
              <a:t> daha çok, Farsça kaleme aldığı  </a:t>
            </a:r>
            <a:r>
              <a:rPr lang="tr-TR" sz="2000" i="1" dirty="0" err="1">
                <a:latin typeface="Times New Roman" pitchFamily="18" charset="0"/>
                <a:cs typeface="Times New Roman" pitchFamily="18" charset="0"/>
              </a:rPr>
              <a:t>Behcetu</a:t>
            </a:r>
            <a:r>
              <a:rPr lang="tr-TR" sz="2000" dirty="0" err="1">
                <a:latin typeface="Times New Roman" pitchFamily="18" charset="0"/>
                <a:cs typeface="Times New Roman" pitchFamily="18" charset="0"/>
              </a:rPr>
              <a:t>’</a:t>
            </a:r>
            <a:r>
              <a:rPr lang="tr-TR" sz="2000" i="1" dirty="0" err="1">
                <a:latin typeface="Times New Roman" pitchFamily="18" charset="0"/>
                <a:cs typeface="Times New Roman" pitchFamily="18" charset="0"/>
              </a:rPr>
              <a:t>t</a:t>
            </a:r>
            <a:r>
              <a:rPr lang="tr-TR" sz="2000" i="1" dirty="0">
                <a:latin typeface="Times New Roman" pitchFamily="18" charset="0"/>
                <a:cs typeface="Times New Roman" pitchFamily="18" charset="0"/>
              </a:rPr>
              <a:t>-</a:t>
            </a:r>
            <a:r>
              <a:rPr lang="tr-TR" sz="2000" i="1" dirty="0" err="1">
                <a:latin typeface="Times New Roman" pitchFamily="18" charset="0"/>
                <a:cs typeface="Times New Roman" pitchFamily="18" charset="0"/>
              </a:rPr>
              <a:t>Tevârîh</a:t>
            </a:r>
            <a:r>
              <a:rPr lang="tr-TR" sz="2000" dirty="0">
                <a:latin typeface="Times New Roman" pitchFamily="18" charset="0"/>
                <a:cs typeface="Times New Roman" pitchFamily="18" charset="0"/>
              </a:rPr>
              <a:t> adlı  genel tarihiyle tanındığı </a:t>
            </a:r>
            <a:r>
              <a:rPr lang="tr-TR" sz="2000" dirty="0" err="1">
                <a:latin typeface="Times New Roman" pitchFamily="18" charset="0"/>
                <a:cs typeface="Times New Roman" pitchFamily="18" charset="0"/>
              </a:rPr>
              <a:t>ifâde</a:t>
            </a:r>
            <a:r>
              <a:rPr lang="tr-TR" sz="2000" dirty="0">
                <a:latin typeface="Times New Roman" pitchFamily="18" charset="0"/>
                <a:cs typeface="Times New Roman" pitchFamily="18" charset="0"/>
              </a:rPr>
              <a:t> edilmektedir. </a:t>
            </a:r>
          </a:p>
        </p:txBody>
      </p:sp>
      <p:sp>
        <p:nvSpPr>
          <p:cNvPr id="4" name="3 Slayt Numarası Yer Tutucusu"/>
          <p:cNvSpPr>
            <a:spLocks noGrp="1"/>
          </p:cNvSpPr>
          <p:nvPr>
            <p:ph type="sldNum" sz="quarter" idx="12"/>
          </p:nvPr>
        </p:nvSpPr>
        <p:spPr/>
        <p:txBody>
          <a:bodyPr/>
          <a:lstStyle/>
          <a:p>
            <a:fld id="{E08322A6-5655-46F8-8465-B875A6BE498C}" type="slidenum">
              <a:rPr lang="tr-TR" smtClean="0"/>
              <a:pPr/>
              <a:t>24</a:t>
            </a:fld>
            <a:endParaRPr lang="tr-T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85000" lnSpcReduction="20000"/>
          </a:bodyPr>
          <a:lstStyle/>
          <a:p>
            <a:pPr algn="just"/>
            <a:r>
              <a:rPr lang="tr-TR" b="1" dirty="0">
                <a:latin typeface="Times New Roman" pitchFamily="18" charset="0"/>
                <a:cs typeface="Times New Roman" pitchFamily="18" charset="0"/>
              </a:rPr>
              <a:t>7- </a:t>
            </a:r>
            <a:r>
              <a:rPr lang="tr-TR" b="1" dirty="0" err="1">
                <a:latin typeface="Times New Roman" pitchFamily="18" charset="0"/>
                <a:cs typeface="Times New Roman" pitchFamily="18" charset="0"/>
              </a:rPr>
              <a:t>Fethullah</a:t>
            </a:r>
            <a:r>
              <a:rPr lang="tr-TR" b="1" dirty="0">
                <a:latin typeface="Times New Roman" pitchFamily="18" charset="0"/>
                <a:cs typeface="Times New Roman" pitchFamily="18" charset="0"/>
              </a:rPr>
              <a:t> </a:t>
            </a:r>
            <a:r>
              <a:rPr lang="tr-TR" b="1" dirty="0" err="1">
                <a:latin typeface="Times New Roman" pitchFamily="18" charset="0"/>
                <a:cs typeface="Times New Roman" pitchFamily="18" charset="0"/>
              </a:rPr>
              <a:t>Şirvânî</a:t>
            </a:r>
            <a:r>
              <a:rPr lang="tr-TR" b="1" dirty="0">
                <a:latin typeface="Times New Roman" pitchFamily="18" charset="0"/>
                <a:cs typeface="Times New Roman" pitchFamily="18" charset="0"/>
              </a:rPr>
              <a:t> (891/1486)</a:t>
            </a:r>
            <a:endParaRPr lang="tr-TR" dirty="0">
              <a:latin typeface="Times New Roman" pitchFamily="18" charset="0"/>
              <a:cs typeface="Times New Roman" pitchFamily="18" charset="0"/>
            </a:endParaRPr>
          </a:p>
          <a:p>
            <a:pPr algn="just"/>
            <a:r>
              <a:rPr lang="tr-TR" dirty="0" err="1">
                <a:latin typeface="Times New Roman" pitchFamily="18" charset="0"/>
                <a:cs typeface="Times New Roman" pitchFamily="18" charset="0"/>
              </a:rPr>
              <a:t>Fethullah</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Şirvânî</a:t>
            </a:r>
            <a:r>
              <a:rPr lang="tr-TR" dirty="0">
                <a:latin typeface="Times New Roman" pitchFamily="18" charset="0"/>
                <a:cs typeface="Times New Roman" pitchFamily="18" charset="0"/>
              </a:rPr>
              <a:t> XV. yüzyılda yaşamış değerli ilim adamlarımızdan ve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nazariyatçılarımızdan birisi olan </a:t>
            </a:r>
            <a:r>
              <a:rPr lang="tr-TR" dirty="0" err="1">
                <a:latin typeface="Times New Roman" pitchFamily="18" charset="0"/>
                <a:cs typeface="Times New Roman" pitchFamily="18" charset="0"/>
              </a:rPr>
              <a:t>Şirvânî</a:t>
            </a:r>
            <a:r>
              <a:rPr lang="tr-TR" dirty="0">
                <a:latin typeface="Times New Roman" pitchFamily="18" charset="0"/>
                <a:cs typeface="Times New Roman" pitchFamily="18" charset="0"/>
              </a:rPr>
              <a:t>, aslen </a:t>
            </a:r>
            <a:r>
              <a:rPr lang="tr-TR" dirty="0" err="1">
                <a:latin typeface="Times New Roman" pitchFamily="18" charset="0"/>
                <a:cs typeface="Times New Roman" pitchFamily="18" charset="0"/>
              </a:rPr>
              <a:t>Azerbaycan’lı</a:t>
            </a:r>
            <a:r>
              <a:rPr lang="tr-TR" dirty="0">
                <a:latin typeface="Times New Roman" pitchFamily="18" charset="0"/>
                <a:cs typeface="Times New Roman" pitchFamily="18" charset="0"/>
              </a:rPr>
              <a:t> olup, zamanındaki meşhur âlimlerden ders almış, </a:t>
            </a:r>
            <a:r>
              <a:rPr lang="tr-TR" dirty="0" err="1">
                <a:latin typeface="Times New Roman" pitchFamily="18" charset="0"/>
                <a:cs typeface="Times New Roman" pitchFamily="18" charset="0"/>
              </a:rPr>
              <a:t>dînî</a:t>
            </a:r>
            <a:r>
              <a:rPr lang="tr-TR" dirty="0">
                <a:latin typeface="Times New Roman" pitchFamily="18" charset="0"/>
                <a:cs typeface="Times New Roman" pitchFamily="18" charset="0"/>
              </a:rPr>
              <a:t> ve pozitif ilimlerde kendini çok iyi yetiştirmiştir. Özellikle Astronomi ve Matematikte tanınmış olan </a:t>
            </a:r>
            <a:r>
              <a:rPr lang="tr-TR" dirty="0" err="1">
                <a:latin typeface="Times New Roman" pitchFamily="18" charset="0"/>
                <a:cs typeface="Times New Roman" pitchFamily="18" charset="0"/>
              </a:rPr>
              <a:t>Şirvânî’nin</a:t>
            </a:r>
            <a:r>
              <a:rPr lang="tr-TR" dirty="0">
                <a:latin typeface="Times New Roman" pitchFamily="18" charset="0"/>
                <a:cs typeface="Times New Roman" pitchFamily="18" charset="0"/>
              </a:rPr>
              <a:t>, Kelâm, Tefsir ve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alanında eserleri bulunmaktadır</a:t>
            </a:r>
            <a:r>
              <a:rPr lang="tr-TR" dirty="0" smtClean="0">
                <a:latin typeface="Times New Roman" pitchFamily="18" charset="0"/>
                <a:cs typeface="Times New Roman" pitchFamily="18" charset="0"/>
              </a:rPr>
              <a:t>.</a:t>
            </a:r>
            <a:r>
              <a:rPr lang="tr-TR" dirty="0">
                <a:latin typeface="Times New Roman" pitchFamily="18" charset="0"/>
                <a:cs typeface="Times New Roman" pitchFamily="18" charset="0"/>
              </a:rPr>
              <a:t> </a:t>
            </a:r>
          </a:p>
          <a:p>
            <a:pPr algn="just"/>
            <a:r>
              <a:rPr lang="tr-TR" dirty="0">
                <a:latin typeface="Times New Roman" pitchFamily="18" charset="0"/>
                <a:cs typeface="Times New Roman" pitchFamily="18" charset="0"/>
              </a:rPr>
              <a:t>	</a:t>
            </a:r>
            <a:r>
              <a:rPr lang="tr-TR" dirty="0" err="1" smtClean="0">
                <a:latin typeface="Times New Roman" pitchFamily="18" charset="0"/>
                <a:cs typeface="Times New Roman" pitchFamily="18" charset="0"/>
              </a:rPr>
              <a:t>Şirvâni</a:t>
            </a:r>
            <a:r>
              <a:rPr lang="tr-TR" dirty="0">
                <a:latin typeface="Times New Roman" pitchFamily="18" charset="0"/>
                <a:cs typeface="Times New Roman" pitchFamily="18" charset="0"/>
              </a:rPr>
              <a:t>, yaşadığı dönemin Osmanlı Sultanı II. Mehmet olarak bilinen Fatih (ö.1481)’e sunmuş olduğu </a:t>
            </a:r>
            <a:r>
              <a:rPr lang="tr-TR" i="1" dirty="0" err="1">
                <a:latin typeface="Times New Roman" pitchFamily="18" charset="0"/>
                <a:cs typeface="Times New Roman" pitchFamily="18" charset="0"/>
              </a:rPr>
              <a:t>Mecelletun</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fi’l</a:t>
            </a:r>
            <a:r>
              <a:rPr lang="tr-TR" i="1" dirty="0">
                <a:latin typeface="Times New Roman" pitchFamily="18" charset="0"/>
                <a:cs typeface="Times New Roman" pitchFamily="18" charset="0"/>
              </a:rPr>
              <a:t>-</a:t>
            </a:r>
            <a:r>
              <a:rPr lang="tr-TR" i="1" dirty="0" err="1">
                <a:latin typeface="Times New Roman" pitchFamily="18" charset="0"/>
                <a:cs typeface="Times New Roman" pitchFamily="18" charset="0"/>
              </a:rPr>
              <a:t>Mûsîka</a:t>
            </a:r>
            <a:r>
              <a:rPr lang="tr-TR" dirty="0">
                <a:latin typeface="Times New Roman" pitchFamily="18" charset="0"/>
                <a:cs typeface="Times New Roman" pitchFamily="18" charset="0"/>
              </a:rPr>
              <a:t> adlı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nazariyatıyla ilgili eserinde, Türk </a:t>
            </a:r>
            <a:r>
              <a:rPr lang="tr-TR" dirty="0" err="1">
                <a:latin typeface="Times New Roman" pitchFamily="18" charset="0"/>
                <a:cs typeface="Times New Roman" pitchFamily="18" charset="0"/>
              </a:rPr>
              <a:t>Mûsikîsinde</a:t>
            </a:r>
            <a:r>
              <a:rPr lang="tr-TR" dirty="0">
                <a:latin typeface="Times New Roman" pitchFamily="18" charset="0"/>
                <a:cs typeface="Times New Roman" pitchFamily="18" charset="0"/>
              </a:rPr>
              <a:t> kullanılan bazı makamların insanlar üzerindeki etkilerinden bahsetmiştir. </a:t>
            </a:r>
          </a:p>
          <a:p>
            <a:pPr algn="just"/>
            <a:r>
              <a:rPr lang="tr-TR" dirty="0">
                <a:latin typeface="Times New Roman" pitchFamily="18" charset="0"/>
                <a:cs typeface="Times New Roman" pitchFamily="18" charset="0"/>
              </a:rPr>
              <a:t>	Azerbaycan, Hazar Denizi’nin batısında Kafkasların doğusunda </a:t>
            </a:r>
            <a:r>
              <a:rPr lang="tr-TR" dirty="0" err="1">
                <a:latin typeface="Times New Roman" pitchFamily="18" charset="0"/>
                <a:cs typeface="Times New Roman" pitchFamily="18" charset="0"/>
              </a:rPr>
              <a:t>Âzeri</a:t>
            </a:r>
            <a:r>
              <a:rPr lang="tr-TR" dirty="0">
                <a:latin typeface="Times New Roman" pitchFamily="18" charset="0"/>
                <a:cs typeface="Times New Roman" pitchFamily="18" charset="0"/>
              </a:rPr>
              <a:t> Türklerinin çoğunlukta olduğu bir ülkenin adı.</a:t>
            </a:r>
          </a:p>
          <a:p>
            <a:pPr>
              <a:buNone/>
            </a:pPr>
            <a:endParaRPr lang="tr-TR" dirty="0"/>
          </a:p>
        </p:txBody>
      </p:sp>
      <p:sp>
        <p:nvSpPr>
          <p:cNvPr id="4" name="3 Slayt Numarası Yer Tutucusu"/>
          <p:cNvSpPr>
            <a:spLocks noGrp="1"/>
          </p:cNvSpPr>
          <p:nvPr>
            <p:ph type="sldNum" sz="quarter" idx="12"/>
          </p:nvPr>
        </p:nvSpPr>
        <p:spPr/>
        <p:txBody>
          <a:bodyPr/>
          <a:lstStyle/>
          <a:p>
            <a:fld id="{E08322A6-5655-46F8-8465-B875A6BE498C}" type="slidenum">
              <a:rPr lang="tr-TR" smtClean="0"/>
              <a:pPr/>
              <a:t>25</a:t>
            </a:fld>
            <a:endParaRPr lang="tr-T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92500" lnSpcReduction="20000"/>
          </a:bodyPr>
          <a:lstStyle/>
          <a:p>
            <a:pPr algn="just"/>
            <a:r>
              <a:rPr lang="tr-TR" b="1" dirty="0">
                <a:latin typeface="Times New Roman" pitchFamily="18" charset="0"/>
                <a:cs typeface="Times New Roman" pitchFamily="18" charset="0"/>
              </a:rPr>
              <a:t>8- Hızır B. Abdullah ( ?  - ?)</a:t>
            </a:r>
            <a:endParaRPr lang="tr-TR" dirty="0">
              <a:latin typeface="Times New Roman" pitchFamily="18" charset="0"/>
              <a:cs typeface="Times New Roman" pitchFamily="18" charset="0"/>
            </a:endParaRPr>
          </a:p>
          <a:p>
            <a:pPr algn="just"/>
            <a:r>
              <a:rPr lang="tr-TR" dirty="0">
                <a:latin typeface="Times New Roman" pitchFamily="18" charset="0"/>
                <a:cs typeface="Times New Roman" pitchFamily="18" charset="0"/>
              </a:rPr>
              <a:t>	Osmanlı Sultanlarından II.</a:t>
            </a:r>
            <a:r>
              <a:rPr lang="tr-TR" dirty="0" err="1">
                <a:latin typeface="Times New Roman" pitchFamily="18" charset="0"/>
                <a:cs typeface="Times New Roman" pitchFamily="18" charset="0"/>
              </a:rPr>
              <a:t>Murad</a:t>
            </a:r>
            <a:r>
              <a:rPr lang="tr-TR" dirty="0">
                <a:latin typeface="Times New Roman" pitchFamily="18" charset="0"/>
                <a:cs typeface="Times New Roman" pitchFamily="18" charset="0"/>
              </a:rPr>
              <a:t> (1421-1451) zamanında yaşamış olan bir ilim adamı ve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bilginidir. Aslında Türk </a:t>
            </a:r>
            <a:r>
              <a:rPr lang="tr-TR" dirty="0" err="1">
                <a:latin typeface="Times New Roman" pitchFamily="18" charset="0"/>
                <a:cs typeface="Times New Roman" pitchFamily="18" charset="0"/>
              </a:rPr>
              <a:t>Mûsikîsi</a:t>
            </a:r>
            <a:r>
              <a:rPr lang="tr-TR" dirty="0">
                <a:latin typeface="Times New Roman" pitchFamily="18" charset="0"/>
                <a:cs typeface="Times New Roman" pitchFamily="18" charset="0"/>
              </a:rPr>
              <a:t> Nazariyatı üzerine eser </a:t>
            </a:r>
            <a:r>
              <a:rPr lang="tr-TR" dirty="0" err="1">
                <a:latin typeface="Times New Roman" pitchFamily="18" charset="0"/>
                <a:cs typeface="Times New Roman" pitchFamily="18" charset="0"/>
              </a:rPr>
              <a:t>te’lîf</a:t>
            </a:r>
            <a:r>
              <a:rPr lang="tr-TR" dirty="0">
                <a:latin typeface="Times New Roman" pitchFamily="18" charset="0"/>
                <a:cs typeface="Times New Roman" pitchFamily="18" charset="0"/>
              </a:rPr>
              <a:t> eden müelliflerin en ünlülerinden olmasına rağmen, müstakil olarak hayatı ve eseri hakkında çalışma yapılmadığı için, biyografisi hakkında fazla bir bilgiye rastlanmamıştır. </a:t>
            </a:r>
          </a:p>
          <a:p>
            <a:pPr algn="just"/>
            <a:r>
              <a:rPr lang="tr-TR" dirty="0">
                <a:latin typeface="Times New Roman" pitchFamily="18" charset="0"/>
                <a:cs typeface="Times New Roman" pitchFamily="18" charset="0"/>
              </a:rPr>
              <a:t>	Hızır b. Abdullah’ın Türk </a:t>
            </a:r>
            <a:r>
              <a:rPr lang="tr-TR" dirty="0" err="1">
                <a:latin typeface="Times New Roman" pitchFamily="18" charset="0"/>
                <a:cs typeface="Times New Roman" pitchFamily="18" charset="0"/>
              </a:rPr>
              <a:t>Mûsikîsi</a:t>
            </a:r>
            <a:r>
              <a:rPr lang="tr-TR" dirty="0">
                <a:latin typeface="Times New Roman" pitchFamily="18" charset="0"/>
                <a:cs typeface="Times New Roman" pitchFamily="18" charset="0"/>
              </a:rPr>
              <a:t> Nazariyatı konusunda kaleme aldığı ve </a:t>
            </a:r>
            <a:r>
              <a:rPr lang="tr-TR" i="1" dirty="0" err="1">
                <a:latin typeface="Times New Roman" pitchFamily="18" charset="0"/>
                <a:cs typeface="Times New Roman" pitchFamily="18" charset="0"/>
              </a:rPr>
              <a:t>Edvâr</a:t>
            </a:r>
            <a:r>
              <a:rPr lang="tr-TR" i="1" dirty="0">
                <a:latin typeface="Times New Roman" pitchFamily="18" charset="0"/>
                <a:cs typeface="Times New Roman" pitchFamily="18" charset="0"/>
              </a:rPr>
              <a:t> </a:t>
            </a:r>
            <a:r>
              <a:rPr lang="tr-TR" dirty="0">
                <a:latin typeface="Times New Roman" pitchFamily="18" charset="0"/>
                <a:cs typeface="Times New Roman" pitchFamily="18" charset="0"/>
              </a:rPr>
              <a:t>adını verdiği bu eserin bir nüshası Topkapı Sarayı’nda, </a:t>
            </a:r>
            <a:r>
              <a:rPr lang="tr-TR" dirty="0" err="1">
                <a:latin typeface="Times New Roman" pitchFamily="18" charset="0"/>
                <a:cs typeface="Times New Roman" pitchFamily="18" charset="0"/>
              </a:rPr>
              <a:t>Revân</a:t>
            </a:r>
            <a:r>
              <a:rPr lang="tr-TR" dirty="0">
                <a:latin typeface="Times New Roman" pitchFamily="18" charset="0"/>
                <a:cs typeface="Times New Roman" pitchFamily="18" charset="0"/>
              </a:rPr>
              <a:t> Köşkü yazmaları arasında  no:1728 olup, 845 /1441 tarihlidir.</a:t>
            </a:r>
          </a:p>
          <a:p>
            <a:pPr>
              <a:buNone/>
            </a:pPr>
            <a:endParaRPr lang="tr-TR" dirty="0"/>
          </a:p>
        </p:txBody>
      </p:sp>
      <p:sp>
        <p:nvSpPr>
          <p:cNvPr id="4" name="3 Slayt Numarası Yer Tutucusu"/>
          <p:cNvSpPr>
            <a:spLocks noGrp="1"/>
          </p:cNvSpPr>
          <p:nvPr>
            <p:ph type="sldNum" sz="quarter" idx="12"/>
          </p:nvPr>
        </p:nvSpPr>
        <p:spPr/>
        <p:txBody>
          <a:bodyPr/>
          <a:lstStyle/>
          <a:p>
            <a:fld id="{E08322A6-5655-46F8-8465-B875A6BE498C}" type="slidenum">
              <a:rPr lang="tr-TR" smtClean="0"/>
              <a:pPr/>
              <a:t>26</a:t>
            </a:fld>
            <a:endParaRPr lang="tr-T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62500" lnSpcReduction="20000"/>
          </a:bodyPr>
          <a:lstStyle/>
          <a:p>
            <a:pPr algn="just"/>
            <a:endParaRPr lang="tr-TR" b="1" dirty="0" smtClean="0">
              <a:latin typeface="Times New Roman" pitchFamily="18" charset="0"/>
              <a:cs typeface="Times New Roman" pitchFamily="18" charset="0"/>
            </a:endParaRPr>
          </a:p>
          <a:p>
            <a:pPr algn="just"/>
            <a:r>
              <a:rPr lang="tr-TR" b="1" dirty="0" smtClean="0">
                <a:latin typeface="Times New Roman" pitchFamily="18" charset="0"/>
                <a:cs typeface="Times New Roman" pitchFamily="18" charset="0"/>
              </a:rPr>
              <a:t>9- </a:t>
            </a:r>
            <a:r>
              <a:rPr lang="tr-TR" b="1" dirty="0">
                <a:latin typeface="Times New Roman" pitchFamily="18" charset="0"/>
                <a:cs typeface="Times New Roman" pitchFamily="18" charset="0"/>
              </a:rPr>
              <a:t>Bedri </a:t>
            </a:r>
            <a:r>
              <a:rPr lang="tr-TR" b="1" dirty="0" err="1">
                <a:latin typeface="Times New Roman" pitchFamily="18" charset="0"/>
                <a:cs typeface="Times New Roman" pitchFamily="18" charset="0"/>
              </a:rPr>
              <a:t>Dilşâd</a:t>
            </a:r>
            <a:r>
              <a:rPr lang="tr-TR" b="1" dirty="0">
                <a:latin typeface="Times New Roman" pitchFamily="18" charset="0"/>
                <a:cs typeface="Times New Roman" pitchFamily="18" charset="0"/>
              </a:rPr>
              <a:t> ( ? - ?)</a:t>
            </a:r>
            <a:endParaRPr lang="tr-TR" dirty="0">
              <a:latin typeface="Times New Roman" pitchFamily="18" charset="0"/>
              <a:cs typeface="Times New Roman" pitchFamily="18" charset="0"/>
            </a:endParaRPr>
          </a:p>
          <a:p>
            <a:pPr algn="just"/>
            <a:r>
              <a:rPr lang="tr-TR" b="1" dirty="0">
                <a:latin typeface="Times New Roman" pitchFamily="18" charset="0"/>
                <a:cs typeface="Times New Roman" pitchFamily="18" charset="0"/>
              </a:rPr>
              <a:t>	</a:t>
            </a:r>
            <a:r>
              <a:rPr lang="tr-TR" dirty="0">
                <a:latin typeface="Times New Roman" pitchFamily="18" charset="0"/>
                <a:cs typeface="Times New Roman" pitchFamily="18" charset="0"/>
              </a:rPr>
              <a:t>XV. yüzyıl meşhur doktor ve </a:t>
            </a:r>
            <a:r>
              <a:rPr lang="tr-TR" dirty="0" err="1">
                <a:latin typeface="Times New Roman" pitchFamily="18" charset="0"/>
                <a:cs typeface="Times New Roman" pitchFamily="18" charset="0"/>
              </a:rPr>
              <a:t>şâirlerinden</a:t>
            </a:r>
            <a:r>
              <a:rPr lang="tr-TR" dirty="0">
                <a:latin typeface="Times New Roman" pitchFamily="18" charset="0"/>
                <a:cs typeface="Times New Roman" pitchFamily="18" charset="0"/>
              </a:rPr>
              <a:t> olup, isminin tam olarak </a:t>
            </a:r>
            <a:r>
              <a:rPr lang="tr-TR" dirty="0" err="1">
                <a:latin typeface="Times New Roman" pitchFamily="18" charset="0"/>
                <a:cs typeface="Times New Roman" pitchFamily="18" charset="0"/>
              </a:rPr>
              <a:t>Mahmud</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Muhammed </a:t>
            </a:r>
            <a:r>
              <a:rPr lang="tr-TR" dirty="0" err="1">
                <a:latin typeface="Times New Roman" pitchFamily="18" charset="0"/>
                <a:cs typeface="Times New Roman" pitchFamily="18" charset="0"/>
              </a:rPr>
              <a:t>Dilşâd</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Şirvânî</a:t>
            </a:r>
            <a:r>
              <a:rPr lang="tr-TR" dirty="0">
                <a:latin typeface="Times New Roman" pitchFamily="18" charset="0"/>
                <a:cs typeface="Times New Roman" pitchFamily="18" charset="0"/>
              </a:rPr>
              <a:t> olduğu söylenmektedir (Karakaş, 1991, 476). Tahminen 1400 tarihlerinde doğduğu söylenmektedir. Sultan II. </a:t>
            </a:r>
            <a:r>
              <a:rPr lang="tr-TR" dirty="0" err="1">
                <a:latin typeface="Times New Roman" pitchFamily="18" charset="0"/>
                <a:cs typeface="Times New Roman" pitchFamily="18" charset="0"/>
              </a:rPr>
              <a:t>Murad</a:t>
            </a:r>
            <a:r>
              <a:rPr lang="tr-TR" dirty="0">
                <a:latin typeface="Times New Roman" pitchFamily="18" charset="0"/>
                <a:cs typeface="Times New Roman" pitchFamily="18" charset="0"/>
              </a:rPr>
              <a:t> döneminde yaşadığı bilinmektedir. Hayatı hakkında fazla bir bilgi bulunamamıştır. Yalnız, 1437 tarihinde kaleme aldığı </a:t>
            </a:r>
            <a:r>
              <a:rPr lang="tr-TR" i="1" dirty="0" err="1">
                <a:latin typeface="Times New Roman" pitchFamily="18" charset="0"/>
                <a:cs typeface="Times New Roman" pitchFamily="18" charset="0"/>
              </a:rPr>
              <a:t>Kemâlnâme</a:t>
            </a:r>
            <a:r>
              <a:rPr lang="tr-TR" dirty="0">
                <a:latin typeface="Times New Roman" pitchFamily="18" charset="0"/>
                <a:cs typeface="Times New Roman" pitchFamily="18" charset="0"/>
              </a:rPr>
              <a:t> isimli eserinden, yaşadığı devir ortaya çıkmakta ve Bedri </a:t>
            </a:r>
            <a:r>
              <a:rPr lang="tr-TR" dirty="0" err="1">
                <a:latin typeface="Times New Roman" pitchFamily="18" charset="0"/>
                <a:cs typeface="Times New Roman" pitchFamily="18" charset="0"/>
              </a:rPr>
              <a:t>Dilşâd</a:t>
            </a:r>
            <a:r>
              <a:rPr lang="tr-TR" dirty="0">
                <a:latin typeface="Times New Roman" pitchFamily="18" charset="0"/>
                <a:cs typeface="Times New Roman" pitchFamily="18" charset="0"/>
              </a:rPr>
              <a:t> olarak tanınmaktadır.</a:t>
            </a:r>
          </a:p>
          <a:p>
            <a:pPr algn="just"/>
            <a:r>
              <a:rPr lang="tr-TR" dirty="0">
                <a:latin typeface="Times New Roman" pitchFamily="18" charset="0"/>
                <a:cs typeface="Times New Roman" pitchFamily="18" charset="0"/>
              </a:rPr>
              <a:t>	Sadettin </a:t>
            </a:r>
            <a:r>
              <a:rPr lang="tr-TR" dirty="0" err="1">
                <a:latin typeface="Times New Roman" pitchFamily="18" charset="0"/>
                <a:cs typeface="Times New Roman" pitchFamily="18" charset="0"/>
              </a:rPr>
              <a:t>Nüzhet</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Ergun</a:t>
            </a:r>
            <a:r>
              <a:rPr lang="tr-TR" dirty="0">
                <a:latin typeface="Times New Roman" pitchFamily="18" charset="0"/>
                <a:cs typeface="Times New Roman" pitchFamily="18" charset="0"/>
              </a:rPr>
              <a:t>, Bedri </a:t>
            </a:r>
            <a:r>
              <a:rPr lang="tr-TR" dirty="0" err="1">
                <a:latin typeface="Times New Roman" pitchFamily="18" charset="0"/>
                <a:cs typeface="Times New Roman" pitchFamily="18" charset="0"/>
              </a:rPr>
              <a:t>Dilşâd</a:t>
            </a:r>
            <a:r>
              <a:rPr lang="tr-TR" dirty="0">
                <a:latin typeface="Times New Roman" pitchFamily="18" charset="0"/>
                <a:cs typeface="Times New Roman" pitchFamily="18" charset="0"/>
              </a:rPr>
              <a:t> isminin, takma bir isim olduğunu kabul etmektedir. Çünkü Bedri </a:t>
            </a:r>
            <a:r>
              <a:rPr lang="tr-TR" dirty="0" err="1">
                <a:latin typeface="Times New Roman" pitchFamily="18" charset="0"/>
                <a:cs typeface="Times New Roman" pitchFamily="18" charset="0"/>
              </a:rPr>
              <a:t>Dilşâd</a:t>
            </a:r>
            <a:r>
              <a:rPr lang="tr-TR" dirty="0">
                <a:latin typeface="Times New Roman" pitchFamily="18" charset="0"/>
                <a:cs typeface="Times New Roman" pitchFamily="18" charset="0"/>
              </a:rPr>
              <a:t> takma adıyla </a:t>
            </a:r>
            <a:r>
              <a:rPr lang="tr-TR" dirty="0" err="1">
                <a:latin typeface="Times New Roman" pitchFamily="18" charset="0"/>
                <a:cs typeface="Times New Roman" pitchFamily="18" charset="0"/>
              </a:rPr>
              <a:t>te’lîf</a:t>
            </a:r>
            <a:r>
              <a:rPr lang="tr-TR" dirty="0">
                <a:latin typeface="Times New Roman" pitchFamily="18" charset="0"/>
                <a:cs typeface="Times New Roman" pitchFamily="18" charset="0"/>
              </a:rPr>
              <a:t> ettiği </a:t>
            </a:r>
            <a:r>
              <a:rPr lang="tr-TR" i="1" dirty="0" err="1">
                <a:latin typeface="Times New Roman" pitchFamily="18" charset="0"/>
                <a:cs typeface="Times New Roman" pitchFamily="18" charset="0"/>
              </a:rPr>
              <a:t>Muradnâme</a:t>
            </a:r>
            <a:r>
              <a:rPr lang="tr-TR" dirty="0">
                <a:latin typeface="Times New Roman" pitchFamily="18" charset="0"/>
                <a:cs typeface="Times New Roman" pitchFamily="18" charset="0"/>
              </a:rPr>
              <a:t> adındaki eseri, 51 </a:t>
            </a:r>
            <a:r>
              <a:rPr lang="tr-TR" dirty="0" err="1">
                <a:latin typeface="Times New Roman" pitchFamily="18" charset="0"/>
                <a:cs typeface="Times New Roman" pitchFamily="18" charset="0"/>
              </a:rPr>
              <a:t>babdan</a:t>
            </a:r>
            <a:r>
              <a:rPr lang="tr-TR" dirty="0">
                <a:latin typeface="Times New Roman" pitchFamily="18" charset="0"/>
                <a:cs typeface="Times New Roman" pitchFamily="18" charset="0"/>
              </a:rPr>
              <a:t> meydana gelmekte, bazı yerlerinde çok açık saçık beyitler olduğu söylenmektedir. Nikâh, evlenme ve cinsel ilişki hakkında, devrine göre edebe ve ahlâka aykırı yazılar bulunduğu ve müellifin bundan dolayı asıl ismini gizleyerek Bedri </a:t>
            </a:r>
            <a:r>
              <a:rPr lang="tr-TR" dirty="0" err="1">
                <a:latin typeface="Times New Roman" pitchFamily="18" charset="0"/>
                <a:cs typeface="Times New Roman" pitchFamily="18" charset="0"/>
              </a:rPr>
              <a:t>Dilşâd</a:t>
            </a:r>
            <a:r>
              <a:rPr lang="tr-TR" dirty="0">
                <a:latin typeface="Times New Roman" pitchFamily="18" charset="0"/>
                <a:cs typeface="Times New Roman" pitchFamily="18" charset="0"/>
              </a:rPr>
              <a:t> takma adını kullandığı söylenmektedir (Karakaş, 1991, 476). Bursalı </a:t>
            </a:r>
            <a:r>
              <a:rPr lang="tr-TR" dirty="0" err="1">
                <a:latin typeface="Times New Roman" pitchFamily="18" charset="0"/>
                <a:cs typeface="Times New Roman" pitchFamily="18" charset="0"/>
              </a:rPr>
              <a:t>Mehmed</a:t>
            </a:r>
            <a:r>
              <a:rPr lang="tr-TR" dirty="0">
                <a:latin typeface="Times New Roman" pitchFamily="18" charset="0"/>
                <a:cs typeface="Times New Roman" pitchFamily="18" charset="0"/>
              </a:rPr>
              <a:t> Tahir’in “Osmanlı Müellifleri” eserinin 3. cildinde, tabipler konusunda adı geçen “</a:t>
            </a:r>
            <a:r>
              <a:rPr lang="tr-TR" dirty="0" err="1">
                <a:latin typeface="Times New Roman" pitchFamily="18" charset="0"/>
                <a:cs typeface="Times New Roman" pitchFamily="18" charset="0"/>
              </a:rPr>
              <a:t>Mahmud</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Muhammed </a:t>
            </a:r>
            <a:r>
              <a:rPr lang="tr-TR" dirty="0" err="1">
                <a:latin typeface="Times New Roman" pitchFamily="18" charset="0"/>
                <a:cs typeface="Times New Roman" pitchFamily="18" charset="0"/>
              </a:rPr>
              <a:t>Dilşâd</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Şirvânî’nin</a:t>
            </a:r>
            <a:r>
              <a:rPr lang="tr-TR" dirty="0">
                <a:latin typeface="Times New Roman" pitchFamily="18" charset="0"/>
                <a:cs typeface="Times New Roman" pitchFamily="18" charset="0"/>
              </a:rPr>
              <a:t>, </a:t>
            </a:r>
            <a:r>
              <a:rPr lang="tr-TR" i="1" dirty="0" err="1">
                <a:latin typeface="Times New Roman" pitchFamily="18" charset="0"/>
                <a:cs typeface="Times New Roman" pitchFamily="18" charset="0"/>
              </a:rPr>
              <a:t>Muradnâme</a:t>
            </a:r>
            <a:r>
              <a:rPr lang="tr-TR" dirty="0">
                <a:latin typeface="Times New Roman" pitchFamily="18" charset="0"/>
                <a:cs typeface="Times New Roman" pitchFamily="18" charset="0"/>
              </a:rPr>
              <a:t> isimli eserine dayanarak, bu iki ismin aynı şahıslar olduğu söylenmektedir. </a:t>
            </a:r>
          </a:p>
          <a:p>
            <a:pPr>
              <a:buNone/>
            </a:pPr>
            <a:endParaRPr lang="tr-TR" dirty="0"/>
          </a:p>
        </p:txBody>
      </p:sp>
      <p:sp>
        <p:nvSpPr>
          <p:cNvPr id="4" name="3 Slayt Numarası Yer Tutucusu"/>
          <p:cNvSpPr>
            <a:spLocks noGrp="1"/>
          </p:cNvSpPr>
          <p:nvPr>
            <p:ph type="sldNum" sz="quarter" idx="12"/>
          </p:nvPr>
        </p:nvSpPr>
        <p:spPr/>
        <p:txBody>
          <a:bodyPr/>
          <a:lstStyle/>
          <a:p>
            <a:fld id="{E08322A6-5655-46F8-8465-B875A6BE498C}" type="slidenum">
              <a:rPr lang="tr-TR" smtClean="0"/>
              <a:pPr/>
              <a:t>27</a:t>
            </a:fld>
            <a:endParaRPr lang="tr-T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lnSpcReduction="10000"/>
          </a:bodyPr>
          <a:lstStyle/>
          <a:p>
            <a:pPr algn="just">
              <a:buNone/>
            </a:pPr>
            <a:r>
              <a:rPr lang="tr-TR" dirty="0" smtClean="0">
                <a:latin typeface="Times New Roman" pitchFamily="18" charset="0"/>
                <a:cs typeface="Times New Roman" pitchFamily="18" charset="0"/>
              </a:rPr>
              <a:t>	Eserin </a:t>
            </a:r>
            <a:r>
              <a:rPr lang="tr-TR" dirty="0" err="1">
                <a:latin typeface="Times New Roman" pitchFamily="18" charset="0"/>
                <a:cs typeface="Times New Roman" pitchFamily="18" charset="0"/>
              </a:rPr>
              <a:t>muhtevâsı</a:t>
            </a:r>
            <a:r>
              <a:rPr lang="tr-TR" dirty="0">
                <a:latin typeface="Times New Roman" pitchFamily="18" charset="0"/>
                <a:cs typeface="Times New Roman" pitchFamily="18" charset="0"/>
              </a:rPr>
              <a:t> göz önünde bulundurulursa, 1427 tarihinde manzum olarak kaleme alındığı söylenen bu eserin, içerisinde tıp’la ilgili bilgiler yanında, satranç hakkında ve müzikle ilgili makamlar konusunda, ayrı ayrı kısımlar bulunduğuna bakılarak, bu şahsın,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nazariyatçısı olan ve II. </a:t>
            </a:r>
            <a:r>
              <a:rPr lang="tr-TR" dirty="0" err="1">
                <a:latin typeface="Times New Roman" pitchFamily="18" charset="0"/>
                <a:cs typeface="Times New Roman" pitchFamily="18" charset="0"/>
              </a:rPr>
              <a:t>Murad’ın</a:t>
            </a:r>
            <a:r>
              <a:rPr lang="tr-TR" dirty="0">
                <a:latin typeface="Times New Roman" pitchFamily="18" charset="0"/>
                <a:cs typeface="Times New Roman" pitchFamily="18" charset="0"/>
              </a:rPr>
              <a:t> emriyle </a:t>
            </a:r>
            <a:r>
              <a:rPr lang="tr-TR" i="1" dirty="0" err="1">
                <a:latin typeface="Times New Roman" pitchFamily="18" charset="0"/>
                <a:cs typeface="Times New Roman" pitchFamily="18" charset="0"/>
              </a:rPr>
              <a:t>Muradnâme</a:t>
            </a:r>
            <a:r>
              <a:rPr lang="tr-TR" dirty="0" err="1">
                <a:latin typeface="Times New Roman" pitchFamily="18" charset="0"/>
                <a:cs typeface="Times New Roman" pitchFamily="18" charset="0"/>
              </a:rPr>
              <a:t>’yi</a:t>
            </a:r>
            <a:r>
              <a:rPr lang="tr-TR" dirty="0">
                <a:latin typeface="Times New Roman" pitchFamily="18" charset="0"/>
                <a:cs typeface="Times New Roman" pitchFamily="18" charset="0"/>
              </a:rPr>
              <a:t> kaleme alan kişi olabileceği ihtimali kuvvetli görünmektedir. Kanaatimizce, Bedri ve </a:t>
            </a:r>
            <a:r>
              <a:rPr lang="tr-TR" i="1" dirty="0" err="1">
                <a:latin typeface="Times New Roman" pitchFamily="18" charset="0"/>
                <a:cs typeface="Times New Roman" pitchFamily="18" charset="0"/>
              </a:rPr>
              <a:t>Muradnâme</a:t>
            </a:r>
            <a:r>
              <a:rPr lang="tr-TR" dirty="0" err="1">
                <a:latin typeface="Times New Roman" pitchFamily="18" charset="0"/>
                <a:cs typeface="Times New Roman" pitchFamily="18" charset="0"/>
              </a:rPr>
              <a:t>’si</a:t>
            </a:r>
            <a:r>
              <a:rPr lang="tr-TR" dirty="0">
                <a:latin typeface="Times New Roman" pitchFamily="18" charset="0"/>
                <a:cs typeface="Times New Roman" pitchFamily="18" charset="0"/>
              </a:rPr>
              <a:t> üzerinde müstakil olarak çalışılmadıkça, onun biyografisi hakkında verilecek bilgilerin hatadan </a:t>
            </a:r>
            <a:r>
              <a:rPr lang="tr-TR" dirty="0" err="1">
                <a:latin typeface="Times New Roman" pitchFamily="18" charset="0"/>
                <a:cs typeface="Times New Roman" pitchFamily="18" charset="0"/>
              </a:rPr>
              <a:t>sâlim</a:t>
            </a:r>
            <a:r>
              <a:rPr lang="tr-TR" dirty="0">
                <a:latin typeface="Times New Roman" pitchFamily="18" charset="0"/>
                <a:cs typeface="Times New Roman" pitchFamily="18" charset="0"/>
              </a:rPr>
              <a:t> olması mümkün değildir. </a:t>
            </a:r>
          </a:p>
        </p:txBody>
      </p:sp>
      <p:sp>
        <p:nvSpPr>
          <p:cNvPr id="4" name="3 Slayt Numarası Yer Tutucusu"/>
          <p:cNvSpPr>
            <a:spLocks noGrp="1"/>
          </p:cNvSpPr>
          <p:nvPr>
            <p:ph type="sldNum" sz="quarter" idx="12"/>
          </p:nvPr>
        </p:nvSpPr>
        <p:spPr/>
        <p:txBody>
          <a:bodyPr/>
          <a:lstStyle/>
          <a:p>
            <a:fld id="{E08322A6-5655-46F8-8465-B875A6BE498C}" type="slidenum">
              <a:rPr lang="tr-TR" smtClean="0"/>
              <a:pPr/>
              <a:t>28</a:t>
            </a:fld>
            <a:endParaRPr lang="tr-T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7258072" cy="5840435"/>
          </a:xfrm>
        </p:spPr>
        <p:txBody>
          <a:bodyPr>
            <a:normAutofit fontScale="70000" lnSpcReduction="20000"/>
          </a:bodyPr>
          <a:lstStyle/>
          <a:p>
            <a:pPr algn="just"/>
            <a:r>
              <a:rPr lang="tr-TR" dirty="0" err="1">
                <a:latin typeface="Times New Roman" pitchFamily="18" charset="0"/>
                <a:cs typeface="Times New Roman" pitchFamily="18" charset="0"/>
              </a:rPr>
              <a:t>cb</a:t>
            </a:r>
            <a:r>
              <a:rPr lang="tr-TR" dirty="0">
                <a:latin typeface="Times New Roman" pitchFamily="18" charset="0"/>
                <a:cs typeface="Times New Roman" pitchFamily="18" charset="0"/>
              </a:rPr>
              <a:t>- Türkiye’de Cumhuriyet Dönemi Nazariyatçıları</a:t>
            </a:r>
          </a:p>
          <a:p>
            <a:pPr algn="just"/>
            <a:r>
              <a:rPr lang="tr-TR" dirty="0">
                <a:latin typeface="Times New Roman" pitchFamily="18" charset="0"/>
                <a:cs typeface="Times New Roman" pitchFamily="18" charset="0"/>
              </a:rPr>
              <a:t>		</a:t>
            </a:r>
          </a:p>
          <a:p>
            <a:pPr algn="just"/>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1- Rauf </a:t>
            </a:r>
            <a:r>
              <a:rPr lang="tr-TR" b="1" dirty="0" err="1">
                <a:latin typeface="Times New Roman" pitchFamily="18" charset="0"/>
                <a:cs typeface="Times New Roman" pitchFamily="18" charset="0"/>
              </a:rPr>
              <a:t>Yektâ</a:t>
            </a:r>
            <a:r>
              <a:rPr lang="tr-TR" b="1" dirty="0">
                <a:latin typeface="Times New Roman" pitchFamily="18" charset="0"/>
                <a:cs typeface="Times New Roman" pitchFamily="18" charset="0"/>
              </a:rPr>
              <a:t> (1871-1935):</a:t>
            </a:r>
            <a:endParaRPr lang="tr-TR" dirty="0">
              <a:latin typeface="Times New Roman" pitchFamily="18" charset="0"/>
              <a:cs typeface="Times New Roman" pitchFamily="18" charset="0"/>
            </a:endParaRPr>
          </a:p>
          <a:p>
            <a:pPr algn="just"/>
            <a:r>
              <a:rPr lang="tr-TR" b="1" dirty="0">
                <a:latin typeface="Times New Roman" pitchFamily="18" charset="0"/>
                <a:cs typeface="Times New Roman" pitchFamily="18" charset="0"/>
              </a:rPr>
              <a:t>	</a:t>
            </a:r>
            <a:r>
              <a:rPr lang="tr-TR" dirty="0">
                <a:latin typeface="Times New Roman" pitchFamily="18" charset="0"/>
                <a:cs typeface="Times New Roman" pitchFamily="18" charset="0"/>
              </a:rPr>
              <a:t>Türk </a:t>
            </a:r>
            <a:r>
              <a:rPr lang="tr-TR" dirty="0" err="1">
                <a:latin typeface="Times New Roman" pitchFamily="18" charset="0"/>
                <a:cs typeface="Times New Roman" pitchFamily="18" charset="0"/>
              </a:rPr>
              <a:t>Mûsikîsi</a:t>
            </a:r>
            <a:r>
              <a:rPr lang="tr-TR" dirty="0">
                <a:latin typeface="Times New Roman" pitchFamily="18" charset="0"/>
                <a:cs typeface="Times New Roman" pitchFamily="18" charset="0"/>
              </a:rPr>
              <a:t> bestekârı ve bilginidir. İstanbul Aksaray’da dünyaya gelmiştir. İlk ve orta öğreniminden sonra </a:t>
            </a:r>
            <a:r>
              <a:rPr lang="tr-TR" dirty="0" err="1">
                <a:latin typeface="Times New Roman" pitchFamily="18" charset="0"/>
                <a:cs typeface="Times New Roman" pitchFamily="18" charset="0"/>
              </a:rPr>
              <a:t>Lisân</a:t>
            </a:r>
            <a:r>
              <a:rPr lang="tr-TR" dirty="0">
                <a:latin typeface="Times New Roman" pitchFamily="18" charset="0"/>
                <a:cs typeface="Times New Roman" pitchFamily="18" charset="0"/>
              </a:rPr>
              <a:t> Mektebini bitirmiş, Hattat </a:t>
            </a:r>
            <a:r>
              <a:rPr lang="tr-TR" dirty="0" err="1">
                <a:latin typeface="Times New Roman" pitchFamily="18" charset="0"/>
                <a:cs typeface="Times New Roman" pitchFamily="18" charset="0"/>
              </a:rPr>
              <a:t>Nasûhî</a:t>
            </a:r>
            <a:r>
              <a:rPr lang="tr-TR" dirty="0">
                <a:latin typeface="Times New Roman" pitchFamily="18" charset="0"/>
                <a:cs typeface="Times New Roman" pitchFamily="18" charset="0"/>
              </a:rPr>
              <a:t> Efendi’den hat, </a:t>
            </a:r>
            <a:r>
              <a:rPr lang="tr-TR" dirty="0" err="1">
                <a:latin typeface="Times New Roman" pitchFamily="18" charset="0"/>
                <a:cs typeface="Times New Roman" pitchFamily="18" charset="0"/>
              </a:rPr>
              <a:t>Zekâi</a:t>
            </a:r>
            <a:r>
              <a:rPr lang="tr-TR" dirty="0">
                <a:latin typeface="Times New Roman" pitchFamily="18" charset="0"/>
                <a:cs typeface="Times New Roman" pitchFamily="18" charset="0"/>
              </a:rPr>
              <a:t> Dede’den de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öğrenmiştir. </a:t>
            </a:r>
          </a:p>
          <a:p>
            <a:pPr algn="just"/>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Dâru’l</a:t>
            </a:r>
            <a:r>
              <a:rPr lang="tr-TR" dirty="0" smtClean="0">
                <a:latin typeface="Times New Roman" pitchFamily="18" charset="0"/>
                <a:cs typeface="Times New Roman" pitchFamily="18" charset="0"/>
              </a:rPr>
              <a:t>-</a:t>
            </a:r>
            <a:r>
              <a:rPr lang="tr-TR" dirty="0" err="1" smtClean="0">
                <a:latin typeface="Times New Roman" pitchFamily="18" charset="0"/>
                <a:cs typeface="Times New Roman" pitchFamily="18" charset="0"/>
              </a:rPr>
              <a:t>Elhân</a:t>
            </a:r>
            <a:r>
              <a:rPr lang="tr-TR" dirty="0" smtClean="0">
                <a:latin typeface="Times New Roman" pitchFamily="18" charset="0"/>
                <a:cs typeface="Times New Roman" pitchFamily="18" charset="0"/>
              </a:rPr>
              <a:t> (İstanbul Konservatuarı) kurulunca, Türk </a:t>
            </a:r>
            <a:r>
              <a:rPr lang="tr-TR" dirty="0" err="1" smtClean="0">
                <a:latin typeface="Times New Roman" pitchFamily="18" charset="0"/>
                <a:cs typeface="Times New Roman" pitchFamily="18" charset="0"/>
              </a:rPr>
              <a:t>Mûsikîsi</a:t>
            </a:r>
            <a:r>
              <a:rPr lang="tr-TR" dirty="0" smtClean="0">
                <a:latin typeface="Times New Roman" pitchFamily="18" charset="0"/>
                <a:cs typeface="Times New Roman" pitchFamily="18" charset="0"/>
              </a:rPr>
              <a:t> Nazariyatı ve Tarihi muallimi olmuştur. 1926’ya kadar bu göreve devam etmiştir. Onun en büyük yanı, </a:t>
            </a:r>
            <a:r>
              <a:rPr lang="tr-TR" dirty="0" err="1" smtClean="0">
                <a:latin typeface="Times New Roman" pitchFamily="18" charset="0"/>
                <a:cs typeface="Times New Roman" pitchFamily="18" charset="0"/>
              </a:rPr>
              <a:t>mûsikî</a:t>
            </a:r>
            <a:r>
              <a:rPr lang="tr-TR" dirty="0" smtClean="0">
                <a:latin typeface="Times New Roman" pitchFamily="18" charset="0"/>
                <a:cs typeface="Times New Roman" pitchFamily="18" charset="0"/>
              </a:rPr>
              <a:t> bilgini oluşudur. Cumhuriyet dönemindeki ilk Türk </a:t>
            </a:r>
            <a:r>
              <a:rPr lang="tr-TR" dirty="0" err="1" smtClean="0">
                <a:latin typeface="Times New Roman" pitchFamily="18" charset="0"/>
                <a:cs typeface="Times New Roman" pitchFamily="18" charset="0"/>
              </a:rPr>
              <a:t>Mûsikî</a:t>
            </a:r>
            <a:r>
              <a:rPr lang="tr-TR" dirty="0" smtClean="0">
                <a:latin typeface="Times New Roman" pitchFamily="18" charset="0"/>
                <a:cs typeface="Times New Roman" pitchFamily="18" charset="0"/>
              </a:rPr>
              <a:t> bilgini olup, bu alanda eser veren kişidir. Ayrıca İstanbul Konservatuarı tasnif heyetinde çalışarak çok sayıda </a:t>
            </a:r>
            <a:r>
              <a:rPr lang="tr-TR" dirty="0" err="1" smtClean="0">
                <a:latin typeface="Times New Roman" pitchFamily="18" charset="0"/>
                <a:cs typeface="Times New Roman" pitchFamily="18" charset="0"/>
              </a:rPr>
              <a:t>Tevşîh</a:t>
            </a:r>
            <a:r>
              <a:rPr lang="tr-TR" dirty="0" smtClean="0">
                <a:latin typeface="Times New Roman" pitchFamily="18" charset="0"/>
                <a:cs typeface="Times New Roman" pitchFamily="18" charset="0"/>
              </a:rPr>
              <a:t>, İlâhî, Nefes ve Mevlevî </a:t>
            </a:r>
            <a:r>
              <a:rPr lang="tr-TR" dirty="0" err="1" smtClean="0">
                <a:latin typeface="Times New Roman" pitchFamily="18" charset="0"/>
                <a:cs typeface="Times New Roman" pitchFamily="18" charset="0"/>
              </a:rPr>
              <a:t>Âyinini</a:t>
            </a:r>
            <a:r>
              <a:rPr lang="tr-TR" dirty="0" smtClean="0">
                <a:latin typeface="Times New Roman" pitchFamily="18" charset="0"/>
                <a:cs typeface="Times New Roman" pitchFamily="18" charset="0"/>
              </a:rPr>
              <a:t> hazırlayarak yayımlamıştır.</a:t>
            </a:r>
          </a:p>
          <a:p>
            <a:pPr algn="just"/>
            <a:r>
              <a:rPr lang="tr-TR" dirty="0">
                <a:latin typeface="Times New Roman" pitchFamily="18" charset="0"/>
                <a:cs typeface="Times New Roman" pitchFamily="18" charset="0"/>
              </a:rPr>
              <a:t>	Elli kadar eser besteleyen Rauf </a:t>
            </a:r>
            <a:r>
              <a:rPr lang="tr-TR" dirty="0" err="1">
                <a:latin typeface="Times New Roman" pitchFamily="18" charset="0"/>
                <a:cs typeface="Times New Roman" pitchFamily="18" charset="0"/>
              </a:rPr>
              <a:t>Yektâ’nın</a:t>
            </a:r>
            <a:r>
              <a:rPr lang="tr-TR" dirty="0">
                <a:latin typeface="Times New Roman" pitchFamily="18" charset="0"/>
                <a:cs typeface="Times New Roman" pitchFamily="18" charset="0"/>
              </a:rPr>
              <a:t> bu eserleri içinde Yegâh </a:t>
            </a:r>
            <a:r>
              <a:rPr lang="tr-TR" dirty="0" err="1">
                <a:latin typeface="Times New Roman" pitchFamily="18" charset="0"/>
                <a:cs typeface="Times New Roman" pitchFamily="18" charset="0"/>
              </a:rPr>
              <a:t>Âyin’i</a:t>
            </a:r>
            <a:r>
              <a:rPr lang="tr-TR" dirty="0">
                <a:latin typeface="Times New Roman" pitchFamily="18" charset="0"/>
                <a:cs typeface="Times New Roman" pitchFamily="18" charset="0"/>
              </a:rPr>
              <a:t>, Yegâh İlâhî’si ve Rast Tekbir’i </a:t>
            </a:r>
            <a:r>
              <a:rPr lang="tr-TR" dirty="0" err="1">
                <a:latin typeface="Times New Roman" pitchFamily="18" charset="0"/>
                <a:cs typeface="Times New Roman" pitchFamily="18" charset="0"/>
              </a:rPr>
              <a:t>dînî</a:t>
            </a:r>
            <a:r>
              <a:rPr lang="tr-TR" dirty="0">
                <a:latin typeface="Times New Roman" pitchFamily="18" charset="0"/>
                <a:cs typeface="Times New Roman" pitchFamily="18" charset="0"/>
              </a:rPr>
              <a:t> eserlerdir.</a:t>
            </a:r>
          </a:p>
          <a:p>
            <a:pPr>
              <a:buNone/>
            </a:pPr>
            <a:endParaRPr lang="tr-TR" dirty="0"/>
          </a:p>
        </p:txBody>
      </p:sp>
      <p:sp>
        <p:nvSpPr>
          <p:cNvPr id="4" name="3 Slayt Numarası Yer Tutucusu"/>
          <p:cNvSpPr>
            <a:spLocks noGrp="1"/>
          </p:cNvSpPr>
          <p:nvPr>
            <p:ph type="sldNum" sz="quarter" idx="12"/>
          </p:nvPr>
        </p:nvSpPr>
        <p:spPr/>
        <p:txBody>
          <a:bodyPr/>
          <a:lstStyle/>
          <a:p>
            <a:fld id="{E08322A6-5655-46F8-8465-B875A6BE498C}" type="slidenum">
              <a:rPr lang="tr-TR" smtClean="0"/>
              <a:pPr/>
              <a:t>29</a:t>
            </a:fld>
            <a:endParaRPr lang="tr-TR"/>
          </a:p>
        </p:txBody>
      </p:sp>
      <p:pic>
        <p:nvPicPr>
          <p:cNvPr id="24578" name="Picture 2" descr="!¼"/>
          <p:cNvPicPr>
            <a:picLocks noChangeAspect="1" noChangeArrowheads="1"/>
          </p:cNvPicPr>
          <p:nvPr/>
        </p:nvPicPr>
        <p:blipFill>
          <a:blip r:embed="rId2"/>
          <a:srcRect/>
          <a:stretch>
            <a:fillRect/>
          </a:stretch>
        </p:blipFill>
        <p:spPr bwMode="auto">
          <a:xfrm>
            <a:off x="7929586" y="1357298"/>
            <a:ext cx="866775" cy="1247775"/>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fontScale="70000" lnSpcReduction="20000"/>
          </a:bodyPr>
          <a:lstStyle/>
          <a:p>
            <a:r>
              <a:rPr lang="tr-TR" dirty="0">
                <a:latin typeface="Times New Roman" pitchFamily="18" charset="0"/>
                <a:cs typeface="Times New Roman" pitchFamily="18" charset="0"/>
              </a:rPr>
              <a:t>Türk </a:t>
            </a:r>
            <a:r>
              <a:rPr lang="tr-TR" dirty="0" err="1">
                <a:latin typeface="Times New Roman" pitchFamily="18" charset="0"/>
                <a:cs typeface="Times New Roman" pitchFamily="18" charset="0"/>
              </a:rPr>
              <a:t>Mûsikîsi</a:t>
            </a:r>
            <a:r>
              <a:rPr lang="tr-TR" dirty="0">
                <a:latin typeface="Times New Roman" pitchFamily="18" charset="0"/>
                <a:cs typeface="Times New Roman" pitchFamily="18" charset="0"/>
              </a:rPr>
              <a:t> sahasında eser vermiş olan büyük bestekârları şöyle tasnif edebiliriz.</a:t>
            </a:r>
          </a:p>
          <a:p>
            <a:r>
              <a:rPr lang="tr-TR" dirty="0">
                <a:latin typeface="Times New Roman" pitchFamily="18" charset="0"/>
                <a:cs typeface="Times New Roman" pitchFamily="18" charset="0"/>
              </a:rPr>
              <a:t> </a:t>
            </a:r>
          </a:p>
          <a:p>
            <a:r>
              <a:rPr lang="tr-TR" dirty="0">
                <a:latin typeface="Times New Roman" pitchFamily="18" charset="0"/>
                <a:cs typeface="Times New Roman" pitchFamily="18" charset="0"/>
              </a:rPr>
              <a:t>	A- DÎNÎ MÛSİKÎ SAHASINDA ESER VERENLER:</a:t>
            </a:r>
          </a:p>
          <a:p>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1- Hatip </a:t>
            </a:r>
            <a:r>
              <a:rPr lang="tr-TR" b="1" dirty="0" err="1">
                <a:latin typeface="Times New Roman" pitchFamily="18" charset="0"/>
                <a:cs typeface="Times New Roman" pitchFamily="18" charset="0"/>
              </a:rPr>
              <a:t>Zâkirî</a:t>
            </a:r>
            <a:r>
              <a:rPr lang="tr-TR" b="1" dirty="0">
                <a:latin typeface="Times New Roman" pitchFamily="18" charset="0"/>
                <a:cs typeface="Times New Roman" pitchFamily="18" charset="0"/>
              </a:rPr>
              <a:t> Hasan Efendi (1545-1623)</a:t>
            </a:r>
            <a:endParaRPr lang="tr-TR" dirty="0">
              <a:latin typeface="Times New Roman" pitchFamily="18" charset="0"/>
              <a:cs typeface="Times New Roman" pitchFamily="18" charset="0"/>
            </a:endParaRPr>
          </a:p>
          <a:p>
            <a:r>
              <a:rPr lang="tr-TR" b="1" dirty="0">
                <a:latin typeface="Times New Roman" pitchFamily="18" charset="0"/>
                <a:cs typeface="Times New Roman" pitchFamily="18" charset="0"/>
              </a:rPr>
              <a:t>		2- </a:t>
            </a:r>
            <a:r>
              <a:rPr lang="tr-TR" b="1" dirty="0" err="1">
                <a:latin typeface="Times New Roman" pitchFamily="18" charset="0"/>
                <a:cs typeface="Times New Roman" pitchFamily="18" charset="0"/>
              </a:rPr>
              <a:t>Buhûrîzâde</a:t>
            </a:r>
            <a:r>
              <a:rPr lang="tr-TR" b="1" dirty="0">
                <a:latin typeface="Times New Roman" pitchFamily="18" charset="0"/>
                <a:cs typeface="Times New Roman" pitchFamily="18" charset="0"/>
              </a:rPr>
              <a:t> </a:t>
            </a:r>
            <a:r>
              <a:rPr lang="tr-TR" b="1" dirty="0" err="1">
                <a:latin typeface="Times New Roman" pitchFamily="18" charset="0"/>
                <a:cs typeface="Times New Roman" pitchFamily="18" charset="0"/>
              </a:rPr>
              <a:t>Mûstafa</a:t>
            </a:r>
            <a:r>
              <a:rPr lang="tr-TR" b="1" dirty="0">
                <a:latin typeface="Times New Roman" pitchFamily="18" charset="0"/>
                <a:cs typeface="Times New Roman" pitchFamily="18" charset="0"/>
              </a:rPr>
              <a:t> Itrî Efendi (1640-1712)</a:t>
            </a:r>
            <a:endParaRPr lang="tr-TR" dirty="0">
              <a:latin typeface="Times New Roman" pitchFamily="18" charset="0"/>
              <a:cs typeface="Times New Roman" pitchFamily="18" charset="0"/>
            </a:endParaRPr>
          </a:p>
          <a:p>
            <a:r>
              <a:rPr lang="tr-TR" b="1" dirty="0">
                <a:latin typeface="Times New Roman" pitchFamily="18" charset="0"/>
                <a:cs typeface="Times New Roman" pitchFamily="18" charset="0"/>
              </a:rPr>
              <a:t>		3- </a:t>
            </a:r>
            <a:r>
              <a:rPr lang="tr-TR" b="1" dirty="0" err="1">
                <a:latin typeface="Times New Roman" pitchFamily="18" charset="0"/>
                <a:cs typeface="Times New Roman" pitchFamily="18" charset="0"/>
              </a:rPr>
              <a:t>Hamâmîzâde</a:t>
            </a:r>
            <a:r>
              <a:rPr lang="tr-TR" b="1" dirty="0">
                <a:latin typeface="Times New Roman" pitchFamily="18" charset="0"/>
                <a:cs typeface="Times New Roman" pitchFamily="18" charset="0"/>
              </a:rPr>
              <a:t> İsmail Dede Efendi (1778-1846</a:t>
            </a:r>
            <a:r>
              <a:rPr lang="tr-TR" b="1" dirty="0" smtClean="0">
                <a:latin typeface="Times New Roman" pitchFamily="18" charset="0"/>
                <a:cs typeface="Times New Roman" pitchFamily="18" charset="0"/>
              </a:rPr>
              <a:t>)</a:t>
            </a:r>
            <a:endParaRPr lang="tr-TR" dirty="0">
              <a:latin typeface="Times New Roman" pitchFamily="18" charset="0"/>
              <a:cs typeface="Times New Roman" pitchFamily="18" charset="0"/>
            </a:endParaRPr>
          </a:p>
          <a:p>
            <a:r>
              <a:rPr lang="tr-TR" b="1" dirty="0">
                <a:latin typeface="Times New Roman" pitchFamily="18" charset="0"/>
                <a:cs typeface="Times New Roman" pitchFamily="18" charset="0"/>
              </a:rPr>
              <a:t>		4- </a:t>
            </a:r>
            <a:r>
              <a:rPr lang="tr-TR" b="1" dirty="0" err="1">
                <a:latin typeface="Times New Roman" pitchFamily="18" charset="0"/>
                <a:cs typeface="Times New Roman" pitchFamily="18" charset="0"/>
              </a:rPr>
              <a:t>Zekâi</a:t>
            </a:r>
            <a:r>
              <a:rPr lang="tr-TR" b="1" dirty="0">
                <a:latin typeface="Times New Roman" pitchFamily="18" charset="0"/>
                <a:cs typeface="Times New Roman" pitchFamily="18" charset="0"/>
              </a:rPr>
              <a:t> Dede Efendi (1825-1897)</a:t>
            </a:r>
            <a:endParaRPr lang="tr-TR" dirty="0">
              <a:latin typeface="Times New Roman" pitchFamily="18" charset="0"/>
              <a:cs typeface="Times New Roman" pitchFamily="18" charset="0"/>
            </a:endParaRPr>
          </a:p>
          <a:p>
            <a:r>
              <a:rPr lang="tr-TR" b="1" dirty="0">
                <a:latin typeface="Times New Roman" pitchFamily="18" charset="0"/>
                <a:cs typeface="Times New Roman" pitchFamily="18" charset="0"/>
              </a:rPr>
              <a:t>		5- </a:t>
            </a:r>
            <a:r>
              <a:rPr lang="tr-TR" b="1" dirty="0" err="1">
                <a:latin typeface="Times New Roman" pitchFamily="18" charset="0"/>
                <a:cs typeface="Times New Roman" pitchFamily="18" charset="0"/>
              </a:rPr>
              <a:t>Hâfız</a:t>
            </a:r>
            <a:r>
              <a:rPr lang="tr-TR" b="1" dirty="0">
                <a:latin typeface="Times New Roman" pitchFamily="18" charset="0"/>
                <a:cs typeface="Times New Roman" pitchFamily="18" charset="0"/>
              </a:rPr>
              <a:t> Sadettin Kaynak (1895-1961)</a:t>
            </a:r>
            <a:endParaRPr lang="tr-TR" dirty="0">
              <a:latin typeface="Times New Roman" pitchFamily="18" charset="0"/>
              <a:cs typeface="Times New Roman" pitchFamily="18" charset="0"/>
            </a:endParaRPr>
          </a:p>
          <a:p>
            <a:r>
              <a:rPr lang="tr-TR" dirty="0">
                <a:latin typeface="Times New Roman" pitchFamily="18" charset="0"/>
                <a:cs typeface="Times New Roman" pitchFamily="18" charset="0"/>
              </a:rPr>
              <a:t> </a:t>
            </a:r>
          </a:p>
          <a:p>
            <a:r>
              <a:rPr lang="tr-TR" dirty="0">
                <a:latin typeface="Times New Roman" pitchFamily="18" charset="0"/>
                <a:cs typeface="Times New Roman" pitchFamily="18" charset="0"/>
              </a:rPr>
              <a:t>	B- DİN DIŞI SAHADA ESER </a:t>
            </a:r>
            <a:r>
              <a:rPr lang="tr-TR" dirty="0" smtClean="0">
                <a:latin typeface="Times New Roman" pitchFamily="18" charset="0"/>
                <a:cs typeface="Times New Roman" pitchFamily="18" charset="0"/>
              </a:rPr>
              <a:t>VERENLER</a:t>
            </a:r>
            <a:r>
              <a:rPr lang="tr-TR" dirty="0">
                <a:latin typeface="Times New Roman" pitchFamily="18" charset="0"/>
                <a:cs typeface="Times New Roman" pitchFamily="18" charset="0"/>
              </a:rPr>
              <a:t>:</a:t>
            </a:r>
          </a:p>
          <a:p>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1- </a:t>
            </a:r>
            <a:r>
              <a:rPr lang="tr-TR" b="1" dirty="0" err="1">
                <a:latin typeface="Times New Roman" pitchFamily="18" charset="0"/>
                <a:cs typeface="Times New Roman" pitchFamily="18" charset="0"/>
              </a:rPr>
              <a:t>Abdülkadir</a:t>
            </a:r>
            <a:r>
              <a:rPr lang="tr-TR" b="1" dirty="0">
                <a:latin typeface="Times New Roman" pitchFamily="18" charset="0"/>
                <a:cs typeface="Times New Roman" pitchFamily="18" charset="0"/>
              </a:rPr>
              <a:t> </a:t>
            </a:r>
            <a:r>
              <a:rPr lang="tr-TR" b="1" dirty="0" err="1">
                <a:latin typeface="Times New Roman" pitchFamily="18" charset="0"/>
                <a:cs typeface="Times New Roman" pitchFamily="18" charset="0"/>
              </a:rPr>
              <a:t>Merâğî</a:t>
            </a:r>
            <a:r>
              <a:rPr lang="tr-TR" b="1" dirty="0">
                <a:latin typeface="Times New Roman" pitchFamily="18" charset="0"/>
                <a:cs typeface="Times New Roman" pitchFamily="18" charset="0"/>
              </a:rPr>
              <a:t> (1360-1435)</a:t>
            </a:r>
            <a:endParaRPr lang="tr-TR" dirty="0">
              <a:latin typeface="Times New Roman" pitchFamily="18" charset="0"/>
              <a:cs typeface="Times New Roman" pitchFamily="18" charset="0"/>
            </a:endParaRPr>
          </a:p>
          <a:p>
            <a:r>
              <a:rPr lang="tr-TR" b="1" dirty="0">
                <a:latin typeface="Times New Roman" pitchFamily="18" charset="0"/>
                <a:cs typeface="Times New Roman" pitchFamily="18" charset="0"/>
              </a:rPr>
              <a:t>		2- Hafız Post (1630-1693)</a:t>
            </a:r>
            <a:endParaRPr lang="tr-TR" dirty="0">
              <a:latin typeface="Times New Roman" pitchFamily="18" charset="0"/>
              <a:cs typeface="Times New Roman" pitchFamily="18" charset="0"/>
            </a:endParaRPr>
          </a:p>
          <a:p>
            <a:r>
              <a:rPr lang="tr-TR" b="1" dirty="0">
                <a:latin typeface="Times New Roman" pitchFamily="18" charset="0"/>
                <a:cs typeface="Times New Roman" pitchFamily="18" charset="0"/>
              </a:rPr>
              <a:t>		3- </a:t>
            </a:r>
            <a:r>
              <a:rPr lang="tr-TR" b="1" dirty="0" err="1">
                <a:latin typeface="Times New Roman" pitchFamily="18" charset="0"/>
                <a:cs typeface="Times New Roman" pitchFamily="18" charset="0"/>
              </a:rPr>
              <a:t>Dellâlzâde</a:t>
            </a:r>
            <a:r>
              <a:rPr lang="tr-TR" b="1" dirty="0">
                <a:latin typeface="Times New Roman" pitchFamily="18" charset="0"/>
                <a:cs typeface="Times New Roman" pitchFamily="18" charset="0"/>
              </a:rPr>
              <a:t> İsmail Efendi (1797-1869)</a:t>
            </a:r>
            <a:endParaRPr lang="tr-TR" dirty="0">
              <a:latin typeface="Times New Roman" pitchFamily="18" charset="0"/>
              <a:cs typeface="Times New Roman" pitchFamily="18" charset="0"/>
            </a:endParaRPr>
          </a:p>
          <a:p>
            <a:r>
              <a:rPr lang="tr-TR" b="1" dirty="0">
                <a:latin typeface="Times New Roman" pitchFamily="18" charset="0"/>
                <a:cs typeface="Times New Roman" pitchFamily="18" charset="0"/>
              </a:rPr>
              <a:t>		4- Hacı </a:t>
            </a:r>
            <a:r>
              <a:rPr lang="tr-TR" b="1" dirty="0" err="1">
                <a:latin typeface="Times New Roman" pitchFamily="18" charset="0"/>
                <a:cs typeface="Times New Roman" pitchFamily="18" charset="0"/>
              </a:rPr>
              <a:t>Ârif</a:t>
            </a:r>
            <a:r>
              <a:rPr lang="tr-TR" b="1" dirty="0">
                <a:latin typeface="Times New Roman" pitchFamily="18" charset="0"/>
                <a:cs typeface="Times New Roman" pitchFamily="18" charset="0"/>
              </a:rPr>
              <a:t> Bey (1831-1885)</a:t>
            </a:r>
            <a:endParaRPr lang="tr-TR" dirty="0">
              <a:latin typeface="Times New Roman" pitchFamily="18" charset="0"/>
              <a:cs typeface="Times New Roman" pitchFamily="18" charset="0"/>
            </a:endParaRPr>
          </a:p>
          <a:p>
            <a:pPr>
              <a:buNone/>
            </a:pPr>
            <a:endParaRPr lang="tr-TR" dirty="0"/>
          </a:p>
        </p:txBody>
      </p:sp>
      <p:sp>
        <p:nvSpPr>
          <p:cNvPr id="4" name="3 Slayt Numarası Yer Tutucusu"/>
          <p:cNvSpPr>
            <a:spLocks noGrp="1"/>
          </p:cNvSpPr>
          <p:nvPr>
            <p:ph type="sldNum" sz="quarter" idx="12"/>
          </p:nvPr>
        </p:nvSpPr>
        <p:spPr/>
        <p:txBody>
          <a:bodyPr/>
          <a:lstStyle/>
          <a:p>
            <a:fld id="{E08322A6-5655-46F8-8465-B875A6BE498C}" type="slidenum">
              <a:rPr lang="tr-TR" smtClean="0"/>
              <a:pPr/>
              <a:t>3</a:t>
            </a:fld>
            <a:endParaRPr lang="tr-T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357166"/>
            <a:ext cx="7400948" cy="5768997"/>
          </a:xfrm>
        </p:spPr>
        <p:txBody>
          <a:bodyPr>
            <a:normAutofit fontScale="70000" lnSpcReduction="20000"/>
          </a:bodyPr>
          <a:lstStyle/>
          <a:p>
            <a:pPr algn="just"/>
            <a:r>
              <a:rPr lang="tr-TR" b="1" dirty="0">
                <a:latin typeface="Times New Roman" pitchFamily="18" charset="0"/>
                <a:cs typeface="Times New Roman" pitchFamily="18" charset="0"/>
              </a:rPr>
              <a:t>2- Hüseyin Sadettin </a:t>
            </a:r>
            <a:r>
              <a:rPr lang="tr-TR" b="1" dirty="0" err="1">
                <a:latin typeface="Times New Roman" pitchFamily="18" charset="0"/>
                <a:cs typeface="Times New Roman" pitchFamily="18" charset="0"/>
              </a:rPr>
              <a:t>Arel</a:t>
            </a:r>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(1880-1955):</a:t>
            </a:r>
            <a:endParaRPr lang="tr-TR" dirty="0">
              <a:latin typeface="Times New Roman" pitchFamily="18" charset="0"/>
              <a:cs typeface="Times New Roman" pitchFamily="18" charset="0"/>
            </a:endParaRPr>
          </a:p>
          <a:p>
            <a:pPr algn="just"/>
            <a:r>
              <a:rPr lang="tr-TR" b="1" dirty="0">
                <a:latin typeface="Times New Roman" pitchFamily="18" charset="0"/>
                <a:cs typeface="Times New Roman" pitchFamily="18" charset="0"/>
              </a:rPr>
              <a:t>	</a:t>
            </a:r>
            <a:r>
              <a:rPr lang="tr-TR" dirty="0">
                <a:latin typeface="Times New Roman" pitchFamily="18" charset="0"/>
                <a:cs typeface="Times New Roman" pitchFamily="18" charset="0"/>
              </a:rPr>
              <a:t>İstanbul’da </a:t>
            </a:r>
            <a:r>
              <a:rPr lang="tr-TR" dirty="0" err="1">
                <a:latin typeface="Times New Roman" pitchFamily="18" charset="0"/>
                <a:cs typeface="Times New Roman" pitchFamily="18" charset="0"/>
              </a:rPr>
              <a:t>Vefâ</a:t>
            </a:r>
            <a:r>
              <a:rPr lang="tr-TR" dirty="0">
                <a:latin typeface="Times New Roman" pitchFamily="18" charset="0"/>
                <a:cs typeface="Times New Roman" pitchFamily="18" charset="0"/>
              </a:rPr>
              <a:t> semtinde doğmuştur. İlk ve orta eğitiminden sonra Hukuk Fakültesini bitirmiş, İzmirli Şeyh Cemal ve Şekerci Cemil Bey’den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ve </a:t>
            </a:r>
            <a:r>
              <a:rPr lang="tr-TR" dirty="0" err="1">
                <a:latin typeface="Times New Roman" pitchFamily="18" charset="0"/>
                <a:cs typeface="Times New Roman" pitchFamily="18" charset="0"/>
              </a:rPr>
              <a:t>ud</a:t>
            </a:r>
            <a:r>
              <a:rPr lang="tr-TR" dirty="0">
                <a:latin typeface="Times New Roman" pitchFamily="18" charset="0"/>
                <a:cs typeface="Times New Roman" pitchFamily="18" charset="0"/>
              </a:rPr>
              <a:t> öğrenmiştir. </a:t>
            </a:r>
          </a:p>
          <a:p>
            <a:pPr algn="just"/>
            <a:r>
              <a:rPr lang="tr-TR" dirty="0">
                <a:latin typeface="Times New Roman" pitchFamily="18" charset="0"/>
                <a:cs typeface="Times New Roman" pitchFamily="18" charset="0"/>
              </a:rPr>
              <a:t>	Tahsil ve memuriyet yıllarında </a:t>
            </a:r>
            <a:r>
              <a:rPr lang="tr-TR" dirty="0" err="1">
                <a:latin typeface="Times New Roman" pitchFamily="18" charset="0"/>
                <a:cs typeface="Times New Roman" pitchFamily="18" charset="0"/>
              </a:rPr>
              <a:t>mûsikîyi</a:t>
            </a:r>
            <a:r>
              <a:rPr lang="tr-TR" dirty="0">
                <a:latin typeface="Times New Roman" pitchFamily="18" charset="0"/>
                <a:cs typeface="Times New Roman" pitchFamily="18" charset="0"/>
              </a:rPr>
              <a:t> ihmal etmemiştir. İyi bir hukukçu olan </a:t>
            </a:r>
            <a:r>
              <a:rPr lang="tr-TR" dirty="0" err="1">
                <a:latin typeface="Times New Roman" pitchFamily="18" charset="0"/>
                <a:cs typeface="Times New Roman" pitchFamily="18" charset="0"/>
              </a:rPr>
              <a:t>Arel</a:t>
            </a:r>
            <a:r>
              <a:rPr lang="tr-TR" dirty="0">
                <a:latin typeface="Times New Roman" pitchFamily="18" charset="0"/>
                <a:cs typeface="Times New Roman" pitchFamily="18" charset="0"/>
              </a:rPr>
              <a:t>, Arapça, Farsça, Fransızca, İngilizce ve Almanca biliyordu. Fakat en çok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ile uğraşmıştır. Özellikle Türk </a:t>
            </a:r>
            <a:r>
              <a:rPr lang="tr-TR" dirty="0" err="1">
                <a:latin typeface="Times New Roman" pitchFamily="18" charset="0"/>
                <a:cs typeface="Times New Roman" pitchFamily="18" charset="0"/>
              </a:rPr>
              <a:t>Mûsikîsi</a:t>
            </a:r>
            <a:r>
              <a:rPr lang="tr-TR" dirty="0">
                <a:latin typeface="Times New Roman" pitchFamily="18" charset="0"/>
                <a:cs typeface="Times New Roman" pitchFamily="18" charset="0"/>
              </a:rPr>
              <a:t> nazariyatı üzerinde durmuş ve bu konuda kitaplar yazmıştır. </a:t>
            </a:r>
            <a:r>
              <a:rPr lang="tr-TR" i="1" dirty="0">
                <a:latin typeface="Times New Roman" pitchFamily="18" charset="0"/>
                <a:cs typeface="Times New Roman" pitchFamily="18" charset="0"/>
              </a:rPr>
              <a:t>Türk </a:t>
            </a:r>
            <a:r>
              <a:rPr lang="tr-TR" i="1" dirty="0" err="1">
                <a:latin typeface="Times New Roman" pitchFamily="18" charset="0"/>
                <a:cs typeface="Times New Roman" pitchFamily="18" charset="0"/>
              </a:rPr>
              <a:t>Mûsikîsi</a:t>
            </a:r>
            <a:r>
              <a:rPr lang="tr-TR" i="1" dirty="0">
                <a:latin typeface="Times New Roman" pitchFamily="18" charset="0"/>
                <a:cs typeface="Times New Roman" pitchFamily="18" charset="0"/>
              </a:rPr>
              <a:t> Nazariyatı Dersleri</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sistemimizi açıklayan kusursuz bir eserdir.</a:t>
            </a:r>
          </a:p>
          <a:p>
            <a:pPr algn="just"/>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Dînî</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sahasında çok sayıda Mevlevî </a:t>
            </a:r>
            <a:r>
              <a:rPr lang="tr-TR" dirty="0" err="1">
                <a:latin typeface="Times New Roman" pitchFamily="18" charset="0"/>
                <a:cs typeface="Times New Roman" pitchFamily="18" charset="0"/>
              </a:rPr>
              <a:t>Âyini</a:t>
            </a:r>
            <a:r>
              <a:rPr lang="tr-TR" dirty="0">
                <a:latin typeface="Times New Roman" pitchFamily="18" charset="0"/>
                <a:cs typeface="Times New Roman" pitchFamily="18" charset="0"/>
              </a:rPr>
              <a:t>, Durak ve İlâhî bestelemiş olup, bunların sayısı 250 civarındadır. </a:t>
            </a:r>
          </a:p>
          <a:p>
            <a:pPr algn="just"/>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Arel</a:t>
            </a:r>
            <a:r>
              <a:rPr lang="tr-TR" dirty="0">
                <a:latin typeface="Times New Roman" pitchFamily="18" charset="0"/>
                <a:cs typeface="Times New Roman" pitchFamily="18" charset="0"/>
              </a:rPr>
              <a:t>, Türk </a:t>
            </a:r>
            <a:r>
              <a:rPr lang="tr-TR" dirty="0" err="1">
                <a:latin typeface="Times New Roman" pitchFamily="18" charset="0"/>
                <a:cs typeface="Times New Roman" pitchFamily="18" charset="0"/>
              </a:rPr>
              <a:t>Mûsikîsinin</a:t>
            </a:r>
            <a:r>
              <a:rPr lang="tr-TR" dirty="0">
                <a:latin typeface="Times New Roman" pitchFamily="18" charset="0"/>
                <a:cs typeface="Times New Roman" pitchFamily="18" charset="0"/>
              </a:rPr>
              <a:t> asıl yapısı bozulmaksızın çok sesli olarak gelişmesine taraftardı. Tek sesli </a:t>
            </a:r>
            <a:r>
              <a:rPr lang="tr-TR" dirty="0" err="1">
                <a:latin typeface="Times New Roman" pitchFamily="18" charset="0"/>
                <a:cs typeface="Times New Roman" pitchFamily="18" charset="0"/>
              </a:rPr>
              <a:t>mûsikînin</a:t>
            </a:r>
            <a:r>
              <a:rPr lang="tr-TR" dirty="0">
                <a:latin typeface="Times New Roman" pitchFamily="18" charset="0"/>
                <a:cs typeface="Times New Roman" pitchFamily="18" charset="0"/>
              </a:rPr>
              <a:t> de eskiden olduğu gibi kendi imkânları içinde yürümesinde bir mahzur görmüyordu. Fakat tek sesli parçaların çok sesli hale getirilmesine de karşıydı.</a:t>
            </a:r>
          </a:p>
          <a:p>
            <a:pPr>
              <a:buNone/>
            </a:pPr>
            <a:endParaRPr lang="tr-TR" dirty="0"/>
          </a:p>
        </p:txBody>
      </p:sp>
      <p:sp>
        <p:nvSpPr>
          <p:cNvPr id="4" name="3 Slayt Numarası Yer Tutucusu"/>
          <p:cNvSpPr>
            <a:spLocks noGrp="1"/>
          </p:cNvSpPr>
          <p:nvPr>
            <p:ph type="sldNum" sz="quarter" idx="12"/>
          </p:nvPr>
        </p:nvSpPr>
        <p:spPr/>
        <p:txBody>
          <a:bodyPr/>
          <a:lstStyle/>
          <a:p>
            <a:fld id="{E08322A6-5655-46F8-8465-B875A6BE498C}" type="slidenum">
              <a:rPr lang="tr-TR" smtClean="0"/>
              <a:pPr/>
              <a:t>30</a:t>
            </a:fld>
            <a:endParaRPr lang="tr-TR"/>
          </a:p>
        </p:txBody>
      </p:sp>
      <p:pic>
        <p:nvPicPr>
          <p:cNvPr id="25602" name="Picture 2" descr="!¼"/>
          <p:cNvPicPr>
            <a:picLocks noChangeAspect="1" noChangeArrowheads="1"/>
          </p:cNvPicPr>
          <p:nvPr/>
        </p:nvPicPr>
        <p:blipFill>
          <a:blip r:embed="rId2"/>
          <a:srcRect/>
          <a:stretch>
            <a:fillRect/>
          </a:stretch>
        </p:blipFill>
        <p:spPr bwMode="auto">
          <a:xfrm>
            <a:off x="8001024" y="785794"/>
            <a:ext cx="790575" cy="1295400"/>
          </a:xfrm>
          <a:prstGeom prst="rect">
            <a:avLst/>
          </a:prstGeom>
          <a:noFill/>
          <a:ln w="9525">
            <a:noFill/>
            <a:miter lim="800000"/>
            <a:headEnd/>
            <a:tailEnd/>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7186634" cy="5840435"/>
          </a:xfrm>
        </p:spPr>
        <p:txBody>
          <a:bodyPr>
            <a:normAutofit fontScale="55000" lnSpcReduction="20000"/>
          </a:bodyPr>
          <a:lstStyle/>
          <a:p>
            <a:pPr algn="just"/>
            <a:endParaRPr lang="tr-TR" b="1" dirty="0" smtClean="0">
              <a:latin typeface="Times New Roman" pitchFamily="18" charset="0"/>
              <a:cs typeface="Times New Roman" pitchFamily="18" charset="0"/>
            </a:endParaRPr>
          </a:p>
          <a:p>
            <a:pPr algn="just"/>
            <a:r>
              <a:rPr lang="tr-TR" b="1" dirty="0" smtClean="0">
                <a:latin typeface="Times New Roman" pitchFamily="18" charset="0"/>
                <a:cs typeface="Times New Roman" pitchFamily="18" charset="0"/>
              </a:rPr>
              <a:t>3- </a:t>
            </a:r>
            <a:r>
              <a:rPr lang="tr-TR" b="1" dirty="0">
                <a:latin typeface="Times New Roman" pitchFamily="18" charset="0"/>
                <a:cs typeface="Times New Roman" pitchFamily="18" charset="0"/>
              </a:rPr>
              <a:t>Dr. Suphi Ezgi (1869-1962):</a:t>
            </a:r>
            <a:endParaRPr lang="tr-TR" dirty="0">
              <a:latin typeface="Times New Roman" pitchFamily="18" charset="0"/>
              <a:cs typeface="Times New Roman" pitchFamily="18" charset="0"/>
            </a:endParaRPr>
          </a:p>
          <a:p>
            <a:pPr algn="just">
              <a:buNone/>
            </a:pPr>
            <a:r>
              <a:rPr lang="tr-TR" b="1" dirty="0">
                <a:latin typeface="Times New Roman" pitchFamily="18" charset="0"/>
                <a:cs typeface="Times New Roman" pitchFamily="18" charset="0"/>
              </a:rPr>
              <a:t>	</a:t>
            </a:r>
            <a:endParaRPr lang="tr-TR" b="1" dirty="0" smtClean="0">
              <a:latin typeface="Times New Roman" pitchFamily="18" charset="0"/>
              <a:cs typeface="Times New Roman" pitchFamily="18" charset="0"/>
            </a:endParaRPr>
          </a:p>
          <a:p>
            <a:pPr algn="just">
              <a:buNone/>
            </a:pPr>
            <a:r>
              <a:rPr lang="tr-TR" smtClean="0">
                <a:latin typeface="Times New Roman" pitchFamily="18" charset="0"/>
                <a:cs typeface="Times New Roman" pitchFamily="18" charset="0"/>
              </a:rPr>
              <a:t>		Üsküdar’da </a:t>
            </a:r>
            <a:r>
              <a:rPr lang="tr-TR" dirty="0">
                <a:latin typeface="Times New Roman" pitchFamily="18" charset="0"/>
                <a:cs typeface="Times New Roman" pitchFamily="18" charset="0"/>
              </a:rPr>
              <a:t>dünyaya geldi. Babası </a:t>
            </a:r>
            <a:r>
              <a:rPr lang="tr-TR" dirty="0" err="1">
                <a:latin typeface="Times New Roman" pitchFamily="18" charset="0"/>
                <a:cs typeface="Times New Roman" pitchFamily="18" charset="0"/>
              </a:rPr>
              <a:t>İsmâil</a:t>
            </a:r>
            <a:r>
              <a:rPr lang="tr-TR" dirty="0">
                <a:latin typeface="Times New Roman" pitchFamily="18" charset="0"/>
                <a:cs typeface="Times New Roman" pitchFamily="18" charset="0"/>
              </a:rPr>
              <a:t> Zühdü Bey </a:t>
            </a:r>
            <a:r>
              <a:rPr lang="tr-TR" dirty="0" err="1">
                <a:latin typeface="Times New Roman" pitchFamily="18" charset="0"/>
                <a:cs typeface="Times New Roman" pitchFamily="18" charset="0"/>
              </a:rPr>
              <a:t>mûsikîye</a:t>
            </a:r>
            <a:r>
              <a:rPr lang="tr-TR" dirty="0">
                <a:latin typeface="Times New Roman" pitchFamily="18" charset="0"/>
                <a:cs typeface="Times New Roman" pitchFamily="18" charset="0"/>
              </a:rPr>
              <a:t> meraklı bir kimse idi. Medenî Aziz Efendi (1842-1895), </a:t>
            </a:r>
            <a:r>
              <a:rPr lang="tr-TR" dirty="0" err="1">
                <a:latin typeface="Times New Roman" pitchFamily="18" charset="0"/>
                <a:cs typeface="Times New Roman" pitchFamily="18" charset="0"/>
              </a:rPr>
              <a:t>Kanûnî</a:t>
            </a:r>
            <a:r>
              <a:rPr lang="tr-TR" dirty="0">
                <a:latin typeface="Times New Roman" pitchFamily="18" charset="0"/>
                <a:cs typeface="Times New Roman" pitchFamily="18" charset="0"/>
              </a:rPr>
              <a:t> Hacı </a:t>
            </a:r>
            <a:r>
              <a:rPr lang="tr-TR" dirty="0" err="1">
                <a:latin typeface="Times New Roman" pitchFamily="18" charset="0"/>
                <a:cs typeface="Times New Roman" pitchFamily="18" charset="0"/>
              </a:rPr>
              <a:t>Ârif</a:t>
            </a:r>
            <a:r>
              <a:rPr lang="tr-TR" dirty="0">
                <a:latin typeface="Times New Roman" pitchFamily="18" charset="0"/>
                <a:cs typeface="Times New Roman" pitchFamily="18" charset="0"/>
              </a:rPr>
              <a:t> Bey (1862-1911) ve </a:t>
            </a:r>
            <a:r>
              <a:rPr lang="tr-TR" dirty="0" err="1">
                <a:latin typeface="Times New Roman" pitchFamily="18" charset="0"/>
                <a:cs typeface="Times New Roman" pitchFamily="18" charset="0"/>
              </a:rPr>
              <a:t>Kemânî</a:t>
            </a:r>
            <a:r>
              <a:rPr lang="tr-TR" dirty="0">
                <a:latin typeface="Times New Roman" pitchFamily="18" charset="0"/>
                <a:cs typeface="Times New Roman" pitchFamily="18" charset="0"/>
              </a:rPr>
              <a:t> Tahsin Bey gibi zamanın usta müzisyenlerini evine davet eder, haftada bir gün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meşki yaparlardı. </a:t>
            </a:r>
          </a:p>
          <a:p>
            <a:pPr algn="just"/>
            <a:r>
              <a:rPr lang="tr-TR" dirty="0">
                <a:latin typeface="Times New Roman" pitchFamily="18" charset="0"/>
                <a:cs typeface="Times New Roman" pitchFamily="18" charset="0"/>
              </a:rPr>
              <a:t>	Böyle bir ortamda yetişen Suphi Ezgi, daha küçük yaşında keman çalmaya başlamış; </a:t>
            </a:r>
            <a:r>
              <a:rPr lang="tr-TR" dirty="0" err="1">
                <a:latin typeface="Times New Roman" pitchFamily="18" charset="0"/>
                <a:cs typeface="Times New Roman" pitchFamily="18" charset="0"/>
              </a:rPr>
              <a:t>Zekâi</a:t>
            </a:r>
            <a:r>
              <a:rPr lang="tr-TR" dirty="0">
                <a:latin typeface="Times New Roman" pitchFamily="18" charset="0"/>
                <a:cs typeface="Times New Roman" pitchFamily="18" charset="0"/>
              </a:rPr>
              <a:t> Dede ve Hüseyin Fahrettin Dede’den de Türk </a:t>
            </a:r>
            <a:r>
              <a:rPr lang="tr-TR" dirty="0" err="1">
                <a:latin typeface="Times New Roman" pitchFamily="18" charset="0"/>
                <a:cs typeface="Times New Roman" pitchFamily="18" charset="0"/>
              </a:rPr>
              <a:t>Mûsikîsinin</a:t>
            </a:r>
            <a:r>
              <a:rPr lang="tr-TR" dirty="0">
                <a:latin typeface="Times New Roman" pitchFamily="18" charset="0"/>
                <a:cs typeface="Times New Roman" pitchFamily="18" charset="0"/>
              </a:rPr>
              <a:t> bütün inceliklerini öğrenmişti. Bu arada </a:t>
            </a:r>
            <a:r>
              <a:rPr lang="tr-TR" dirty="0" err="1">
                <a:latin typeface="Times New Roman" pitchFamily="18" charset="0"/>
                <a:cs typeface="Times New Roman" pitchFamily="18" charset="0"/>
              </a:rPr>
              <a:t>Tanbûrî</a:t>
            </a:r>
            <a:r>
              <a:rPr lang="tr-TR" dirty="0">
                <a:latin typeface="Times New Roman" pitchFamily="18" charset="0"/>
                <a:cs typeface="Times New Roman" pitchFamily="18" charset="0"/>
              </a:rPr>
              <a:t> ve Neyzen Halim Efendi (1824-1897)’den de </a:t>
            </a:r>
            <a:r>
              <a:rPr lang="tr-TR" dirty="0" err="1">
                <a:latin typeface="Times New Roman" pitchFamily="18" charset="0"/>
                <a:cs typeface="Times New Roman" pitchFamily="18" charset="0"/>
              </a:rPr>
              <a:t>Tanbûr</a:t>
            </a:r>
            <a:r>
              <a:rPr lang="tr-TR" dirty="0">
                <a:latin typeface="Times New Roman" pitchFamily="18" charset="0"/>
                <a:cs typeface="Times New Roman" pitchFamily="18" charset="0"/>
              </a:rPr>
              <a:t> dersi almıştır. 1892 yılında Askerî Tıbbiye’yi bitirerek yüzbaşı rütbesiyle doktor oldu. Doktorluğun dışında, Türk </a:t>
            </a:r>
            <a:r>
              <a:rPr lang="tr-TR" dirty="0" err="1">
                <a:latin typeface="Times New Roman" pitchFamily="18" charset="0"/>
                <a:cs typeface="Times New Roman" pitchFamily="18" charset="0"/>
              </a:rPr>
              <a:t>Mûsikîsi</a:t>
            </a:r>
            <a:r>
              <a:rPr lang="tr-TR" dirty="0">
                <a:latin typeface="Times New Roman" pitchFamily="18" charset="0"/>
                <a:cs typeface="Times New Roman" pitchFamily="18" charset="0"/>
              </a:rPr>
              <a:t> makam ve </a:t>
            </a:r>
            <a:r>
              <a:rPr lang="tr-TR" dirty="0" err="1">
                <a:latin typeface="Times New Roman" pitchFamily="18" charset="0"/>
                <a:cs typeface="Times New Roman" pitchFamily="18" charset="0"/>
              </a:rPr>
              <a:t>usûlleri</a:t>
            </a:r>
            <a:r>
              <a:rPr lang="tr-TR" dirty="0">
                <a:latin typeface="Times New Roman" pitchFamily="18" charset="0"/>
                <a:cs typeface="Times New Roman" pitchFamily="18" charset="0"/>
              </a:rPr>
              <a:t> üzerindeki araştırmaları, unutulmaya yüz tutmuş eserleri asıllarına uygun biçimde tertipleyip ortaya çıkarmasıyla Türk </a:t>
            </a:r>
            <a:r>
              <a:rPr lang="tr-TR" dirty="0" err="1">
                <a:latin typeface="Times New Roman" pitchFamily="18" charset="0"/>
                <a:cs typeface="Times New Roman" pitchFamily="18" charset="0"/>
              </a:rPr>
              <a:t>Mûsikîsine</a:t>
            </a:r>
            <a:r>
              <a:rPr lang="tr-TR" dirty="0">
                <a:latin typeface="Times New Roman" pitchFamily="18" charset="0"/>
                <a:cs typeface="Times New Roman" pitchFamily="18" charset="0"/>
              </a:rPr>
              <a:t> büyük hizmeti olmuştur.</a:t>
            </a:r>
          </a:p>
          <a:p>
            <a:pPr algn="just"/>
            <a:r>
              <a:rPr lang="tr-TR" dirty="0">
                <a:latin typeface="Times New Roman" pitchFamily="18" charset="0"/>
                <a:cs typeface="Times New Roman" pitchFamily="18" charset="0"/>
              </a:rPr>
              <a:t>	Dr. Suphi Ezgi, Rauf </a:t>
            </a:r>
            <a:r>
              <a:rPr lang="tr-TR" dirty="0" err="1">
                <a:latin typeface="Times New Roman" pitchFamily="18" charset="0"/>
                <a:cs typeface="Times New Roman" pitchFamily="18" charset="0"/>
              </a:rPr>
              <a:t>Yektâ</a:t>
            </a:r>
            <a:r>
              <a:rPr lang="tr-TR" dirty="0">
                <a:latin typeface="Times New Roman" pitchFamily="18" charset="0"/>
                <a:cs typeface="Times New Roman" pitchFamily="18" charset="0"/>
              </a:rPr>
              <a:t> ve </a:t>
            </a:r>
            <a:r>
              <a:rPr lang="tr-TR" dirty="0" err="1">
                <a:latin typeface="Times New Roman" pitchFamily="18" charset="0"/>
                <a:cs typeface="Times New Roman" pitchFamily="18" charset="0"/>
              </a:rPr>
              <a:t>Ahmed</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Irsoy</a:t>
            </a:r>
            <a:r>
              <a:rPr lang="tr-TR" dirty="0">
                <a:latin typeface="Times New Roman" pitchFamily="18" charset="0"/>
                <a:cs typeface="Times New Roman" pitchFamily="18" charset="0"/>
              </a:rPr>
              <a:t> Bey’le beraber İstanbul Belediye Konservatuarı tasnif heyetinde çalışmış ve yüzlerce klâsik eserin notasını yayımlamıştır. Yine İstanbul Konservatuarı neşriyatından olan beş ciltlik </a:t>
            </a:r>
            <a:r>
              <a:rPr lang="tr-TR" i="1" dirty="0">
                <a:latin typeface="Times New Roman" pitchFamily="18" charset="0"/>
                <a:cs typeface="Times New Roman" pitchFamily="18" charset="0"/>
              </a:rPr>
              <a:t>Nazarî ve Amelî Türk </a:t>
            </a:r>
            <a:r>
              <a:rPr lang="tr-TR" i="1" dirty="0" err="1">
                <a:latin typeface="Times New Roman" pitchFamily="18" charset="0"/>
                <a:cs typeface="Times New Roman" pitchFamily="18" charset="0"/>
              </a:rPr>
              <a:t>Mûsikîsi</a:t>
            </a:r>
            <a:r>
              <a:rPr lang="tr-TR" i="1" dirty="0">
                <a:latin typeface="Times New Roman" pitchFamily="18" charset="0"/>
                <a:cs typeface="Times New Roman" pitchFamily="18" charset="0"/>
              </a:rPr>
              <a:t> </a:t>
            </a:r>
            <a:r>
              <a:rPr lang="tr-TR" dirty="0">
                <a:latin typeface="Times New Roman" pitchFamily="18" charset="0"/>
                <a:cs typeface="Times New Roman" pitchFamily="18" charset="0"/>
              </a:rPr>
              <a:t>adlı büyük eseri, bu alandaki çalışmalarının en güzel ürünüdür. </a:t>
            </a:r>
            <a:r>
              <a:rPr lang="tr-TR" dirty="0" err="1">
                <a:latin typeface="Times New Roman" pitchFamily="18" charset="0"/>
                <a:cs typeface="Times New Roman" pitchFamily="18" charset="0"/>
              </a:rPr>
              <a:t>Dînî</a:t>
            </a:r>
            <a:r>
              <a:rPr lang="tr-TR" dirty="0">
                <a:latin typeface="Times New Roman" pitchFamily="18" charset="0"/>
                <a:cs typeface="Times New Roman" pitchFamily="18" charset="0"/>
              </a:rPr>
              <a:t> ve klâsik pek çok besteleri vardır. 1962’de İstanbul’da vefat etmiştir.</a:t>
            </a:r>
          </a:p>
          <a:p>
            <a:pPr algn="just">
              <a:buNone/>
            </a:pPr>
            <a:endParaRPr lang="tr-TR"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E08322A6-5655-46F8-8465-B875A6BE498C}" type="slidenum">
              <a:rPr lang="tr-TR" smtClean="0"/>
              <a:pPr/>
              <a:t>31</a:t>
            </a:fld>
            <a:endParaRPr lang="tr-TR"/>
          </a:p>
        </p:txBody>
      </p:sp>
      <p:pic>
        <p:nvPicPr>
          <p:cNvPr id="26626" name="Picture 2" descr="!¼"/>
          <p:cNvPicPr>
            <a:picLocks noChangeAspect="1" noChangeArrowheads="1"/>
          </p:cNvPicPr>
          <p:nvPr/>
        </p:nvPicPr>
        <p:blipFill>
          <a:blip r:embed="rId2"/>
          <a:srcRect/>
          <a:stretch>
            <a:fillRect/>
          </a:stretch>
        </p:blipFill>
        <p:spPr bwMode="auto">
          <a:xfrm>
            <a:off x="8001024" y="642918"/>
            <a:ext cx="742950" cy="1200150"/>
          </a:xfrm>
          <a:prstGeom prst="rect">
            <a:avLst/>
          </a:prstGeom>
          <a:noFill/>
          <a:ln w="9525">
            <a:noFill/>
            <a:miter lim="800000"/>
            <a:headEnd/>
            <a:tailEnd/>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lstStyle/>
          <a:p>
            <a:pPr>
              <a:buNone/>
            </a:pPr>
            <a:endParaRPr lang="tr-TR" dirty="0" smtClean="0"/>
          </a:p>
          <a:p>
            <a:pPr>
              <a:buNone/>
            </a:pPr>
            <a:endParaRPr lang="tr-TR" dirty="0"/>
          </a:p>
          <a:p>
            <a:pPr>
              <a:buNone/>
            </a:pPr>
            <a:endParaRPr lang="tr-TR" dirty="0" smtClean="0"/>
          </a:p>
          <a:p>
            <a:pPr>
              <a:buNone/>
            </a:pPr>
            <a:endParaRPr lang="tr-TR" dirty="0"/>
          </a:p>
          <a:p>
            <a:pPr algn="ctr">
              <a:buNone/>
            </a:pPr>
            <a:r>
              <a:rPr lang="tr-TR" smtClean="0">
                <a:latin typeface="Times New Roman" pitchFamily="18" charset="0"/>
                <a:cs typeface="Times New Roman" pitchFamily="18" charset="0"/>
              </a:rPr>
              <a:t>Prof</a:t>
            </a:r>
            <a:r>
              <a:rPr lang="tr-TR" smtClean="0">
                <a:latin typeface="Times New Roman" pitchFamily="18" charset="0"/>
                <a:cs typeface="Times New Roman" pitchFamily="18" charset="0"/>
              </a:rPr>
              <a:t>. </a:t>
            </a:r>
            <a:r>
              <a:rPr lang="tr-TR" dirty="0" smtClean="0">
                <a:latin typeface="Times New Roman" pitchFamily="18" charset="0"/>
                <a:cs typeface="Times New Roman" pitchFamily="18" charset="0"/>
              </a:rPr>
              <a:t>Dr. Bayram AKDOĞAN</a:t>
            </a:r>
          </a:p>
        </p:txBody>
      </p:sp>
      <p:sp>
        <p:nvSpPr>
          <p:cNvPr id="4" name="3 Slayt Numarası Yer Tutucusu"/>
          <p:cNvSpPr>
            <a:spLocks noGrp="1"/>
          </p:cNvSpPr>
          <p:nvPr>
            <p:ph type="sldNum" sz="quarter" idx="12"/>
          </p:nvPr>
        </p:nvSpPr>
        <p:spPr/>
        <p:txBody>
          <a:bodyPr/>
          <a:lstStyle/>
          <a:p>
            <a:fld id="{E08322A6-5655-46F8-8465-B875A6BE498C}" type="slidenum">
              <a:rPr lang="tr-TR" smtClean="0"/>
              <a:pPr/>
              <a:t>32</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62500" lnSpcReduction="20000"/>
          </a:bodyPr>
          <a:lstStyle/>
          <a:p>
            <a:endParaRPr lang="tr-TR" dirty="0" smtClean="0">
              <a:latin typeface="Times New Roman" pitchFamily="18" charset="0"/>
              <a:cs typeface="Times New Roman" pitchFamily="18" charset="0"/>
            </a:endParaRPr>
          </a:p>
          <a:p>
            <a:r>
              <a:rPr lang="tr-TR" dirty="0" smtClean="0">
                <a:latin typeface="Times New Roman" pitchFamily="18" charset="0"/>
                <a:cs typeface="Times New Roman" pitchFamily="18" charset="0"/>
              </a:rPr>
              <a:t>C- </a:t>
            </a:r>
            <a:r>
              <a:rPr lang="tr-TR" dirty="0">
                <a:latin typeface="Times New Roman" pitchFamily="18" charset="0"/>
                <a:cs typeface="Times New Roman" pitchFamily="18" charset="0"/>
              </a:rPr>
              <a:t>TÜRK MÛSİKÎSİ NAZARİYATÇILARI:</a:t>
            </a:r>
          </a:p>
          <a:p>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ca</a:t>
            </a:r>
            <a:r>
              <a:rPr lang="tr-TR" dirty="0">
                <a:latin typeface="Times New Roman" pitchFamily="18" charset="0"/>
                <a:cs typeface="Times New Roman" pitchFamily="18" charset="0"/>
              </a:rPr>
              <a:t>- Eski Nazariyatçılar</a:t>
            </a:r>
          </a:p>
          <a:p>
            <a:pPr lvl="1">
              <a:buNone/>
            </a:pPr>
            <a:r>
              <a:rPr lang="tr-TR" dirty="0" smtClean="0">
                <a:latin typeface="Times New Roman" pitchFamily="18" charset="0"/>
                <a:cs typeface="Times New Roman" pitchFamily="18" charset="0"/>
              </a:rPr>
              <a:t>			1- </a:t>
            </a:r>
            <a:r>
              <a:rPr lang="tr-TR" dirty="0" err="1">
                <a:latin typeface="Times New Roman" pitchFamily="18" charset="0"/>
                <a:cs typeface="Times New Roman" pitchFamily="18" charset="0"/>
              </a:rPr>
              <a:t>Farabî</a:t>
            </a:r>
            <a:r>
              <a:rPr lang="tr-TR" dirty="0">
                <a:latin typeface="Times New Roman" pitchFamily="18" charset="0"/>
                <a:cs typeface="Times New Roman" pitchFamily="18" charset="0"/>
              </a:rPr>
              <a:t> (870- 950</a:t>
            </a:r>
            <a:r>
              <a:rPr lang="tr-TR" dirty="0" smtClean="0">
                <a:latin typeface="Times New Roman" pitchFamily="18" charset="0"/>
                <a:cs typeface="Times New Roman" pitchFamily="18" charset="0"/>
              </a:rPr>
              <a:t>)</a:t>
            </a:r>
          </a:p>
          <a:p>
            <a:pPr lvl="1">
              <a:buNone/>
            </a:pP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		2- </a:t>
            </a:r>
            <a:r>
              <a:rPr lang="tr-TR" dirty="0" err="1">
                <a:latin typeface="Times New Roman" pitchFamily="18" charset="0"/>
                <a:cs typeface="Times New Roman" pitchFamily="18" charset="0"/>
              </a:rPr>
              <a:t>İbn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Sînâ</a:t>
            </a:r>
            <a:r>
              <a:rPr lang="tr-TR" dirty="0">
                <a:latin typeface="Times New Roman" pitchFamily="18" charset="0"/>
                <a:cs typeface="Times New Roman" pitchFamily="18" charset="0"/>
              </a:rPr>
              <a:t> (980-1037)</a:t>
            </a:r>
          </a:p>
          <a:p>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3- </a:t>
            </a:r>
            <a:r>
              <a:rPr lang="tr-TR" dirty="0" err="1" smtClean="0">
                <a:latin typeface="Times New Roman" pitchFamily="18" charset="0"/>
                <a:cs typeface="Times New Roman" pitchFamily="18" charset="0"/>
              </a:rPr>
              <a:t>Safiyyuddin</a:t>
            </a:r>
            <a:r>
              <a:rPr lang="tr-TR" dirty="0" smtClean="0">
                <a:latin typeface="Times New Roman" pitchFamily="18" charset="0"/>
                <a:cs typeface="Times New Roman" pitchFamily="18" charset="0"/>
              </a:rPr>
              <a:t> </a:t>
            </a:r>
            <a:r>
              <a:rPr lang="tr-TR" dirty="0" err="1">
                <a:latin typeface="Times New Roman" pitchFamily="18" charset="0"/>
                <a:cs typeface="Times New Roman" pitchFamily="18" charset="0"/>
              </a:rPr>
              <a:t>Abdü’l</a:t>
            </a:r>
            <a:r>
              <a:rPr lang="tr-TR" dirty="0">
                <a:latin typeface="Times New Roman" pitchFamily="18" charset="0"/>
                <a:cs typeface="Times New Roman" pitchFamily="18" charset="0"/>
              </a:rPr>
              <a:t>-</a:t>
            </a:r>
            <a:r>
              <a:rPr lang="tr-TR" dirty="0" err="1">
                <a:latin typeface="Times New Roman" pitchFamily="18" charset="0"/>
                <a:cs typeface="Times New Roman" pitchFamily="18" charset="0"/>
              </a:rPr>
              <a:t>Mü’min</a:t>
            </a:r>
            <a:r>
              <a:rPr lang="tr-TR" dirty="0">
                <a:latin typeface="Times New Roman" pitchFamily="18" charset="0"/>
                <a:cs typeface="Times New Roman" pitchFamily="18" charset="0"/>
              </a:rPr>
              <a:t> el-</a:t>
            </a:r>
            <a:r>
              <a:rPr lang="tr-TR" dirty="0" err="1">
                <a:latin typeface="Times New Roman" pitchFamily="18" charset="0"/>
                <a:cs typeface="Times New Roman" pitchFamily="18" charset="0"/>
              </a:rPr>
              <a:t>Urmevî</a:t>
            </a:r>
            <a:r>
              <a:rPr lang="tr-TR" dirty="0">
                <a:latin typeface="Times New Roman" pitchFamily="18" charset="0"/>
                <a:cs typeface="Times New Roman" pitchFamily="18" charset="0"/>
              </a:rPr>
              <a:t> (1224-1294)</a:t>
            </a:r>
          </a:p>
          <a:p>
            <a:r>
              <a:rPr lang="tr-TR" dirty="0">
                <a:latin typeface="Times New Roman" pitchFamily="18" charset="0"/>
                <a:cs typeface="Times New Roman" pitchFamily="18" charset="0"/>
              </a:rPr>
              <a:t>		4- </a:t>
            </a:r>
            <a:r>
              <a:rPr lang="tr-TR" dirty="0" err="1">
                <a:latin typeface="Times New Roman" pitchFamily="18" charset="0"/>
                <a:cs typeface="Times New Roman" pitchFamily="18" charset="0"/>
              </a:rPr>
              <a:t>Abdülkadir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Merâğî</a:t>
            </a:r>
            <a:r>
              <a:rPr lang="tr-TR" dirty="0">
                <a:latin typeface="Times New Roman" pitchFamily="18" charset="0"/>
                <a:cs typeface="Times New Roman" pitchFamily="18" charset="0"/>
              </a:rPr>
              <a:t> (1360-1435)</a:t>
            </a:r>
          </a:p>
          <a:p>
            <a:r>
              <a:rPr lang="tr-TR" dirty="0">
                <a:latin typeface="Times New Roman" pitchFamily="18" charset="0"/>
                <a:cs typeface="Times New Roman" pitchFamily="18" charset="0"/>
              </a:rPr>
              <a:t>		5- Ladikli </a:t>
            </a:r>
            <a:r>
              <a:rPr lang="tr-TR" dirty="0" err="1">
                <a:latin typeface="Times New Roman" pitchFamily="18" charset="0"/>
                <a:cs typeface="Times New Roman" pitchFamily="18" charset="0"/>
              </a:rPr>
              <a:t>Mehmed</a:t>
            </a:r>
            <a:r>
              <a:rPr lang="tr-TR" dirty="0">
                <a:latin typeface="Times New Roman" pitchFamily="18" charset="0"/>
                <a:cs typeface="Times New Roman" pitchFamily="18" charset="0"/>
              </a:rPr>
              <a:t> Çelebi (888/1483’te Hayatta)</a:t>
            </a:r>
          </a:p>
          <a:p>
            <a:pPr lvl="0">
              <a:buNone/>
            </a:pPr>
            <a:r>
              <a:rPr lang="tr-TR" dirty="0" smtClean="0">
                <a:latin typeface="Times New Roman" pitchFamily="18" charset="0"/>
                <a:cs typeface="Times New Roman" pitchFamily="18" charset="0"/>
              </a:rPr>
              <a:t>			6- </a:t>
            </a:r>
            <a:r>
              <a:rPr lang="tr-TR" dirty="0" err="1" smtClean="0">
                <a:latin typeface="Times New Roman" pitchFamily="18" charset="0"/>
                <a:cs typeface="Times New Roman" pitchFamily="18" charset="0"/>
              </a:rPr>
              <a:t>Ahmedoğlu</a:t>
            </a:r>
            <a:r>
              <a:rPr lang="tr-TR" dirty="0" smtClean="0">
                <a:latin typeface="Times New Roman" pitchFamily="18" charset="0"/>
                <a:cs typeface="Times New Roman" pitchFamily="18" charset="0"/>
              </a:rPr>
              <a:t> </a:t>
            </a:r>
            <a:r>
              <a:rPr lang="tr-TR" dirty="0" err="1">
                <a:latin typeface="Times New Roman" pitchFamily="18" charset="0"/>
                <a:cs typeface="Times New Roman" pitchFamily="18" charset="0"/>
              </a:rPr>
              <a:t>Şükrullah</a:t>
            </a:r>
            <a:r>
              <a:rPr lang="tr-TR" dirty="0">
                <a:latin typeface="Times New Roman" pitchFamily="18" charset="0"/>
                <a:cs typeface="Times New Roman" pitchFamily="18" charset="0"/>
              </a:rPr>
              <a:t> (1388-1470?)</a:t>
            </a:r>
          </a:p>
          <a:p>
            <a:pPr lvl="0">
              <a:buNone/>
            </a:pPr>
            <a:r>
              <a:rPr lang="tr-TR" dirty="0" smtClean="0">
                <a:latin typeface="Times New Roman" pitchFamily="18" charset="0"/>
                <a:cs typeface="Times New Roman" pitchFamily="18" charset="0"/>
              </a:rPr>
              <a:t>			7- </a:t>
            </a:r>
            <a:r>
              <a:rPr lang="tr-TR" dirty="0" err="1" smtClean="0">
                <a:latin typeface="Times New Roman" pitchFamily="18" charset="0"/>
                <a:cs typeface="Times New Roman" pitchFamily="18" charset="0"/>
              </a:rPr>
              <a:t>Fethullah</a:t>
            </a:r>
            <a:r>
              <a:rPr lang="tr-TR" dirty="0" smtClean="0">
                <a:latin typeface="Times New Roman" pitchFamily="18" charset="0"/>
                <a:cs typeface="Times New Roman" pitchFamily="18" charset="0"/>
              </a:rPr>
              <a:t> </a:t>
            </a:r>
            <a:r>
              <a:rPr lang="tr-TR" dirty="0" err="1">
                <a:latin typeface="Times New Roman" pitchFamily="18" charset="0"/>
                <a:cs typeface="Times New Roman" pitchFamily="18" charset="0"/>
              </a:rPr>
              <a:t>Şirvânî</a:t>
            </a:r>
            <a:r>
              <a:rPr lang="tr-TR" dirty="0">
                <a:latin typeface="Times New Roman" pitchFamily="18" charset="0"/>
                <a:cs typeface="Times New Roman" pitchFamily="18" charset="0"/>
              </a:rPr>
              <a:t> (891/1486)</a:t>
            </a:r>
          </a:p>
          <a:p>
            <a:pPr lvl="0">
              <a:buNone/>
            </a:pPr>
            <a:r>
              <a:rPr lang="tr-TR" dirty="0" smtClean="0">
                <a:latin typeface="Times New Roman" pitchFamily="18" charset="0"/>
                <a:cs typeface="Times New Roman" pitchFamily="18" charset="0"/>
              </a:rPr>
              <a:t>			8- Hızır </a:t>
            </a:r>
            <a:r>
              <a:rPr lang="tr-TR" dirty="0">
                <a:latin typeface="Times New Roman" pitchFamily="18" charset="0"/>
                <a:cs typeface="Times New Roman" pitchFamily="18" charset="0"/>
              </a:rPr>
              <a:t>B. Abdullah ( ?  - ?)</a:t>
            </a:r>
          </a:p>
          <a:p>
            <a:pPr lvl="0">
              <a:buNone/>
            </a:pPr>
            <a:r>
              <a:rPr lang="tr-TR" dirty="0" smtClean="0">
                <a:latin typeface="Times New Roman" pitchFamily="18" charset="0"/>
                <a:cs typeface="Times New Roman" pitchFamily="18" charset="0"/>
              </a:rPr>
              <a:t>			9- </a:t>
            </a:r>
            <a:r>
              <a:rPr lang="tr-TR" dirty="0" err="1" smtClean="0">
                <a:latin typeface="Times New Roman" pitchFamily="18" charset="0"/>
                <a:cs typeface="Times New Roman" pitchFamily="18" charset="0"/>
              </a:rPr>
              <a:t>Bedr</a:t>
            </a:r>
            <a:r>
              <a:rPr lang="tr-TR" dirty="0" smtClean="0">
                <a:latin typeface="Times New Roman" pitchFamily="18" charset="0"/>
                <a:cs typeface="Times New Roman" pitchFamily="18" charset="0"/>
              </a:rPr>
              <a:t>-i </a:t>
            </a:r>
            <a:r>
              <a:rPr lang="tr-TR" dirty="0" err="1">
                <a:latin typeface="Times New Roman" pitchFamily="18" charset="0"/>
                <a:cs typeface="Times New Roman" pitchFamily="18" charset="0"/>
              </a:rPr>
              <a:t>Dilşâd</a:t>
            </a:r>
            <a:r>
              <a:rPr lang="tr-TR" dirty="0">
                <a:latin typeface="Times New Roman" pitchFamily="18" charset="0"/>
                <a:cs typeface="Times New Roman" pitchFamily="18" charset="0"/>
              </a:rPr>
              <a:t>( ? - ?)</a:t>
            </a:r>
          </a:p>
          <a:p>
            <a:r>
              <a:rPr lang="tr-TR" dirty="0">
                <a:latin typeface="Times New Roman" pitchFamily="18" charset="0"/>
                <a:cs typeface="Times New Roman" pitchFamily="18" charset="0"/>
              </a:rPr>
              <a:t> </a:t>
            </a:r>
          </a:p>
          <a:p>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cb</a:t>
            </a:r>
            <a:r>
              <a:rPr lang="tr-TR" dirty="0">
                <a:latin typeface="Times New Roman" pitchFamily="18" charset="0"/>
                <a:cs typeface="Times New Roman" pitchFamily="18" charset="0"/>
              </a:rPr>
              <a:t>- Türkiye’de Cumhuriyet Dönemi Nazariyatçıları</a:t>
            </a:r>
          </a:p>
          <a:p>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1- Rauf </a:t>
            </a:r>
            <a:r>
              <a:rPr lang="tr-TR" b="1" dirty="0" err="1">
                <a:latin typeface="Times New Roman" pitchFamily="18" charset="0"/>
                <a:cs typeface="Times New Roman" pitchFamily="18" charset="0"/>
              </a:rPr>
              <a:t>Yektâ</a:t>
            </a:r>
            <a:r>
              <a:rPr lang="tr-TR" b="1" dirty="0">
                <a:latin typeface="Times New Roman" pitchFamily="18" charset="0"/>
                <a:cs typeface="Times New Roman" pitchFamily="18" charset="0"/>
              </a:rPr>
              <a:t> (1871-1935)</a:t>
            </a:r>
            <a:endParaRPr lang="tr-TR" dirty="0">
              <a:latin typeface="Times New Roman" pitchFamily="18" charset="0"/>
              <a:cs typeface="Times New Roman" pitchFamily="18" charset="0"/>
            </a:endParaRPr>
          </a:p>
          <a:p>
            <a:r>
              <a:rPr lang="tr-TR" b="1" dirty="0">
                <a:latin typeface="Times New Roman" pitchFamily="18" charset="0"/>
                <a:cs typeface="Times New Roman" pitchFamily="18" charset="0"/>
              </a:rPr>
              <a:t>			2- Hüseyin Sadettin </a:t>
            </a:r>
            <a:r>
              <a:rPr lang="tr-TR" b="1" dirty="0" err="1">
                <a:latin typeface="Times New Roman" pitchFamily="18" charset="0"/>
                <a:cs typeface="Times New Roman" pitchFamily="18" charset="0"/>
              </a:rPr>
              <a:t>Arel</a:t>
            </a:r>
            <a:r>
              <a:rPr lang="tr-TR" b="1" dirty="0">
                <a:latin typeface="Times New Roman" pitchFamily="18" charset="0"/>
                <a:cs typeface="Times New Roman" pitchFamily="18" charset="0"/>
              </a:rPr>
              <a:t> (1880-1955)</a:t>
            </a:r>
            <a:endParaRPr lang="tr-TR" dirty="0">
              <a:latin typeface="Times New Roman" pitchFamily="18" charset="0"/>
              <a:cs typeface="Times New Roman" pitchFamily="18" charset="0"/>
            </a:endParaRPr>
          </a:p>
          <a:p>
            <a:r>
              <a:rPr lang="tr-TR" b="1" dirty="0">
                <a:latin typeface="Times New Roman" pitchFamily="18" charset="0"/>
                <a:cs typeface="Times New Roman" pitchFamily="18" charset="0"/>
              </a:rPr>
              <a:t>			3- Dr. Suphi Ezgi (1869-1962</a:t>
            </a:r>
            <a:r>
              <a:rPr lang="tr-TR" b="1" dirty="0" smtClean="0">
                <a:latin typeface="Times New Roman" pitchFamily="18" charset="0"/>
                <a:cs typeface="Times New Roman" pitchFamily="18" charset="0"/>
              </a:rPr>
              <a:t>)</a:t>
            </a:r>
          </a:p>
          <a:p>
            <a:endParaRPr lang="tr-TR" b="1" dirty="0" smtClean="0">
              <a:latin typeface="Times New Roman" pitchFamily="18" charset="0"/>
              <a:cs typeface="Times New Roman" pitchFamily="18" charset="0"/>
            </a:endParaRPr>
          </a:p>
          <a:p>
            <a:r>
              <a:rPr lang="tr-TR" dirty="0">
                <a:latin typeface="Times New Roman" pitchFamily="18" charset="0"/>
                <a:cs typeface="Times New Roman" pitchFamily="18" charset="0"/>
              </a:rPr>
              <a:t>Şimdi de bu önemli şahsiyetleri birer birer inceleyelim.</a:t>
            </a:r>
          </a:p>
          <a:p>
            <a:endParaRPr lang="tr-TR" dirty="0">
              <a:latin typeface="Times New Roman" pitchFamily="18" charset="0"/>
              <a:cs typeface="Times New Roman" pitchFamily="18" charset="0"/>
            </a:endParaRPr>
          </a:p>
          <a:p>
            <a:pPr>
              <a:buNone/>
            </a:pPr>
            <a:endParaRPr lang="tr-TR" dirty="0"/>
          </a:p>
        </p:txBody>
      </p:sp>
      <p:sp>
        <p:nvSpPr>
          <p:cNvPr id="4" name="3 Slayt Numarası Yer Tutucusu"/>
          <p:cNvSpPr>
            <a:spLocks noGrp="1"/>
          </p:cNvSpPr>
          <p:nvPr>
            <p:ph type="sldNum" sz="quarter" idx="12"/>
          </p:nvPr>
        </p:nvSpPr>
        <p:spPr/>
        <p:txBody>
          <a:bodyPr/>
          <a:lstStyle/>
          <a:p>
            <a:fld id="{E08322A6-5655-46F8-8465-B875A6BE498C}"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77500" lnSpcReduction="20000"/>
          </a:bodyPr>
          <a:lstStyle/>
          <a:p>
            <a:r>
              <a:rPr lang="tr-TR" dirty="0">
                <a:latin typeface="Times New Roman" pitchFamily="18" charset="0"/>
                <a:cs typeface="Times New Roman" pitchFamily="18" charset="0"/>
              </a:rPr>
              <a:t>A- DÎNÎ MÛSİKÎ SAHASINDA ESER VERENLER:</a:t>
            </a:r>
          </a:p>
          <a:p>
            <a:r>
              <a:rPr lang="tr-TR" dirty="0">
                <a:latin typeface="Times New Roman" pitchFamily="18" charset="0"/>
                <a:cs typeface="Times New Roman" pitchFamily="18" charset="0"/>
              </a:rPr>
              <a:t>		</a:t>
            </a:r>
          </a:p>
          <a:p>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1- Hatip </a:t>
            </a:r>
            <a:r>
              <a:rPr lang="tr-TR" b="1" dirty="0" err="1">
                <a:latin typeface="Times New Roman" pitchFamily="18" charset="0"/>
                <a:cs typeface="Times New Roman" pitchFamily="18" charset="0"/>
              </a:rPr>
              <a:t>Zâkirî</a:t>
            </a:r>
            <a:r>
              <a:rPr lang="tr-TR" b="1" dirty="0">
                <a:latin typeface="Times New Roman" pitchFamily="18" charset="0"/>
                <a:cs typeface="Times New Roman" pitchFamily="18" charset="0"/>
              </a:rPr>
              <a:t> Hasan Efendi (1545- 1623):</a:t>
            </a:r>
            <a:endParaRPr lang="tr-TR" dirty="0">
              <a:latin typeface="Times New Roman" pitchFamily="18" charset="0"/>
              <a:cs typeface="Times New Roman" pitchFamily="18" charset="0"/>
            </a:endParaRPr>
          </a:p>
          <a:p>
            <a:r>
              <a:rPr lang="tr-TR" b="1" dirty="0">
                <a:latin typeface="Times New Roman" pitchFamily="18" charset="0"/>
                <a:cs typeface="Times New Roman" pitchFamily="18" charset="0"/>
              </a:rPr>
              <a:t>	</a:t>
            </a:r>
            <a:r>
              <a:rPr lang="tr-TR" dirty="0">
                <a:latin typeface="Times New Roman" pitchFamily="18" charset="0"/>
                <a:cs typeface="Times New Roman" pitchFamily="18" charset="0"/>
              </a:rPr>
              <a:t>İzmir’in kazası olan “Foça” da doğmuştur. Küçük yaşta İstanbul’a gelerek </a:t>
            </a:r>
            <a:r>
              <a:rPr lang="tr-TR" dirty="0" err="1">
                <a:latin typeface="Times New Roman" pitchFamily="18" charset="0"/>
                <a:cs typeface="Times New Roman" pitchFamily="18" charset="0"/>
              </a:rPr>
              <a:t>Nureddinzâde</a:t>
            </a:r>
            <a:r>
              <a:rPr lang="tr-TR" dirty="0">
                <a:latin typeface="Times New Roman" pitchFamily="18" charset="0"/>
                <a:cs typeface="Times New Roman" pitchFamily="18" charset="0"/>
              </a:rPr>
              <a:t> Dergâhına girmiş ve orada yetişmiştir. Daha sonra bu dergâhın </a:t>
            </a:r>
            <a:r>
              <a:rPr lang="tr-TR" dirty="0" err="1">
                <a:latin typeface="Times New Roman" pitchFamily="18" charset="0"/>
                <a:cs typeface="Times New Roman" pitchFamily="18" charset="0"/>
              </a:rPr>
              <a:t>zâkirbaşısı</a:t>
            </a:r>
            <a:r>
              <a:rPr lang="tr-TR" dirty="0">
                <a:latin typeface="Times New Roman" pitchFamily="18" charset="0"/>
                <a:cs typeface="Times New Roman" pitchFamily="18" charset="0"/>
              </a:rPr>
              <a:t> olup, “</a:t>
            </a:r>
            <a:r>
              <a:rPr lang="tr-TR" dirty="0" err="1">
                <a:latin typeface="Times New Roman" pitchFamily="18" charset="0"/>
                <a:cs typeface="Times New Roman" pitchFamily="18" charset="0"/>
              </a:rPr>
              <a:t>Zâkirî</a:t>
            </a:r>
            <a:r>
              <a:rPr lang="tr-TR" dirty="0">
                <a:latin typeface="Times New Roman" pitchFamily="18" charset="0"/>
                <a:cs typeface="Times New Roman" pitchFamily="18" charset="0"/>
              </a:rPr>
              <a:t>” mahlasıyla şiirler yazmıştır. </a:t>
            </a:r>
            <a:r>
              <a:rPr lang="tr-TR" dirty="0" err="1">
                <a:latin typeface="Times New Roman" pitchFamily="18" charset="0"/>
                <a:cs typeface="Times New Roman" pitchFamily="18" charset="0"/>
              </a:rPr>
              <a:t>Dînî</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alanında büyük eserler besteleyerek ölümsüzleşmiştir. </a:t>
            </a:r>
          </a:p>
          <a:p>
            <a:r>
              <a:rPr lang="tr-TR" dirty="0">
                <a:latin typeface="Times New Roman" pitchFamily="18" charset="0"/>
                <a:cs typeface="Times New Roman" pitchFamily="18" charset="0"/>
              </a:rPr>
              <a:t>	Günümüze kadar gelen eserleri şunlardır:</a:t>
            </a:r>
          </a:p>
          <a:p>
            <a:pPr lvl="0"/>
            <a:r>
              <a:rPr lang="tr-TR" dirty="0" err="1">
                <a:latin typeface="Times New Roman" pitchFamily="18" charset="0"/>
                <a:cs typeface="Times New Roman" pitchFamily="18" charset="0"/>
              </a:rPr>
              <a:t>Bayâtî</a:t>
            </a:r>
            <a:r>
              <a:rPr lang="tr-TR" dirty="0">
                <a:latin typeface="Times New Roman" pitchFamily="18" charset="0"/>
                <a:cs typeface="Times New Roman" pitchFamily="18" charset="0"/>
              </a:rPr>
              <a:t> Cuma  ve Bayram Salâtı, </a:t>
            </a:r>
          </a:p>
          <a:p>
            <a:pPr lvl="0"/>
            <a:r>
              <a:rPr lang="tr-TR" dirty="0">
                <a:latin typeface="Times New Roman" pitchFamily="18" charset="0"/>
                <a:cs typeface="Times New Roman" pitchFamily="18" charset="0"/>
              </a:rPr>
              <a:t>Hüseynî </a:t>
            </a:r>
            <a:r>
              <a:rPr lang="tr-TR" dirty="0" err="1">
                <a:latin typeface="Times New Roman" pitchFamily="18" charset="0"/>
                <a:cs typeface="Times New Roman" pitchFamily="18" charset="0"/>
              </a:rPr>
              <a:t>Cenâze</a:t>
            </a:r>
            <a:r>
              <a:rPr lang="tr-TR" dirty="0">
                <a:latin typeface="Times New Roman" pitchFamily="18" charset="0"/>
                <a:cs typeface="Times New Roman" pitchFamily="18" charset="0"/>
              </a:rPr>
              <a:t> Salâtı,</a:t>
            </a:r>
          </a:p>
          <a:p>
            <a:pPr lvl="0"/>
            <a:r>
              <a:rPr lang="tr-TR" dirty="0" err="1">
                <a:latin typeface="Times New Roman" pitchFamily="18" charset="0"/>
                <a:cs typeface="Times New Roman" pitchFamily="18" charset="0"/>
              </a:rPr>
              <a:t>Dilkeşhâverân</a:t>
            </a:r>
            <a:r>
              <a:rPr lang="tr-TR" dirty="0">
                <a:latin typeface="Times New Roman" pitchFamily="18" charset="0"/>
                <a:cs typeface="Times New Roman" pitchFamily="18" charset="0"/>
              </a:rPr>
              <a:t> Sabah Salâtı,</a:t>
            </a:r>
          </a:p>
          <a:p>
            <a:pPr lvl="0"/>
            <a:r>
              <a:rPr lang="tr-TR" dirty="0">
                <a:latin typeface="Times New Roman" pitchFamily="18" charset="0"/>
                <a:cs typeface="Times New Roman" pitchFamily="18" charset="0"/>
              </a:rPr>
              <a:t>Segâh Salât-ı Ümmiye,</a:t>
            </a:r>
          </a:p>
          <a:p>
            <a:pPr lvl="0"/>
            <a:r>
              <a:rPr lang="tr-TR" dirty="0">
                <a:latin typeface="Times New Roman" pitchFamily="18" charset="0"/>
                <a:cs typeface="Times New Roman" pitchFamily="18" charset="0"/>
              </a:rPr>
              <a:t>Irak </a:t>
            </a:r>
            <a:r>
              <a:rPr lang="tr-TR" dirty="0" err="1">
                <a:latin typeface="Times New Roman" pitchFamily="18" charset="0"/>
                <a:cs typeface="Times New Roman" pitchFamily="18" charset="0"/>
              </a:rPr>
              <a:t>Na’t</a:t>
            </a:r>
            <a:r>
              <a:rPr lang="tr-TR" dirty="0">
                <a:latin typeface="Times New Roman" pitchFamily="18" charset="0"/>
                <a:cs typeface="Times New Roman" pitchFamily="18" charset="0"/>
              </a:rPr>
              <a:t>,</a:t>
            </a:r>
          </a:p>
          <a:p>
            <a:pPr lvl="0"/>
            <a:r>
              <a:rPr lang="tr-TR" dirty="0">
                <a:latin typeface="Times New Roman" pitchFamily="18" charset="0"/>
                <a:cs typeface="Times New Roman" pitchFamily="18" charset="0"/>
              </a:rPr>
              <a:t>Irak </a:t>
            </a:r>
            <a:r>
              <a:rPr lang="tr-TR" dirty="0" err="1">
                <a:latin typeface="Times New Roman" pitchFamily="18" charset="0"/>
                <a:cs typeface="Times New Roman" pitchFamily="18" charset="0"/>
              </a:rPr>
              <a:t>Temcîd</a:t>
            </a:r>
            <a:r>
              <a:rPr lang="tr-TR" dirty="0">
                <a:latin typeface="Times New Roman" pitchFamily="18" charset="0"/>
                <a:cs typeface="Times New Roman" pitchFamily="18" charset="0"/>
              </a:rPr>
              <a:t>,</a:t>
            </a:r>
          </a:p>
          <a:p>
            <a:pPr lvl="0"/>
            <a:r>
              <a:rPr lang="tr-TR" dirty="0">
                <a:latin typeface="Times New Roman" pitchFamily="18" charset="0"/>
                <a:cs typeface="Times New Roman" pitchFamily="18" charset="0"/>
              </a:rPr>
              <a:t>Nühüft Mersiye.</a:t>
            </a:r>
          </a:p>
          <a:p>
            <a:pPr>
              <a:buNone/>
            </a:pPr>
            <a:endParaRPr lang="tr-TR" dirty="0"/>
          </a:p>
        </p:txBody>
      </p:sp>
      <p:sp>
        <p:nvSpPr>
          <p:cNvPr id="4" name="3 Slayt Numarası Yer Tutucusu"/>
          <p:cNvSpPr>
            <a:spLocks noGrp="1"/>
          </p:cNvSpPr>
          <p:nvPr>
            <p:ph type="sldNum" sz="quarter" idx="12"/>
          </p:nvPr>
        </p:nvSpPr>
        <p:spPr/>
        <p:txBody>
          <a:bodyPr/>
          <a:lstStyle/>
          <a:p>
            <a:fld id="{E08322A6-5655-46F8-8465-B875A6BE498C}"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285720" y="285728"/>
            <a:ext cx="7286676" cy="5840435"/>
          </a:xfrm>
        </p:spPr>
        <p:txBody>
          <a:bodyPr>
            <a:normAutofit fontScale="32500" lnSpcReduction="20000"/>
          </a:bodyPr>
          <a:lstStyle/>
          <a:p>
            <a:pPr algn="just"/>
            <a:r>
              <a:rPr lang="tr-TR" sz="6200" b="1" dirty="0">
                <a:latin typeface="Times New Roman" pitchFamily="18" charset="0"/>
                <a:cs typeface="Times New Roman" pitchFamily="18" charset="0"/>
              </a:rPr>
              <a:t>2- </a:t>
            </a:r>
            <a:r>
              <a:rPr lang="tr-TR" sz="6200" b="1" dirty="0" err="1">
                <a:latin typeface="Times New Roman" pitchFamily="18" charset="0"/>
                <a:cs typeface="Times New Roman" pitchFamily="18" charset="0"/>
              </a:rPr>
              <a:t>Buhûrîzâde</a:t>
            </a:r>
            <a:r>
              <a:rPr lang="tr-TR" sz="6200" b="1" dirty="0">
                <a:latin typeface="Times New Roman" pitchFamily="18" charset="0"/>
                <a:cs typeface="Times New Roman" pitchFamily="18" charset="0"/>
              </a:rPr>
              <a:t> </a:t>
            </a:r>
            <a:r>
              <a:rPr lang="tr-TR" sz="6200" b="1" dirty="0" err="1">
                <a:latin typeface="Times New Roman" pitchFamily="18" charset="0"/>
                <a:cs typeface="Times New Roman" pitchFamily="18" charset="0"/>
              </a:rPr>
              <a:t>Mûstafa</a:t>
            </a:r>
            <a:r>
              <a:rPr lang="tr-TR" sz="6200" b="1" dirty="0">
                <a:latin typeface="Times New Roman" pitchFamily="18" charset="0"/>
                <a:cs typeface="Times New Roman" pitchFamily="18" charset="0"/>
              </a:rPr>
              <a:t> Itrî Efendi (1640-1712):</a:t>
            </a:r>
            <a:endParaRPr lang="tr-TR" sz="6200" dirty="0">
              <a:latin typeface="Times New Roman" pitchFamily="18" charset="0"/>
              <a:cs typeface="Times New Roman" pitchFamily="18" charset="0"/>
            </a:endParaRPr>
          </a:p>
          <a:p>
            <a:pPr algn="just"/>
            <a:r>
              <a:rPr lang="tr-TR" sz="6200" b="1" dirty="0">
                <a:latin typeface="Times New Roman" pitchFamily="18" charset="0"/>
                <a:cs typeface="Times New Roman" pitchFamily="18" charset="0"/>
              </a:rPr>
              <a:t>	</a:t>
            </a:r>
            <a:r>
              <a:rPr lang="tr-TR" sz="6200" dirty="0">
                <a:latin typeface="Times New Roman" pitchFamily="18" charset="0"/>
                <a:cs typeface="Times New Roman" pitchFamily="18" charset="0"/>
              </a:rPr>
              <a:t>Babasının buhurcu olması nedeniyle mahlası ‘Itrî” </a:t>
            </a:r>
            <a:r>
              <a:rPr lang="tr-TR" sz="6200" dirty="0" err="1">
                <a:latin typeface="Times New Roman" pitchFamily="18" charset="0"/>
                <a:cs typeface="Times New Roman" pitchFamily="18" charset="0"/>
              </a:rPr>
              <a:t>dir</a:t>
            </a:r>
            <a:r>
              <a:rPr lang="tr-TR" sz="6200" dirty="0">
                <a:latin typeface="Times New Roman" pitchFamily="18" charset="0"/>
                <a:cs typeface="Times New Roman" pitchFamily="18" charset="0"/>
              </a:rPr>
              <a:t>. İstanbul’da “Yaylak” denilen bir yerde dünyaya geldi. Siyahî </a:t>
            </a:r>
            <a:r>
              <a:rPr lang="tr-TR" sz="6200" dirty="0" err="1">
                <a:latin typeface="Times New Roman" pitchFamily="18" charset="0"/>
                <a:cs typeface="Times New Roman" pitchFamily="18" charset="0"/>
              </a:rPr>
              <a:t>Ahmed</a:t>
            </a:r>
            <a:r>
              <a:rPr lang="tr-TR" sz="6200" dirty="0">
                <a:latin typeface="Times New Roman" pitchFamily="18" charset="0"/>
                <a:cs typeface="Times New Roman" pitchFamily="18" charset="0"/>
              </a:rPr>
              <a:t> Efendi’den Hüsnü hat ve Edebiyat, </a:t>
            </a:r>
            <a:r>
              <a:rPr lang="tr-TR" sz="6200" dirty="0" err="1">
                <a:latin typeface="Times New Roman" pitchFamily="18" charset="0"/>
                <a:cs typeface="Times New Roman" pitchFamily="18" charset="0"/>
              </a:rPr>
              <a:t>Hâfız</a:t>
            </a:r>
            <a:r>
              <a:rPr lang="tr-TR" sz="6200" dirty="0">
                <a:latin typeface="Times New Roman" pitchFamily="18" charset="0"/>
                <a:cs typeface="Times New Roman" pitchFamily="18" charset="0"/>
              </a:rPr>
              <a:t> Post’tan da </a:t>
            </a:r>
            <a:r>
              <a:rPr lang="tr-TR" sz="6200" dirty="0" err="1">
                <a:latin typeface="Times New Roman" pitchFamily="18" charset="0"/>
                <a:cs typeface="Times New Roman" pitchFamily="18" charset="0"/>
              </a:rPr>
              <a:t>Mûsikî</a:t>
            </a:r>
            <a:r>
              <a:rPr lang="tr-TR" sz="6200" dirty="0">
                <a:latin typeface="Times New Roman" pitchFamily="18" charset="0"/>
                <a:cs typeface="Times New Roman" pitchFamily="18" charset="0"/>
              </a:rPr>
              <a:t> dersleri gördü. Evliya Çelebi (1611-1682) </a:t>
            </a:r>
            <a:r>
              <a:rPr lang="tr-TR" sz="6200" i="1" dirty="0" err="1">
                <a:latin typeface="Times New Roman" pitchFamily="18" charset="0"/>
                <a:cs typeface="Times New Roman" pitchFamily="18" charset="0"/>
              </a:rPr>
              <a:t>Seyahatnâme</a:t>
            </a:r>
            <a:r>
              <a:rPr lang="tr-TR" sz="6200" i="1" dirty="0">
                <a:latin typeface="Times New Roman" pitchFamily="18" charset="0"/>
                <a:cs typeface="Times New Roman" pitchFamily="18" charset="0"/>
              </a:rPr>
              <a:t>’ </a:t>
            </a:r>
            <a:r>
              <a:rPr lang="tr-TR" sz="6200" dirty="0">
                <a:latin typeface="Times New Roman" pitchFamily="18" charset="0"/>
                <a:cs typeface="Times New Roman" pitchFamily="18" charset="0"/>
              </a:rPr>
              <a:t>sinde devrinin </a:t>
            </a:r>
            <a:r>
              <a:rPr lang="tr-TR" sz="6200" dirty="0" err="1">
                <a:latin typeface="Times New Roman" pitchFamily="18" charset="0"/>
                <a:cs typeface="Times New Roman" pitchFamily="18" charset="0"/>
              </a:rPr>
              <a:t>hânendelerinden</a:t>
            </a:r>
            <a:r>
              <a:rPr lang="tr-TR" sz="6200" dirty="0">
                <a:latin typeface="Times New Roman" pitchFamily="18" charset="0"/>
                <a:cs typeface="Times New Roman" pitchFamily="18" charset="0"/>
              </a:rPr>
              <a:t> bahsederken: </a:t>
            </a:r>
            <a:r>
              <a:rPr lang="tr-TR" sz="6200" i="1" dirty="0" err="1">
                <a:latin typeface="Times New Roman" pitchFamily="18" charset="0"/>
                <a:cs typeface="Times New Roman" pitchFamily="18" charset="0"/>
              </a:rPr>
              <a:t>Hâfız</a:t>
            </a:r>
            <a:r>
              <a:rPr lang="tr-TR" sz="6200" i="1" dirty="0">
                <a:latin typeface="Times New Roman" pitchFamily="18" charset="0"/>
                <a:cs typeface="Times New Roman" pitchFamily="18" charset="0"/>
              </a:rPr>
              <a:t> </a:t>
            </a:r>
            <a:r>
              <a:rPr lang="tr-TR" sz="6200" i="1" dirty="0" err="1">
                <a:latin typeface="Times New Roman" pitchFamily="18" charset="0"/>
                <a:cs typeface="Times New Roman" pitchFamily="18" charset="0"/>
              </a:rPr>
              <a:t>Buhûrîzâde</a:t>
            </a:r>
            <a:r>
              <a:rPr lang="tr-TR" sz="6200" i="1" dirty="0">
                <a:latin typeface="Times New Roman" pitchFamily="18" charset="0"/>
                <a:cs typeface="Times New Roman" pitchFamily="18" charset="0"/>
              </a:rPr>
              <a:t>; </a:t>
            </a:r>
            <a:r>
              <a:rPr lang="tr-TR" sz="6200" i="1" dirty="0" err="1">
                <a:latin typeface="Times New Roman" pitchFamily="18" charset="0"/>
                <a:cs typeface="Times New Roman" pitchFamily="18" charset="0"/>
              </a:rPr>
              <a:t>sâhib</a:t>
            </a:r>
            <a:r>
              <a:rPr lang="tr-TR" sz="6200" i="1" dirty="0">
                <a:latin typeface="Times New Roman" pitchFamily="18" charset="0"/>
                <a:cs typeface="Times New Roman" pitchFamily="18" charset="0"/>
              </a:rPr>
              <a:t>-i beste, </a:t>
            </a:r>
            <a:r>
              <a:rPr lang="tr-TR" sz="6200" i="1" dirty="0" err="1">
                <a:latin typeface="Times New Roman" pitchFamily="18" charset="0"/>
                <a:cs typeface="Times New Roman" pitchFamily="18" charset="0"/>
              </a:rPr>
              <a:t>üstâd</a:t>
            </a:r>
            <a:r>
              <a:rPr lang="tr-TR" sz="6200" i="1" dirty="0">
                <a:latin typeface="Times New Roman" pitchFamily="18" charset="0"/>
                <a:cs typeface="Times New Roman" pitchFamily="18" charset="0"/>
              </a:rPr>
              <a:t>-ı kâmil bir </a:t>
            </a:r>
            <a:r>
              <a:rPr lang="tr-TR" sz="6200" i="1" dirty="0" err="1">
                <a:latin typeface="Times New Roman" pitchFamily="18" charset="0"/>
                <a:cs typeface="Times New Roman" pitchFamily="18" charset="0"/>
              </a:rPr>
              <a:t>zât</a:t>
            </a:r>
            <a:r>
              <a:rPr lang="tr-TR" sz="6200" i="1" dirty="0">
                <a:latin typeface="Times New Roman" pitchFamily="18" charset="0"/>
                <a:cs typeface="Times New Roman" pitchFamily="18" charset="0"/>
              </a:rPr>
              <a:t>-ı </a:t>
            </a:r>
            <a:r>
              <a:rPr lang="tr-TR" sz="6200" i="1" dirty="0" err="1">
                <a:latin typeface="Times New Roman" pitchFamily="18" charset="0"/>
                <a:cs typeface="Times New Roman" pitchFamily="18" charset="0"/>
              </a:rPr>
              <a:t>şerîf</a:t>
            </a:r>
            <a:r>
              <a:rPr lang="tr-TR" sz="6200" i="1" dirty="0">
                <a:latin typeface="Times New Roman" pitchFamily="18" charset="0"/>
                <a:cs typeface="Times New Roman" pitchFamily="18" charset="0"/>
              </a:rPr>
              <a:t> idi” </a:t>
            </a:r>
            <a:r>
              <a:rPr lang="tr-TR" sz="6200" dirty="0">
                <a:latin typeface="Times New Roman" pitchFamily="18" charset="0"/>
                <a:cs typeface="Times New Roman" pitchFamily="18" charset="0"/>
              </a:rPr>
              <a:t>diyerek Itrî’yi anlatır.</a:t>
            </a:r>
          </a:p>
          <a:p>
            <a:pPr algn="just"/>
            <a:r>
              <a:rPr lang="tr-TR" sz="6200" dirty="0">
                <a:latin typeface="Times New Roman" pitchFamily="18" charset="0"/>
                <a:cs typeface="Times New Roman" pitchFamily="18" charset="0"/>
              </a:rPr>
              <a:t>	Padişah IV. </a:t>
            </a:r>
            <a:r>
              <a:rPr lang="tr-TR" sz="6200" dirty="0" err="1">
                <a:latin typeface="Times New Roman" pitchFamily="18" charset="0"/>
                <a:cs typeface="Times New Roman" pitchFamily="18" charset="0"/>
              </a:rPr>
              <a:t>Mehmed’in</a:t>
            </a:r>
            <a:r>
              <a:rPr lang="tr-TR" sz="6200" dirty="0">
                <a:latin typeface="Times New Roman" pitchFamily="18" charset="0"/>
                <a:cs typeface="Times New Roman" pitchFamily="18" charset="0"/>
              </a:rPr>
              <a:t> huzurunda icra edilen birçok fasıl heyetlerinde bulunmuş, Padişah’ın iltifatına mazhar olarak esirciler kâhyalığı ile taltif edilmişti. Kırım Han’ı Selim Giray (1634-1704)’</a:t>
            </a:r>
            <a:r>
              <a:rPr lang="tr-TR" sz="6200" dirty="0" err="1">
                <a:latin typeface="Times New Roman" pitchFamily="18" charset="0"/>
                <a:cs typeface="Times New Roman" pitchFamily="18" charset="0"/>
              </a:rPr>
              <a:t>ın</a:t>
            </a:r>
            <a:r>
              <a:rPr lang="tr-TR" sz="6200" dirty="0">
                <a:latin typeface="Times New Roman" pitchFamily="18" charset="0"/>
                <a:cs typeface="Times New Roman" pitchFamily="18" charset="0"/>
              </a:rPr>
              <a:t> da takdirini kazanmış, ondan da himaye görmüştü.</a:t>
            </a:r>
          </a:p>
          <a:p>
            <a:pPr algn="just"/>
            <a:r>
              <a:rPr lang="tr-TR" sz="6200" dirty="0">
                <a:latin typeface="Times New Roman" pitchFamily="18" charset="0"/>
                <a:cs typeface="Times New Roman" pitchFamily="18" charset="0"/>
              </a:rPr>
              <a:t>	Itrî, Türk </a:t>
            </a:r>
            <a:r>
              <a:rPr lang="tr-TR" sz="6200" dirty="0" err="1">
                <a:latin typeface="Times New Roman" pitchFamily="18" charset="0"/>
                <a:cs typeface="Times New Roman" pitchFamily="18" charset="0"/>
              </a:rPr>
              <a:t>Mûsikîsinin</a:t>
            </a:r>
            <a:r>
              <a:rPr lang="tr-TR" sz="6200" dirty="0">
                <a:latin typeface="Times New Roman" pitchFamily="18" charset="0"/>
                <a:cs typeface="Times New Roman" pitchFamily="18" charset="0"/>
              </a:rPr>
              <a:t> her sahasında besteler meydana getirmiş </a:t>
            </a:r>
            <a:r>
              <a:rPr lang="tr-TR" sz="6200" dirty="0" err="1">
                <a:latin typeface="Times New Roman" pitchFamily="18" charset="0"/>
                <a:cs typeface="Times New Roman" pitchFamily="18" charset="0"/>
              </a:rPr>
              <a:t>dâhî</a:t>
            </a:r>
            <a:r>
              <a:rPr lang="tr-TR" sz="6200" dirty="0">
                <a:latin typeface="Times New Roman" pitchFamily="18" charset="0"/>
                <a:cs typeface="Times New Roman" pitchFamily="18" charset="0"/>
              </a:rPr>
              <a:t> bir </a:t>
            </a:r>
            <a:r>
              <a:rPr lang="tr-TR" sz="6200" dirty="0" err="1">
                <a:latin typeface="Times New Roman" pitchFamily="18" charset="0"/>
                <a:cs typeface="Times New Roman" pitchFamily="18" charset="0"/>
              </a:rPr>
              <a:t>sanarkârdır</a:t>
            </a:r>
            <a:r>
              <a:rPr lang="tr-TR" sz="6200" dirty="0">
                <a:latin typeface="Times New Roman" pitchFamily="18" charset="0"/>
                <a:cs typeface="Times New Roman" pitchFamily="18" charset="0"/>
              </a:rPr>
              <a:t>. </a:t>
            </a:r>
            <a:r>
              <a:rPr lang="tr-TR" sz="6200" dirty="0" err="1">
                <a:latin typeface="Times New Roman" pitchFamily="18" charset="0"/>
                <a:cs typeface="Times New Roman" pitchFamily="18" charset="0"/>
              </a:rPr>
              <a:t>Nâ’t</a:t>
            </a:r>
            <a:r>
              <a:rPr lang="tr-TR" sz="6200" dirty="0">
                <a:latin typeface="Times New Roman" pitchFamily="18" charset="0"/>
                <a:cs typeface="Times New Roman" pitchFamily="18" charset="0"/>
              </a:rPr>
              <a:t>, </a:t>
            </a:r>
            <a:r>
              <a:rPr lang="tr-TR" sz="6200" dirty="0" err="1">
                <a:latin typeface="Times New Roman" pitchFamily="18" charset="0"/>
                <a:cs typeface="Times New Roman" pitchFamily="18" charset="0"/>
              </a:rPr>
              <a:t>Tevşîh</a:t>
            </a:r>
            <a:r>
              <a:rPr lang="tr-TR" sz="6200" dirty="0">
                <a:latin typeface="Times New Roman" pitchFamily="18" charset="0"/>
                <a:cs typeface="Times New Roman" pitchFamily="18" charset="0"/>
              </a:rPr>
              <a:t>, İlâhî, </a:t>
            </a:r>
            <a:r>
              <a:rPr lang="tr-TR" sz="6200" dirty="0" err="1">
                <a:latin typeface="Times New Roman" pitchFamily="18" charset="0"/>
                <a:cs typeface="Times New Roman" pitchFamily="18" charset="0"/>
              </a:rPr>
              <a:t>Âyin</a:t>
            </a:r>
            <a:r>
              <a:rPr lang="tr-TR" sz="6200" dirty="0">
                <a:latin typeface="Times New Roman" pitchFamily="18" charset="0"/>
                <a:cs typeface="Times New Roman" pitchFamily="18" charset="0"/>
              </a:rPr>
              <a:t>, Kâr, Murabba… gibi </a:t>
            </a:r>
            <a:r>
              <a:rPr lang="tr-TR" sz="6200" dirty="0" err="1">
                <a:latin typeface="Times New Roman" pitchFamily="18" charset="0"/>
                <a:cs typeface="Times New Roman" pitchFamily="18" charset="0"/>
              </a:rPr>
              <a:t>dînî</a:t>
            </a:r>
            <a:r>
              <a:rPr lang="tr-TR" sz="6200" dirty="0">
                <a:latin typeface="Times New Roman" pitchFamily="18" charset="0"/>
                <a:cs typeface="Times New Roman" pitchFamily="18" charset="0"/>
              </a:rPr>
              <a:t> ve klâsik </a:t>
            </a:r>
            <a:r>
              <a:rPr lang="tr-TR" sz="6200" dirty="0" err="1">
                <a:latin typeface="Times New Roman" pitchFamily="18" charset="0"/>
                <a:cs typeface="Times New Roman" pitchFamily="18" charset="0"/>
              </a:rPr>
              <a:t>Mûsikîmizin</a:t>
            </a:r>
            <a:r>
              <a:rPr lang="tr-TR" sz="6200" dirty="0">
                <a:latin typeface="Times New Roman" pitchFamily="18" charset="0"/>
                <a:cs typeface="Times New Roman" pitchFamily="18" charset="0"/>
              </a:rPr>
              <a:t> hemen her formunda eserler bestelemiştir.</a:t>
            </a:r>
          </a:p>
          <a:p>
            <a:pPr algn="just"/>
            <a:r>
              <a:rPr lang="tr-TR" sz="6200" dirty="0">
                <a:latin typeface="Times New Roman" pitchFamily="18" charset="0"/>
                <a:cs typeface="Times New Roman" pitchFamily="18" charset="0"/>
              </a:rPr>
              <a:t>	Eserlerinin binden fazla olduğu söylenirse de bugün elimizde yirmi </a:t>
            </a:r>
            <a:r>
              <a:rPr lang="tr-TR" sz="6200" dirty="0" err="1">
                <a:latin typeface="Times New Roman" pitchFamily="18" charset="0"/>
                <a:cs typeface="Times New Roman" pitchFamily="18" charset="0"/>
              </a:rPr>
              <a:t>küsûru</a:t>
            </a:r>
            <a:r>
              <a:rPr lang="tr-TR" sz="6200" dirty="0">
                <a:latin typeface="Times New Roman" pitchFamily="18" charset="0"/>
                <a:cs typeface="Times New Roman" pitchFamily="18" charset="0"/>
              </a:rPr>
              <a:t> kalmıştır. Bunlardan </a:t>
            </a:r>
            <a:r>
              <a:rPr lang="tr-TR" sz="6200" dirty="0" err="1">
                <a:latin typeface="Times New Roman" pitchFamily="18" charset="0"/>
                <a:cs typeface="Times New Roman" pitchFamily="18" charset="0"/>
              </a:rPr>
              <a:t>Dînî</a:t>
            </a:r>
            <a:r>
              <a:rPr lang="tr-TR" sz="6200" dirty="0">
                <a:latin typeface="Times New Roman" pitchFamily="18" charset="0"/>
                <a:cs typeface="Times New Roman" pitchFamily="18" charset="0"/>
              </a:rPr>
              <a:t> </a:t>
            </a:r>
            <a:r>
              <a:rPr lang="tr-TR" sz="6200" dirty="0" err="1">
                <a:latin typeface="Times New Roman" pitchFamily="18" charset="0"/>
                <a:cs typeface="Times New Roman" pitchFamily="18" charset="0"/>
              </a:rPr>
              <a:t>Mûsikîde</a:t>
            </a:r>
            <a:r>
              <a:rPr lang="tr-TR" sz="6200" dirty="0">
                <a:latin typeface="Times New Roman" pitchFamily="18" charset="0"/>
                <a:cs typeface="Times New Roman" pitchFamily="18" charset="0"/>
              </a:rPr>
              <a:t> olanlar Segâh </a:t>
            </a:r>
            <a:r>
              <a:rPr lang="tr-TR" sz="6200" dirty="0" err="1">
                <a:latin typeface="Times New Roman" pitchFamily="18" charset="0"/>
                <a:cs typeface="Times New Roman" pitchFamily="18" charset="0"/>
              </a:rPr>
              <a:t>Âyin</a:t>
            </a:r>
            <a:r>
              <a:rPr lang="tr-TR" sz="6200" dirty="0">
                <a:latin typeface="Times New Roman" pitchFamily="18" charset="0"/>
                <a:cs typeface="Times New Roman" pitchFamily="18" charset="0"/>
              </a:rPr>
              <a:t>, Rast </a:t>
            </a:r>
            <a:r>
              <a:rPr lang="tr-TR" sz="6200" dirty="0" err="1">
                <a:latin typeface="Times New Roman" pitchFamily="18" charset="0"/>
                <a:cs typeface="Times New Roman" pitchFamily="18" charset="0"/>
              </a:rPr>
              <a:t>Na’t</a:t>
            </a:r>
            <a:r>
              <a:rPr lang="tr-TR" sz="6200" dirty="0">
                <a:latin typeface="Times New Roman" pitchFamily="18" charset="0"/>
                <a:cs typeface="Times New Roman" pitchFamily="18" charset="0"/>
              </a:rPr>
              <a:t>, Segâh </a:t>
            </a:r>
            <a:r>
              <a:rPr lang="tr-TR" sz="6200" dirty="0" err="1">
                <a:latin typeface="Times New Roman" pitchFamily="18" charset="0"/>
                <a:cs typeface="Times New Roman" pitchFamily="18" charset="0"/>
              </a:rPr>
              <a:t>Tekbîr</a:t>
            </a:r>
            <a:r>
              <a:rPr lang="tr-TR" sz="6200" dirty="0">
                <a:latin typeface="Times New Roman" pitchFamily="18" charset="0"/>
                <a:cs typeface="Times New Roman" pitchFamily="18" charset="0"/>
              </a:rPr>
              <a:t> ve bazı ilâhilerdir. Itrî’nin bütün eserleri üstün bir değer taşımaktadır. Bunlar klâsik ekolün birer </a:t>
            </a:r>
            <a:r>
              <a:rPr lang="tr-TR" sz="6200" dirty="0" err="1">
                <a:latin typeface="Times New Roman" pitchFamily="18" charset="0"/>
                <a:cs typeface="Times New Roman" pitchFamily="18" charset="0"/>
              </a:rPr>
              <a:t>şâheserler</a:t>
            </a:r>
            <a:r>
              <a:rPr lang="tr-TR" sz="6200" dirty="0">
                <a:latin typeface="Times New Roman" pitchFamily="18" charset="0"/>
                <a:cs typeface="Times New Roman" pitchFamily="18" charset="0"/>
              </a:rPr>
              <a:t> sayılabilirler. 1712’de İstanbul’da vefat eden Itrî’nin kabri Edirnekapı mezarlığındadır.</a:t>
            </a:r>
          </a:p>
          <a:p>
            <a:pPr>
              <a:buNone/>
            </a:pPr>
            <a:endParaRPr lang="tr-TR" dirty="0"/>
          </a:p>
        </p:txBody>
      </p:sp>
      <p:sp>
        <p:nvSpPr>
          <p:cNvPr id="4" name="3 Slayt Numarası Yer Tutucusu"/>
          <p:cNvSpPr>
            <a:spLocks noGrp="1"/>
          </p:cNvSpPr>
          <p:nvPr>
            <p:ph type="sldNum" sz="quarter" idx="12"/>
          </p:nvPr>
        </p:nvSpPr>
        <p:spPr/>
        <p:txBody>
          <a:bodyPr/>
          <a:lstStyle/>
          <a:p>
            <a:fld id="{E08322A6-5655-46F8-8465-B875A6BE498C}" type="slidenum">
              <a:rPr lang="tr-TR" smtClean="0"/>
              <a:pPr/>
              <a:t>6</a:t>
            </a:fld>
            <a:endParaRPr lang="tr-TR"/>
          </a:p>
        </p:txBody>
      </p:sp>
      <p:pic>
        <p:nvPicPr>
          <p:cNvPr id="14338" name="Picture 2" descr="!¼"/>
          <p:cNvPicPr>
            <a:picLocks noChangeAspect="1" noChangeArrowheads="1"/>
          </p:cNvPicPr>
          <p:nvPr/>
        </p:nvPicPr>
        <p:blipFill>
          <a:blip r:embed="rId2"/>
          <a:srcRect/>
          <a:stretch>
            <a:fillRect/>
          </a:stretch>
        </p:blipFill>
        <p:spPr bwMode="auto">
          <a:xfrm>
            <a:off x="7715272" y="642918"/>
            <a:ext cx="1057275" cy="17145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7115196" cy="5840435"/>
          </a:xfrm>
        </p:spPr>
        <p:txBody>
          <a:bodyPr>
            <a:normAutofit fontScale="47500" lnSpcReduction="20000"/>
          </a:bodyPr>
          <a:lstStyle/>
          <a:p>
            <a:pPr algn="just"/>
            <a:r>
              <a:rPr lang="tr-TR" b="1" dirty="0">
                <a:latin typeface="Times New Roman" pitchFamily="18" charset="0"/>
                <a:cs typeface="Times New Roman" pitchFamily="18" charset="0"/>
              </a:rPr>
              <a:t>3- </a:t>
            </a:r>
            <a:r>
              <a:rPr lang="tr-TR" b="1" dirty="0" err="1">
                <a:latin typeface="Times New Roman" pitchFamily="18" charset="0"/>
                <a:cs typeface="Times New Roman" pitchFamily="18" charset="0"/>
              </a:rPr>
              <a:t>Hamâmîzâde</a:t>
            </a:r>
            <a:r>
              <a:rPr lang="tr-TR" b="1" dirty="0">
                <a:latin typeface="Times New Roman" pitchFamily="18" charset="0"/>
                <a:cs typeface="Times New Roman" pitchFamily="18" charset="0"/>
              </a:rPr>
              <a:t> İsmail Dede Efendi (1778-1846):</a:t>
            </a:r>
            <a:endParaRPr lang="tr-TR" dirty="0">
              <a:latin typeface="Times New Roman" pitchFamily="18" charset="0"/>
              <a:cs typeface="Times New Roman" pitchFamily="18" charset="0"/>
            </a:endParaRPr>
          </a:p>
          <a:p>
            <a:pPr algn="just"/>
            <a:r>
              <a:rPr lang="tr-TR" b="1" dirty="0">
                <a:latin typeface="Times New Roman" pitchFamily="18" charset="0"/>
                <a:cs typeface="Times New Roman" pitchFamily="18" charset="0"/>
              </a:rPr>
              <a:t> </a:t>
            </a:r>
            <a:endParaRPr lang="tr-TR" dirty="0">
              <a:latin typeface="Times New Roman" pitchFamily="18" charset="0"/>
              <a:cs typeface="Times New Roman" pitchFamily="18" charset="0"/>
            </a:endParaRPr>
          </a:p>
          <a:p>
            <a:pPr algn="just"/>
            <a:r>
              <a:rPr lang="tr-TR" b="1" dirty="0">
                <a:latin typeface="Times New Roman" pitchFamily="18" charset="0"/>
                <a:cs typeface="Times New Roman" pitchFamily="18" charset="0"/>
              </a:rPr>
              <a:t>	</a:t>
            </a:r>
            <a:r>
              <a:rPr lang="tr-TR" dirty="0">
                <a:latin typeface="Times New Roman" pitchFamily="18" charset="0"/>
                <a:cs typeface="Times New Roman" pitchFamily="18" charset="0"/>
              </a:rPr>
              <a:t>İstanbul’da dünyaya gelen Dede Efendi, XIX. Yüzyılın en büyük bestekârıdır. Babası Süleyman Ağa </a:t>
            </a:r>
            <a:r>
              <a:rPr lang="tr-TR" dirty="0" err="1">
                <a:latin typeface="Times New Roman" pitchFamily="18" charset="0"/>
                <a:cs typeface="Times New Roman" pitchFamily="18" charset="0"/>
              </a:rPr>
              <a:t>Şehzâdebaşındaki</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Acemoğlu</a:t>
            </a:r>
            <a:r>
              <a:rPr lang="tr-TR" dirty="0">
                <a:latin typeface="Times New Roman" pitchFamily="18" charset="0"/>
                <a:cs typeface="Times New Roman" pitchFamily="18" charset="0"/>
              </a:rPr>
              <a:t> Hamamını satın alıp işlettiği için “</a:t>
            </a:r>
            <a:r>
              <a:rPr lang="tr-TR" dirty="0" err="1">
                <a:latin typeface="Times New Roman" pitchFamily="18" charset="0"/>
                <a:cs typeface="Times New Roman" pitchFamily="18" charset="0"/>
              </a:rPr>
              <a:t>Hamamîzâde</a:t>
            </a:r>
            <a:r>
              <a:rPr lang="tr-TR" dirty="0">
                <a:latin typeface="Times New Roman" pitchFamily="18" charset="0"/>
                <a:cs typeface="Times New Roman" pitchFamily="18" charset="0"/>
              </a:rPr>
              <a:t>” lakabıyla anılmıştır.</a:t>
            </a:r>
          </a:p>
          <a:p>
            <a:pPr algn="just"/>
            <a:r>
              <a:rPr lang="tr-TR" dirty="0">
                <a:latin typeface="Times New Roman" pitchFamily="18" charset="0"/>
                <a:cs typeface="Times New Roman" pitchFamily="18" charset="0"/>
              </a:rPr>
              <a:t>	İsmail Efendi genç yaşta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öğrenimine başlayarak daha sonra Yenikapı </a:t>
            </a:r>
          </a:p>
          <a:p>
            <a:pPr algn="just"/>
            <a:r>
              <a:rPr lang="tr-TR" dirty="0" err="1">
                <a:latin typeface="Times New Roman" pitchFamily="18" charset="0"/>
                <a:cs typeface="Times New Roman" pitchFamily="18" charset="0"/>
              </a:rPr>
              <a:t>Mevlevîhânesi’ne</a:t>
            </a:r>
            <a:r>
              <a:rPr lang="tr-TR" dirty="0">
                <a:latin typeface="Times New Roman" pitchFamily="18" charset="0"/>
                <a:cs typeface="Times New Roman" pitchFamily="18" charset="0"/>
              </a:rPr>
              <a:t> girmiş, bin bir günlük çileyi tamamlayıp “Dede” olmuştur. </a:t>
            </a:r>
          </a:p>
          <a:p>
            <a:pPr algn="just"/>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Uncuzâde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Mehmed</a:t>
            </a:r>
            <a:r>
              <a:rPr lang="tr-TR" dirty="0">
                <a:latin typeface="Times New Roman" pitchFamily="18" charset="0"/>
                <a:cs typeface="Times New Roman" pitchFamily="18" charset="0"/>
              </a:rPr>
              <a:t> Efendi’den Klâsik, Yenikapı Şeyhi Ali </a:t>
            </a:r>
            <a:r>
              <a:rPr lang="tr-TR" dirty="0" err="1">
                <a:latin typeface="Times New Roman" pitchFamily="18" charset="0"/>
                <a:cs typeface="Times New Roman" pitchFamily="18" charset="0"/>
              </a:rPr>
              <a:t>Nutkî</a:t>
            </a:r>
            <a:r>
              <a:rPr lang="tr-TR" dirty="0">
                <a:latin typeface="Times New Roman" pitchFamily="18" charset="0"/>
                <a:cs typeface="Times New Roman" pitchFamily="18" charset="0"/>
              </a:rPr>
              <a:t> Dede (1762-1804)’den de </a:t>
            </a:r>
            <a:r>
              <a:rPr lang="tr-TR" dirty="0" err="1">
                <a:latin typeface="Times New Roman" pitchFamily="18" charset="0"/>
                <a:cs typeface="Times New Roman" pitchFamily="18" charset="0"/>
              </a:rPr>
              <a:t>Dînî</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Mûsikîyi</a:t>
            </a:r>
            <a:r>
              <a:rPr lang="tr-TR" dirty="0">
                <a:latin typeface="Times New Roman" pitchFamily="18" charset="0"/>
                <a:cs typeface="Times New Roman" pitchFamily="18" charset="0"/>
              </a:rPr>
              <a:t> öğrenmiştir. III. Selim’in dikkatini çeken İsmail Dede, sarayda düzenlenen fasıllara katılmaya başlamış, daha sonra Padişah’ın </a:t>
            </a:r>
            <a:r>
              <a:rPr lang="tr-TR" dirty="0" err="1">
                <a:latin typeface="Times New Roman" pitchFamily="18" charset="0"/>
                <a:cs typeface="Times New Roman" pitchFamily="18" charset="0"/>
              </a:rPr>
              <a:t>müsahip</a:t>
            </a:r>
            <a:r>
              <a:rPr lang="tr-TR" dirty="0">
                <a:latin typeface="Times New Roman" pitchFamily="18" charset="0"/>
                <a:cs typeface="Times New Roman" pitchFamily="18" charset="0"/>
              </a:rPr>
              <a:t> ve baş müezzini olmuştur. Bazı fasılalar hariç, II. </a:t>
            </a:r>
            <a:r>
              <a:rPr lang="tr-TR" dirty="0" err="1">
                <a:latin typeface="Times New Roman" pitchFamily="18" charset="0"/>
                <a:cs typeface="Times New Roman" pitchFamily="18" charset="0"/>
              </a:rPr>
              <a:t>Mahmud</a:t>
            </a:r>
            <a:r>
              <a:rPr lang="tr-TR" dirty="0">
                <a:latin typeface="Times New Roman" pitchFamily="18" charset="0"/>
                <a:cs typeface="Times New Roman" pitchFamily="18" charset="0"/>
              </a:rPr>
              <a:t> (1785-1839) ve I. </a:t>
            </a:r>
            <a:r>
              <a:rPr lang="tr-TR" dirty="0" err="1">
                <a:latin typeface="Times New Roman" pitchFamily="18" charset="0"/>
                <a:cs typeface="Times New Roman" pitchFamily="18" charset="0"/>
              </a:rPr>
              <a:t>Abdülmecid</a:t>
            </a:r>
            <a:r>
              <a:rPr lang="tr-TR" dirty="0">
                <a:latin typeface="Times New Roman" pitchFamily="18" charset="0"/>
                <a:cs typeface="Times New Roman" pitchFamily="18" charset="0"/>
              </a:rPr>
              <a:t> (1823-1861) devirlerinde de aynı görevlere devam etmiştir.</a:t>
            </a:r>
          </a:p>
          <a:p>
            <a:pPr algn="just"/>
            <a:r>
              <a:rPr lang="tr-TR" dirty="0">
                <a:latin typeface="Times New Roman" pitchFamily="18" charset="0"/>
                <a:cs typeface="Times New Roman" pitchFamily="18" charset="0"/>
              </a:rPr>
              <a:t>	Öğrencilerinden </a:t>
            </a:r>
            <a:r>
              <a:rPr lang="tr-TR" dirty="0" err="1">
                <a:latin typeface="Times New Roman" pitchFamily="18" charset="0"/>
                <a:cs typeface="Times New Roman" pitchFamily="18" charset="0"/>
              </a:rPr>
              <a:t>Dellâlzâde</a:t>
            </a:r>
            <a:r>
              <a:rPr lang="tr-TR" dirty="0">
                <a:latin typeface="Times New Roman" pitchFamily="18" charset="0"/>
                <a:cs typeface="Times New Roman" pitchFamily="18" charset="0"/>
              </a:rPr>
              <a:t> İsmail ve </a:t>
            </a:r>
            <a:r>
              <a:rPr lang="tr-TR" dirty="0" err="1">
                <a:latin typeface="Times New Roman" pitchFamily="18" charset="0"/>
                <a:cs typeface="Times New Roman" pitchFamily="18" charset="0"/>
              </a:rPr>
              <a:t>Mutafzâde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Ahmed</a:t>
            </a:r>
            <a:r>
              <a:rPr lang="tr-TR" dirty="0">
                <a:latin typeface="Times New Roman" pitchFamily="18" charset="0"/>
                <a:cs typeface="Times New Roman" pitchFamily="18" charset="0"/>
              </a:rPr>
              <a:t>  Efendi ile beraber </a:t>
            </a:r>
            <a:r>
              <a:rPr lang="tr-TR" dirty="0" err="1">
                <a:latin typeface="Times New Roman" pitchFamily="18" charset="0"/>
                <a:cs typeface="Times New Roman" pitchFamily="18" charset="0"/>
              </a:rPr>
              <a:t>Hacc’a</a:t>
            </a:r>
            <a:r>
              <a:rPr lang="tr-TR" dirty="0">
                <a:latin typeface="Times New Roman" pitchFamily="18" charset="0"/>
                <a:cs typeface="Times New Roman" pitchFamily="18" charset="0"/>
              </a:rPr>
              <a:t> giden İsmail Dede, Hac esnasında koleraya yakalanarak 30 Kasım 1846’da Mekke’de vefat etmiştir. Hz. Hatice validemizin ayak ucuna defnedilmiştir.</a:t>
            </a:r>
          </a:p>
          <a:p>
            <a:pPr algn="just"/>
            <a:r>
              <a:rPr lang="tr-TR" dirty="0">
                <a:latin typeface="Times New Roman" pitchFamily="18" charset="0"/>
                <a:cs typeface="Times New Roman" pitchFamily="18" charset="0"/>
              </a:rPr>
              <a:t>	İsmail Dede, </a:t>
            </a:r>
            <a:r>
              <a:rPr lang="tr-TR" dirty="0" err="1">
                <a:latin typeface="Times New Roman" pitchFamily="18" charset="0"/>
                <a:cs typeface="Times New Roman" pitchFamily="18" charset="0"/>
              </a:rPr>
              <a:t>Dînî</a:t>
            </a:r>
            <a:r>
              <a:rPr lang="tr-TR" dirty="0">
                <a:latin typeface="Times New Roman" pitchFamily="18" charset="0"/>
                <a:cs typeface="Times New Roman" pitchFamily="18" charset="0"/>
              </a:rPr>
              <a:t> ve Klâsik </a:t>
            </a:r>
            <a:r>
              <a:rPr lang="tr-TR" dirty="0" err="1">
                <a:latin typeface="Times New Roman" pitchFamily="18" charset="0"/>
                <a:cs typeface="Times New Roman" pitchFamily="18" charset="0"/>
              </a:rPr>
              <a:t>Mûsikîmizin</a:t>
            </a:r>
            <a:r>
              <a:rPr lang="tr-TR" dirty="0">
                <a:latin typeface="Times New Roman" pitchFamily="18" charset="0"/>
                <a:cs typeface="Times New Roman" pitchFamily="18" charset="0"/>
              </a:rPr>
              <a:t> her türünde pek çok eser vermiş üretken bir bestekârımızdır. Eski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tarz ve tavrına riayet etmekle beraber, </a:t>
            </a:r>
            <a:r>
              <a:rPr lang="tr-TR" dirty="0" err="1">
                <a:latin typeface="Times New Roman" pitchFamily="18" charset="0"/>
                <a:cs typeface="Times New Roman" pitchFamily="18" charset="0"/>
              </a:rPr>
              <a:t>mûsikîde</a:t>
            </a:r>
            <a:r>
              <a:rPr lang="tr-TR" dirty="0">
                <a:latin typeface="Times New Roman" pitchFamily="18" charset="0"/>
                <a:cs typeface="Times New Roman" pitchFamily="18" charset="0"/>
              </a:rPr>
              <a:t> pek çok yenilikler de meydana getirmiş, </a:t>
            </a:r>
            <a:r>
              <a:rPr lang="tr-TR" dirty="0" err="1">
                <a:latin typeface="Times New Roman" pitchFamily="18" charset="0"/>
                <a:cs typeface="Times New Roman" pitchFamily="18" charset="0"/>
              </a:rPr>
              <a:t>mûsikînin</a:t>
            </a:r>
            <a:r>
              <a:rPr lang="tr-TR" dirty="0">
                <a:latin typeface="Times New Roman" pitchFamily="18" charset="0"/>
                <a:cs typeface="Times New Roman" pitchFamily="18" charset="0"/>
              </a:rPr>
              <a:t> her türünde zirveye ulaşmıştır.</a:t>
            </a:r>
          </a:p>
          <a:p>
            <a:pPr algn="just"/>
            <a:r>
              <a:rPr lang="tr-TR" dirty="0">
                <a:latin typeface="Times New Roman" pitchFamily="18" charset="0"/>
                <a:cs typeface="Times New Roman" pitchFamily="18" charset="0"/>
              </a:rPr>
              <a:t>	Dede’nin eserlerinden pek çoğu günümüze kadar gelebilmiştir. Bunda, yetiştirdiği öğrencilerin rolü büyüktür. Bugün bilinen eserleri altı Mevlevî </a:t>
            </a:r>
            <a:r>
              <a:rPr lang="tr-TR" dirty="0" err="1">
                <a:latin typeface="Times New Roman" pitchFamily="18" charset="0"/>
                <a:cs typeface="Times New Roman" pitchFamily="18" charset="0"/>
              </a:rPr>
              <a:t>Âyini</a:t>
            </a:r>
            <a:r>
              <a:rPr lang="tr-TR" dirty="0">
                <a:latin typeface="Times New Roman" pitchFamily="18" charset="0"/>
                <a:cs typeface="Times New Roman" pitchFamily="18" charset="0"/>
              </a:rPr>
              <a:t> ile çok sayıda bestelediği İlâhî ve </a:t>
            </a:r>
            <a:r>
              <a:rPr lang="tr-TR" dirty="0" err="1">
                <a:latin typeface="Times New Roman" pitchFamily="18" charset="0"/>
                <a:cs typeface="Times New Roman" pitchFamily="18" charset="0"/>
              </a:rPr>
              <a:t>Tevşîh’leridir</a:t>
            </a:r>
            <a:r>
              <a:rPr lang="tr-TR" dirty="0">
                <a:latin typeface="Times New Roman" pitchFamily="18" charset="0"/>
                <a:cs typeface="Times New Roman" pitchFamily="18" charset="0"/>
              </a:rPr>
              <a:t>. </a:t>
            </a:r>
          </a:p>
          <a:p>
            <a:pPr algn="just"/>
            <a:r>
              <a:rPr lang="tr-TR" dirty="0">
                <a:latin typeface="Times New Roman" pitchFamily="18" charset="0"/>
                <a:cs typeface="Times New Roman" pitchFamily="18" charset="0"/>
              </a:rPr>
              <a:t>	Dede’nin son eseri, Hac esnasında bestelediği, sözleri Yunus Emre’ye ait olan:</a:t>
            </a:r>
          </a:p>
          <a:p>
            <a:pPr algn="just"/>
            <a:r>
              <a:rPr lang="tr-TR" dirty="0">
                <a:latin typeface="Times New Roman" pitchFamily="18" charset="0"/>
                <a:cs typeface="Times New Roman" pitchFamily="18" charset="0"/>
              </a:rPr>
              <a:t>	</a:t>
            </a:r>
            <a:r>
              <a:rPr lang="tr-TR" i="1" dirty="0">
                <a:latin typeface="Times New Roman" pitchFamily="18" charset="0"/>
                <a:cs typeface="Times New Roman" pitchFamily="18" charset="0"/>
              </a:rPr>
              <a:t>“Yürük değirmenler gibi dönerler,</a:t>
            </a:r>
            <a:endParaRPr lang="tr-TR" dirty="0">
              <a:latin typeface="Times New Roman" pitchFamily="18" charset="0"/>
              <a:cs typeface="Times New Roman" pitchFamily="18" charset="0"/>
            </a:endParaRPr>
          </a:p>
          <a:p>
            <a:pPr algn="just"/>
            <a:r>
              <a:rPr lang="tr-TR" i="1" dirty="0">
                <a:latin typeface="Times New Roman" pitchFamily="18" charset="0"/>
                <a:cs typeface="Times New Roman" pitchFamily="18" charset="0"/>
              </a:rPr>
              <a:t>	El ele vermişler Hakk’a giderler”</a:t>
            </a:r>
            <a:r>
              <a:rPr lang="tr-TR" dirty="0">
                <a:latin typeface="Times New Roman" pitchFamily="18" charset="0"/>
                <a:cs typeface="Times New Roman" pitchFamily="18" charset="0"/>
              </a:rPr>
              <a:t> diye başlayan </a:t>
            </a:r>
            <a:r>
              <a:rPr lang="tr-TR" dirty="0" err="1">
                <a:latin typeface="Times New Roman" pitchFamily="18" charset="0"/>
                <a:cs typeface="Times New Roman" pitchFamily="18" charset="0"/>
              </a:rPr>
              <a:t>Evsat</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usûlündeki</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Şehnâz</a:t>
            </a:r>
            <a:r>
              <a:rPr lang="tr-TR" dirty="0">
                <a:latin typeface="Times New Roman" pitchFamily="18" charset="0"/>
                <a:cs typeface="Times New Roman" pitchFamily="18" charset="0"/>
              </a:rPr>
              <a:t> İlâhî’sidir.  </a:t>
            </a:r>
          </a:p>
          <a:p>
            <a:pPr>
              <a:buNone/>
            </a:pPr>
            <a:endParaRPr lang="tr-TR" dirty="0"/>
          </a:p>
        </p:txBody>
      </p:sp>
      <p:sp>
        <p:nvSpPr>
          <p:cNvPr id="4" name="3 Slayt Numarası Yer Tutucusu"/>
          <p:cNvSpPr>
            <a:spLocks noGrp="1"/>
          </p:cNvSpPr>
          <p:nvPr>
            <p:ph type="sldNum" sz="quarter" idx="12"/>
          </p:nvPr>
        </p:nvSpPr>
        <p:spPr/>
        <p:txBody>
          <a:bodyPr/>
          <a:lstStyle/>
          <a:p>
            <a:fld id="{E08322A6-5655-46F8-8465-B875A6BE498C}" type="slidenum">
              <a:rPr lang="tr-TR" smtClean="0"/>
              <a:pPr/>
              <a:t>7</a:t>
            </a:fld>
            <a:endParaRPr lang="tr-TR"/>
          </a:p>
        </p:txBody>
      </p:sp>
      <p:pic>
        <p:nvPicPr>
          <p:cNvPr id="15362" name="Picture 2" descr="!¼"/>
          <p:cNvPicPr>
            <a:picLocks noChangeAspect="1" noChangeArrowheads="1"/>
          </p:cNvPicPr>
          <p:nvPr/>
        </p:nvPicPr>
        <p:blipFill>
          <a:blip r:embed="rId2"/>
          <a:srcRect/>
          <a:stretch>
            <a:fillRect/>
          </a:stretch>
        </p:blipFill>
        <p:spPr bwMode="auto">
          <a:xfrm>
            <a:off x="7786710" y="857232"/>
            <a:ext cx="1076325" cy="173355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7400948" cy="5768997"/>
          </a:xfrm>
        </p:spPr>
        <p:txBody>
          <a:bodyPr>
            <a:normAutofit fontScale="55000" lnSpcReduction="20000"/>
          </a:bodyPr>
          <a:lstStyle/>
          <a:p>
            <a:pPr algn="just"/>
            <a:r>
              <a:rPr lang="tr-TR" b="1" dirty="0">
                <a:latin typeface="Times New Roman" pitchFamily="18" charset="0"/>
                <a:cs typeface="Times New Roman" pitchFamily="18" charset="0"/>
              </a:rPr>
              <a:t>4- </a:t>
            </a:r>
            <a:r>
              <a:rPr lang="tr-TR" b="1" dirty="0" err="1">
                <a:latin typeface="Times New Roman" pitchFamily="18" charset="0"/>
                <a:cs typeface="Times New Roman" pitchFamily="18" charset="0"/>
              </a:rPr>
              <a:t>Zekâi</a:t>
            </a:r>
            <a:r>
              <a:rPr lang="tr-TR" b="1" dirty="0">
                <a:latin typeface="Times New Roman" pitchFamily="18" charset="0"/>
                <a:cs typeface="Times New Roman" pitchFamily="18" charset="0"/>
              </a:rPr>
              <a:t> Dede Efendi (1825-1897):</a:t>
            </a:r>
            <a:endParaRPr lang="tr-TR" dirty="0">
              <a:latin typeface="Times New Roman" pitchFamily="18" charset="0"/>
              <a:cs typeface="Times New Roman" pitchFamily="18" charset="0"/>
            </a:endParaRPr>
          </a:p>
          <a:p>
            <a:pPr algn="just"/>
            <a:r>
              <a:rPr lang="tr-TR" b="1" dirty="0">
                <a:latin typeface="Times New Roman" pitchFamily="18" charset="0"/>
                <a:cs typeface="Times New Roman" pitchFamily="18" charset="0"/>
              </a:rPr>
              <a:t>	</a:t>
            </a:r>
            <a:r>
              <a:rPr lang="tr-TR" dirty="0">
                <a:latin typeface="Times New Roman" pitchFamily="18" charset="0"/>
                <a:cs typeface="Times New Roman" pitchFamily="18" charset="0"/>
              </a:rPr>
              <a:t>Klâsik Türk </a:t>
            </a:r>
            <a:r>
              <a:rPr lang="tr-TR" dirty="0" err="1">
                <a:latin typeface="Times New Roman" pitchFamily="18" charset="0"/>
                <a:cs typeface="Times New Roman" pitchFamily="18" charset="0"/>
              </a:rPr>
              <a:t>Mûsikîsinin</a:t>
            </a:r>
            <a:r>
              <a:rPr lang="tr-TR" dirty="0">
                <a:latin typeface="Times New Roman" pitchFamily="18" charset="0"/>
                <a:cs typeface="Times New Roman" pitchFamily="18" charset="0"/>
              </a:rPr>
              <a:t> son büyük bestekarıdır. </a:t>
            </a:r>
            <a:r>
              <a:rPr lang="tr-TR" dirty="0" err="1">
                <a:latin typeface="Times New Roman" pitchFamily="18" charset="0"/>
                <a:cs typeface="Times New Roman" pitchFamily="18" charset="0"/>
              </a:rPr>
              <a:t>Eyüp’de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Cedîd</a:t>
            </a:r>
            <a:r>
              <a:rPr lang="tr-TR" dirty="0">
                <a:latin typeface="Times New Roman" pitchFamily="18" charset="0"/>
                <a:cs typeface="Times New Roman" pitchFamily="18" charset="0"/>
              </a:rPr>
              <a:t> Ali Paşa mahallesinde dünyaya gelmiştir. Babasından Hat, amcasından da </a:t>
            </a:r>
            <a:r>
              <a:rPr lang="tr-TR" dirty="0" err="1">
                <a:latin typeface="Times New Roman" pitchFamily="18" charset="0"/>
                <a:cs typeface="Times New Roman" pitchFamily="18" charset="0"/>
              </a:rPr>
              <a:t>Kur’ân</a:t>
            </a:r>
            <a:r>
              <a:rPr lang="tr-TR" dirty="0">
                <a:latin typeface="Times New Roman" pitchFamily="18" charset="0"/>
                <a:cs typeface="Times New Roman" pitchFamily="18" charset="0"/>
              </a:rPr>
              <a:t>-ı </a:t>
            </a:r>
            <a:r>
              <a:rPr lang="tr-TR" dirty="0" err="1">
                <a:latin typeface="Times New Roman" pitchFamily="18" charset="0"/>
                <a:cs typeface="Times New Roman" pitchFamily="18" charset="0"/>
              </a:rPr>
              <a:t>Kerîm</a:t>
            </a:r>
            <a:r>
              <a:rPr lang="tr-TR" dirty="0">
                <a:latin typeface="Times New Roman" pitchFamily="18" charset="0"/>
                <a:cs typeface="Times New Roman" pitchFamily="18" charset="0"/>
              </a:rPr>
              <a:t> öğrenmiş ve 18 yaşında </a:t>
            </a:r>
            <a:r>
              <a:rPr lang="tr-TR" dirty="0" err="1">
                <a:latin typeface="Times New Roman" pitchFamily="18" charset="0"/>
                <a:cs typeface="Times New Roman" pitchFamily="18" charset="0"/>
              </a:rPr>
              <a:t>Hâfız</a:t>
            </a:r>
            <a:r>
              <a:rPr lang="tr-TR" dirty="0">
                <a:latin typeface="Times New Roman" pitchFamily="18" charset="0"/>
                <a:cs typeface="Times New Roman" pitchFamily="18" charset="0"/>
              </a:rPr>
              <a:t> olmuştur. </a:t>
            </a:r>
          </a:p>
          <a:p>
            <a:pPr algn="just"/>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Eyüp’lü</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Mehmed</a:t>
            </a:r>
            <a:r>
              <a:rPr lang="tr-TR" dirty="0">
                <a:latin typeface="Times New Roman" pitchFamily="18" charset="0"/>
                <a:cs typeface="Times New Roman" pitchFamily="18" charset="0"/>
              </a:rPr>
              <a:t> Bey (1804-1850)’den ve Dede Efendi’den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meşkine başlayan </a:t>
            </a:r>
            <a:r>
              <a:rPr lang="tr-TR" dirty="0" err="1">
                <a:latin typeface="Times New Roman" pitchFamily="18" charset="0"/>
                <a:cs typeface="Times New Roman" pitchFamily="18" charset="0"/>
              </a:rPr>
              <a:t>Zekâi</a:t>
            </a:r>
            <a:r>
              <a:rPr lang="tr-TR" dirty="0">
                <a:latin typeface="Times New Roman" pitchFamily="18" charset="0"/>
                <a:cs typeface="Times New Roman" pitchFamily="18" charset="0"/>
              </a:rPr>
              <a:t> Dede, meşhur hattat ve bestekâr Kazasker Mustafa İzzet Efendi (1801-1876)’den de </a:t>
            </a:r>
            <a:r>
              <a:rPr lang="tr-TR" dirty="0" err="1">
                <a:latin typeface="Times New Roman" pitchFamily="18" charset="0"/>
                <a:cs typeface="Times New Roman" pitchFamily="18" charset="0"/>
              </a:rPr>
              <a:t>nesîh</a:t>
            </a:r>
            <a:r>
              <a:rPr lang="tr-TR" dirty="0">
                <a:latin typeface="Times New Roman" pitchFamily="18" charset="0"/>
                <a:cs typeface="Times New Roman" pitchFamily="18" charset="0"/>
              </a:rPr>
              <a:t> ve </a:t>
            </a:r>
            <a:r>
              <a:rPr lang="tr-TR" dirty="0" err="1">
                <a:latin typeface="Times New Roman" pitchFamily="18" charset="0"/>
                <a:cs typeface="Times New Roman" pitchFamily="18" charset="0"/>
              </a:rPr>
              <a:t>sülûs</a:t>
            </a:r>
            <a:r>
              <a:rPr lang="tr-TR" dirty="0">
                <a:latin typeface="Times New Roman" pitchFamily="18" charset="0"/>
                <a:cs typeface="Times New Roman" pitchFamily="18" charset="0"/>
              </a:rPr>
              <a:t> yazıları öğrenmiştir. 1845 yılında prens Mustafa Fazıl Paşa (1829-1875) ile beraber Mısır’a giderek 12 yıl orada kalmıştır.</a:t>
            </a:r>
          </a:p>
          <a:p>
            <a:pPr algn="just"/>
            <a:r>
              <a:rPr lang="tr-TR" dirty="0">
                <a:latin typeface="Times New Roman" pitchFamily="18" charset="0"/>
                <a:cs typeface="Times New Roman" pitchFamily="18" charset="0"/>
              </a:rPr>
              <a:t>	1868 yılında 43 yaşında iken Mevlevî olan </a:t>
            </a:r>
            <a:r>
              <a:rPr lang="tr-TR" dirty="0" err="1">
                <a:latin typeface="Times New Roman" pitchFamily="18" charset="0"/>
                <a:cs typeface="Times New Roman" pitchFamily="18" charset="0"/>
              </a:rPr>
              <a:t>Zekâi</a:t>
            </a:r>
            <a:r>
              <a:rPr lang="tr-TR" dirty="0">
                <a:latin typeface="Times New Roman" pitchFamily="18" charset="0"/>
                <a:cs typeface="Times New Roman" pitchFamily="18" charset="0"/>
              </a:rPr>
              <a:t> Efendi, 1884 yılında Bahariye ve Yenikapı </a:t>
            </a:r>
            <a:r>
              <a:rPr lang="tr-TR" dirty="0" err="1">
                <a:latin typeface="Times New Roman" pitchFamily="18" charset="0"/>
                <a:cs typeface="Times New Roman" pitchFamily="18" charset="0"/>
              </a:rPr>
              <a:t>Mevlevîhânelerine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kudûmzenbaşı</a:t>
            </a:r>
            <a:r>
              <a:rPr lang="tr-TR" dirty="0">
                <a:latin typeface="Times New Roman" pitchFamily="18" charset="0"/>
                <a:cs typeface="Times New Roman" pitchFamily="18" charset="0"/>
              </a:rPr>
              <a:t> olarak “Dede” unvanını almıştır. Aynı yıllarda </a:t>
            </a:r>
            <a:r>
              <a:rPr lang="tr-TR" dirty="0" err="1">
                <a:latin typeface="Times New Roman" pitchFamily="18" charset="0"/>
                <a:cs typeface="Times New Roman" pitchFamily="18" charset="0"/>
              </a:rPr>
              <a:t>Dâruşşafaka</a:t>
            </a:r>
            <a:r>
              <a:rPr lang="tr-TR" dirty="0">
                <a:latin typeface="Times New Roman" pitchFamily="18" charset="0"/>
                <a:cs typeface="Times New Roman" pitchFamily="18" charset="0"/>
              </a:rPr>
              <a:t> Lisesi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Muallimliğine de getirilmiş, vefatına kadar bu göreve devam etmiştir. </a:t>
            </a:r>
            <a:r>
              <a:rPr lang="tr-TR" dirty="0" err="1">
                <a:latin typeface="Times New Roman" pitchFamily="18" charset="0"/>
                <a:cs typeface="Times New Roman" pitchFamily="18" charset="0"/>
              </a:rPr>
              <a:t>Zekâi</a:t>
            </a:r>
            <a:r>
              <a:rPr lang="tr-TR" dirty="0">
                <a:latin typeface="Times New Roman" pitchFamily="18" charset="0"/>
                <a:cs typeface="Times New Roman" pitchFamily="18" charset="0"/>
              </a:rPr>
              <a:t> Dede’nin </a:t>
            </a:r>
            <a:r>
              <a:rPr lang="tr-TR" dirty="0" err="1">
                <a:latin typeface="Times New Roman" pitchFamily="18" charset="0"/>
                <a:cs typeface="Times New Roman" pitchFamily="18" charset="0"/>
              </a:rPr>
              <a:t>mûsikîde</a:t>
            </a:r>
            <a:r>
              <a:rPr lang="tr-TR" dirty="0">
                <a:latin typeface="Times New Roman" pitchFamily="18" charset="0"/>
                <a:cs typeface="Times New Roman" pitchFamily="18" charset="0"/>
              </a:rPr>
              <a:t> en verimli yılları bu yıllar olmuştur.</a:t>
            </a:r>
          </a:p>
          <a:p>
            <a:pPr algn="just"/>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Zekâi</a:t>
            </a:r>
            <a:r>
              <a:rPr lang="tr-TR" dirty="0">
                <a:latin typeface="Times New Roman" pitchFamily="18" charset="0"/>
                <a:cs typeface="Times New Roman" pitchFamily="18" charset="0"/>
              </a:rPr>
              <a:t> Dede bir çok değerli öğrenci yetiştirmiştir. Bunlardan bazıları: oğlu </a:t>
            </a:r>
            <a:r>
              <a:rPr lang="tr-TR" dirty="0" err="1">
                <a:latin typeface="Times New Roman" pitchFamily="18" charset="0"/>
                <a:cs typeface="Times New Roman" pitchFamily="18" charset="0"/>
              </a:rPr>
              <a:t>Ahmed</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Irsoy</a:t>
            </a:r>
            <a:r>
              <a:rPr lang="tr-TR" dirty="0">
                <a:latin typeface="Times New Roman" pitchFamily="18" charset="0"/>
                <a:cs typeface="Times New Roman" pitchFamily="18" charset="0"/>
              </a:rPr>
              <a:t>, Avni Konuk, Hüseyin </a:t>
            </a:r>
            <a:r>
              <a:rPr lang="tr-TR" dirty="0" err="1">
                <a:latin typeface="Times New Roman" pitchFamily="18" charset="0"/>
                <a:cs typeface="Times New Roman" pitchFamily="18" charset="0"/>
              </a:rPr>
              <a:t>Fahreddin</a:t>
            </a:r>
            <a:r>
              <a:rPr lang="tr-TR" dirty="0">
                <a:latin typeface="Times New Roman" pitchFamily="18" charset="0"/>
                <a:cs typeface="Times New Roman" pitchFamily="18" charset="0"/>
              </a:rPr>
              <a:t> Dede, Dr. Suphi Ezgi, Ali </a:t>
            </a:r>
            <a:r>
              <a:rPr lang="tr-TR" dirty="0" err="1">
                <a:latin typeface="Times New Roman" pitchFamily="18" charset="0"/>
                <a:cs typeface="Times New Roman" pitchFamily="18" charset="0"/>
              </a:rPr>
              <a:t>Aşkî</a:t>
            </a:r>
            <a:r>
              <a:rPr lang="tr-TR" dirty="0">
                <a:latin typeface="Times New Roman" pitchFamily="18" charset="0"/>
                <a:cs typeface="Times New Roman" pitchFamily="18" charset="0"/>
              </a:rPr>
              <a:t> Bey, Muallim Kâzım Uz… dur.</a:t>
            </a:r>
          </a:p>
          <a:p>
            <a:pPr algn="just"/>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tarihimizde Itrî ve Dede Efendi’den sonra Klâsik </a:t>
            </a:r>
            <a:r>
              <a:rPr lang="tr-TR" dirty="0" err="1">
                <a:latin typeface="Times New Roman" pitchFamily="18" charset="0"/>
                <a:cs typeface="Times New Roman" pitchFamily="18" charset="0"/>
              </a:rPr>
              <a:t>Mûsikîmizde</a:t>
            </a:r>
            <a:r>
              <a:rPr lang="tr-TR" dirty="0">
                <a:latin typeface="Times New Roman" pitchFamily="18" charset="0"/>
                <a:cs typeface="Times New Roman" pitchFamily="18" charset="0"/>
              </a:rPr>
              <a:t> çığır açmış üçüncü büyük bestekârdır. Gerek </a:t>
            </a:r>
            <a:r>
              <a:rPr lang="tr-TR" dirty="0" err="1">
                <a:latin typeface="Times New Roman" pitchFamily="18" charset="0"/>
                <a:cs typeface="Times New Roman" pitchFamily="18" charset="0"/>
              </a:rPr>
              <a:t>dînî</a:t>
            </a:r>
            <a:r>
              <a:rPr lang="tr-TR" dirty="0">
                <a:latin typeface="Times New Roman" pitchFamily="18" charset="0"/>
                <a:cs typeface="Times New Roman" pitchFamily="18" charset="0"/>
              </a:rPr>
              <a:t>, gerekse dindışı 500’den fazla beste yapmış olup, bugün 260 kadarı elimizdedir. En basitlerinden, </a:t>
            </a:r>
            <a:r>
              <a:rPr lang="tr-TR" dirty="0" err="1">
                <a:latin typeface="Times New Roman" pitchFamily="18" charset="0"/>
                <a:cs typeface="Times New Roman" pitchFamily="18" charset="0"/>
              </a:rPr>
              <a:t>sanatkârâne</a:t>
            </a:r>
            <a:r>
              <a:rPr lang="tr-TR" dirty="0">
                <a:latin typeface="Times New Roman" pitchFamily="18" charset="0"/>
                <a:cs typeface="Times New Roman" pitchFamily="18" charset="0"/>
              </a:rPr>
              <a:t> yapılmış klâsik ilâhîlere kadar bütün eserlerinde son derece başarılıdır. Bilhassa (Mısır ağzıyla bestelediği) Arapça güfteli </a:t>
            </a:r>
            <a:r>
              <a:rPr lang="tr-TR" dirty="0" err="1">
                <a:latin typeface="Times New Roman" pitchFamily="18" charset="0"/>
                <a:cs typeface="Times New Roman" pitchFamily="18" charset="0"/>
              </a:rPr>
              <a:t>şuğulleriyle</a:t>
            </a:r>
            <a:r>
              <a:rPr lang="tr-TR" dirty="0">
                <a:latin typeface="Times New Roman" pitchFamily="18" charset="0"/>
                <a:cs typeface="Times New Roman" pitchFamily="18" charset="0"/>
              </a:rPr>
              <a:t> de meşhurdur. Beş adet de Mevlevî </a:t>
            </a:r>
            <a:r>
              <a:rPr lang="tr-TR" dirty="0" err="1">
                <a:latin typeface="Times New Roman" pitchFamily="18" charset="0"/>
                <a:cs typeface="Times New Roman" pitchFamily="18" charset="0"/>
              </a:rPr>
              <a:t>Âyini</a:t>
            </a:r>
            <a:r>
              <a:rPr lang="tr-TR" dirty="0">
                <a:latin typeface="Times New Roman" pitchFamily="18" charset="0"/>
                <a:cs typeface="Times New Roman" pitchFamily="18" charset="0"/>
              </a:rPr>
              <a:t> bestelemiştir. </a:t>
            </a:r>
            <a:r>
              <a:rPr lang="tr-TR" dirty="0" err="1">
                <a:latin typeface="Times New Roman" pitchFamily="18" charset="0"/>
                <a:cs typeface="Times New Roman" pitchFamily="18" charset="0"/>
              </a:rPr>
              <a:t>Dînî</a:t>
            </a:r>
            <a:r>
              <a:rPr lang="tr-TR" dirty="0">
                <a:latin typeface="Times New Roman" pitchFamily="18" charset="0"/>
                <a:cs typeface="Times New Roman" pitchFamily="18" charset="0"/>
              </a:rPr>
              <a:t> ve klâsik eserleri bugün hâlâ en çok icra edilen eserler arasındadır.</a:t>
            </a:r>
          </a:p>
          <a:p>
            <a:pPr>
              <a:buNone/>
            </a:pPr>
            <a:endParaRPr lang="tr-TR" dirty="0"/>
          </a:p>
        </p:txBody>
      </p:sp>
      <p:sp>
        <p:nvSpPr>
          <p:cNvPr id="4" name="3 Slayt Numarası Yer Tutucusu"/>
          <p:cNvSpPr>
            <a:spLocks noGrp="1"/>
          </p:cNvSpPr>
          <p:nvPr>
            <p:ph type="sldNum" sz="quarter" idx="12"/>
          </p:nvPr>
        </p:nvSpPr>
        <p:spPr/>
        <p:txBody>
          <a:bodyPr/>
          <a:lstStyle/>
          <a:p>
            <a:fld id="{E08322A6-5655-46F8-8465-B875A6BE498C}" type="slidenum">
              <a:rPr lang="tr-TR" smtClean="0"/>
              <a:pPr/>
              <a:t>8</a:t>
            </a:fld>
            <a:endParaRPr lang="tr-TR"/>
          </a:p>
        </p:txBody>
      </p:sp>
      <p:pic>
        <p:nvPicPr>
          <p:cNvPr id="16386" name="Picture 2" descr="!¼"/>
          <p:cNvPicPr>
            <a:picLocks noChangeAspect="1" noChangeArrowheads="1"/>
          </p:cNvPicPr>
          <p:nvPr/>
        </p:nvPicPr>
        <p:blipFill>
          <a:blip r:embed="rId2"/>
          <a:srcRect/>
          <a:stretch>
            <a:fillRect/>
          </a:stretch>
        </p:blipFill>
        <p:spPr bwMode="auto">
          <a:xfrm>
            <a:off x="7929586" y="642918"/>
            <a:ext cx="876300" cy="1228725"/>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7043758" cy="5840435"/>
          </a:xfrm>
        </p:spPr>
        <p:txBody>
          <a:bodyPr>
            <a:normAutofit fontScale="85000" lnSpcReduction="20000"/>
          </a:bodyPr>
          <a:lstStyle/>
          <a:p>
            <a:pPr algn="just"/>
            <a:r>
              <a:rPr lang="tr-TR" b="1" dirty="0">
                <a:latin typeface="Times New Roman" pitchFamily="18" charset="0"/>
                <a:cs typeface="Times New Roman" pitchFamily="18" charset="0"/>
              </a:rPr>
              <a:t>5- </a:t>
            </a:r>
            <a:r>
              <a:rPr lang="tr-TR" b="1" dirty="0" err="1">
                <a:latin typeface="Times New Roman" pitchFamily="18" charset="0"/>
                <a:cs typeface="Times New Roman" pitchFamily="18" charset="0"/>
              </a:rPr>
              <a:t>Hâfız</a:t>
            </a:r>
            <a:r>
              <a:rPr lang="tr-TR" b="1" dirty="0">
                <a:latin typeface="Times New Roman" pitchFamily="18" charset="0"/>
                <a:cs typeface="Times New Roman" pitchFamily="18" charset="0"/>
              </a:rPr>
              <a:t> Sadettin Kaynak (1895-1961):</a:t>
            </a:r>
            <a:endParaRPr lang="tr-TR" dirty="0">
              <a:latin typeface="Times New Roman" pitchFamily="18" charset="0"/>
              <a:cs typeface="Times New Roman" pitchFamily="18" charset="0"/>
            </a:endParaRPr>
          </a:p>
          <a:p>
            <a:pPr algn="just"/>
            <a:r>
              <a:rPr lang="tr-TR" dirty="0">
                <a:latin typeface="Times New Roman" pitchFamily="18" charset="0"/>
                <a:cs typeface="Times New Roman" pitchFamily="18" charset="0"/>
              </a:rPr>
              <a:t>	İstanbul’da dünyaya gelmiştir. </a:t>
            </a:r>
            <a:r>
              <a:rPr lang="tr-TR" dirty="0" err="1">
                <a:latin typeface="Times New Roman" pitchFamily="18" charset="0"/>
                <a:cs typeface="Times New Roman" pitchFamily="18" charset="0"/>
              </a:rPr>
              <a:t>Mûsikîyi</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Hâfız</a:t>
            </a:r>
            <a:r>
              <a:rPr lang="tr-TR" dirty="0">
                <a:latin typeface="Times New Roman" pitchFamily="18" charset="0"/>
                <a:cs typeface="Times New Roman" pitchFamily="18" charset="0"/>
              </a:rPr>
              <a:t> Melek Efendi, Muallim Uz (1872-1938) ve Neyzen Emin Yazıcı (1883-1945)’dan öğrenmiş ve bu arada ilâhiyat Fakültesini de bitirmiştir. </a:t>
            </a:r>
          </a:p>
          <a:p>
            <a:pPr algn="just"/>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Hâfız</a:t>
            </a:r>
            <a:r>
              <a:rPr lang="tr-TR" dirty="0">
                <a:latin typeface="Times New Roman" pitchFamily="18" charset="0"/>
                <a:cs typeface="Times New Roman" pitchFamily="18" charset="0"/>
              </a:rPr>
              <a:t> olan Sadettin Kaynak önce Sultan Selim, daha sonra da Sultan </a:t>
            </a:r>
            <a:r>
              <a:rPr lang="tr-TR" dirty="0" err="1">
                <a:latin typeface="Times New Roman" pitchFamily="18" charset="0"/>
                <a:cs typeface="Times New Roman" pitchFamily="18" charset="0"/>
              </a:rPr>
              <a:t>Ahmed</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Câmileri</a:t>
            </a:r>
            <a:r>
              <a:rPr lang="tr-TR" dirty="0">
                <a:latin typeface="Times New Roman" pitchFamily="18" charset="0"/>
                <a:cs typeface="Times New Roman" pitchFamily="18" charset="0"/>
              </a:rPr>
              <a:t> baş imamı oldu. 1926’dan ölümüne kadar 35 yıl bestekârlığa devam etti. Çok sayıda eser bestelemiş ve eserleri en çok beğenilen sanatkârlardan biri olmuştur. Türk </a:t>
            </a:r>
            <a:r>
              <a:rPr lang="tr-TR" dirty="0" err="1">
                <a:latin typeface="Times New Roman" pitchFamily="18" charset="0"/>
                <a:cs typeface="Times New Roman" pitchFamily="18" charset="0"/>
              </a:rPr>
              <a:t>Mûsikîsinde</a:t>
            </a:r>
            <a:r>
              <a:rPr lang="tr-TR" dirty="0">
                <a:latin typeface="Times New Roman" pitchFamily="18" charset="0"/>
                <a:cs typeface="Times New Roman" pitchFamily="18" charset="0"/>
              </a:rPr>
              <a:t> yeni bir çığır açan Kaynak, çok sayıda </a:t>
            </a:r>
            <a:r>
              <a:rPr lang="tr-TR" dirty="0" err="1">
                <a:latin typeface="Times New Roman" pitchFamily="18" charset="0"/>
                <a:cs typeface="Times New Roman" pitchFamily="18" charset="0"/>
              </a:rPr>
              <a:t>ìlâhî</a:t>
            </a:r>
            <a:r>
              <a:rPr lang="tr-TR" dirty="0">
                <a:latin typeface="Times New Roman" pitchFamily="18" charset="0"/>
                <a:cs typeface="Times New Roman" pitchFamily="18" charset="0"/>
              </a:rPr>
              <a:t> de bestelemiştir. 1961 yılında 66 yaşında iken İstanbul’da vefat etmiştir.</a:t>
            </a:r>
          </a:p>
          <a:p>
            <a:r>
              <a:rPr lang="tr-TR" dirty="0"/>
              <a:t> </a:t>
            </a:r>
          </a:p>
          <a:p>
            <a:pPr>
              <a:buNone/>
            </a:pPr>
            <a:endParaRPr lang="tr-TR" dirty="0"/>
          </a:p>
        </p:txBody>
      </p:sp>
      <p:sp>
        <p:nvSpPr>
          <p:cNvPr id="4" name="3 Slayt Numarası Yer Tutucusu"/>
          <p:cNvSpPr>
            <a:spLocks noGrp="1"/>
          </p:cNvSpPr>
          <p:nvPr>
            <p:ph type="sldNum" sz="quarter" idx="12"/>
          </p:nvPr>
        </p:nvSpPr>
        <p:spPr/>
        <p:txBody>
          <a:bodyPr/>
          <a:lstStyle/>
          <a:p>
            <a:fld id="{E08322A6-5655-46F8-8465-B875A6BE498C}" type="slidenum">
              <a:rPr lang="tr-TR" smtClean="0"/>
              <a:pPr/>
              <a:t>9</a:t>
            </a:fld>
            <a:endParaRPr lang="tr-TR"/>
          </a:p>
        </p:txBody>
      </p:sp>
      <p:pic>
        <p:nvPicPr>
          <p:cNvPr id="17410" name="Picture 2" descr="!¼"/>
          <p:cNvPicPr>
            <a:picLocks noChangeAspect="1" noChangeArrowheads="1"/>
          </p:cNvPicPr>
          <p:nvPr/>
        </p:nvPicPr>
        <p:blipFill>
          <a:blip r:embed="rId2"/>
          <a:srcRect/>
          <a:stretch>
            <a:fillRect/>
          </a:stretch>
        </p:blipFill>
        <p:spPr bwMode="auto">
          <a:xfrm>
            <a:off x="7786710" y="785794"/>
            <a:ext cx="904875" cy="154305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312</TotalTime>
  <Words>642</Words>
  <Application>Microsoft Office PowerPoint</Application>
  <PresentationFormat>Ekran Gösterisi (4:3)</PresentationFormat>
  <Paragraphs>215</Paragraphs>
  <Slides>32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32</vt:i4>
      </vt:variant>
    </vt:vector>
  </HeadingPairs>
  <TitlesOfParts>
    <vt:vector size="36" baseType="lpstr">
      <vt:lpstr>Arial</vt:lpstr>
      <vt:lpstr>Calibri</vt:lpstr>
      <vt:lpstr>Times New Roman</vt:lpstr>
      <vt:lpstr>Ofis Teması</vt:lpstr>
      <vt:lpstr>  ÜNİTE: 8             TÜRK DİN MÛSİKÎSİ ALANINDA YETİŞMİŞ ÖNEMLİ                                                        ŞAHSİYETLER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ÜNİTE: 8             TÜRK DİN MÛSİKÎSİ ALANINDA YETİŞMİŞ ÖNEMLİ                                                        ŞAHSİYETLER </dc:title>
  <dc:creator>OEM</dc:creator>
  <cp:lastModifiedBy>Windows Kullanıcısı</cp:lastModifiedBy>
  <cp:revision>76</cp:revision>
  <dcterms:created xsi:type="dcterms:W3CDTF">2015-02-26T09:39:29Z</dcterms:created>
  <dcterms:modified xsi:type="dcterms:W3CDTF">2018-01-29T09:23:47Z</dcterms:modified>
</cp:coreProperties>
</file>