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65"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2" d="100"/>
          <a:sy n="72" d="100"/>
        </p:scale>
        <p:origin x="63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0415A935-F64E-4A4B-94AA-E5641DE509DB}" type="datetimeFigureOut">
              <a:rPr lang="tr-TR" smtClean="0"/>
              <a:t>28.11.2017</a:t>
            </a:fld>
            <a:endParaRPr lang="tr-TR"/>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tr-T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AD566F77-11E7-49FA-BCDB-8AF8EB5F6528}" type="slidenum">
              <a:rPr lang="tr-TR" smtClean="0"/>
              <a:t>‹#›</a:t>
            </a:fld>
            <a:endParaRPr lang="tr-TR"/>
          </a:p>
        </p:txBody>
      </p:sp>
    </p:spTree>
    <p:extLst>
      <p:ext uri="{BB962C8B-B14F-4D97-AF65-F5344CB8AC3E}">
        <p14:creationId xmlns:p14="http://schemas.microsoft.com/office/powerpoint/2010/main" val="7131746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0415A935-F64E-4A4B-94AA-E5641DE509DB}" type="datetimeFigureOut">
              <a:rPr lang="tr-TR" smtClean="0"/>
              <a:t>28.11.2017</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AD566F77-11E7-49FA-BCDB-8AF8EB5F6528}" type="slidenum">
              <a:rPr lang="tr-TR" smtClean="0"/>
              <a:t>‹#›</a:t>
            </a:fld>
            <a:endParaRPr lang="tr-TR"/>
          </a:p>
        </p:txBody>
      </p:sp>
    </p:spTree>
    <p:extLst>
      <p:ext uri="{BB962C8B-B14F-4D97-AF65-F5344CB8AC3E}">
        <p14:creationId xmlns:p14="http://schemas.microsoft.com/office/powerpoint/2010/main" val="22803516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415A935-F64E-4A4B-94AA-E5641DE509DB}" type="datetimeFigureOut">
              <a:rPr lang="tr-TR" smtClean="0"/>
              <a:t>28.11.2017</a:t>
            </a:fld>
            <a:endParaRPr lang="tr-TR"/>
          </a:p>
        </p:txBody>
      </p:sp>
      <p:sp>
        <p:nvSpPr>
          <p:cNvPr id="5" name="Footer Placeholder 4"/>
          <p:cNvSpPr>
            <a:spLocks noGrp="1"/>
          </p:cNvSpPr>
          <p:nvPr>
            <p:ph type="ftr" sz="quarter" idx="11"/>
          </p:nvPr>
        </p:nvSpPr>
        <p:spPr/>
        <p:txBody>
          <a:bodyPr/>
          <a:lstStyle/>
          <a:p>
            <a:endParaRPr lang="tr-T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AD566F77-11E7-49FA-BCDB-8AF8EB5F6528}" type="slidenum">
              <a:rPr lang="tr-TR" smtClean="0"/>
              <a:t>‹#›</a:t>
            </a:fld>
            <a:endParaRPr lang="tr-TR"/>
          </a:p>
        </p:txBody>
      </p:sp>
    </p:spTree>
    <p:extLst>
      <p:ext uri="{BB962C8B-B14F-4D97-AF65-F5344CB8AC3E}">
        <p14:creationId xmlns:p14="http://schemas.microsoft.com/office/powerpoint/2010/main" val="18441517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tr-TR" smtClean="0"/>
              <a:t>Asıl başlık stili için tıklatın</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415A935-F64E-4A4B-94AA-E5641DE509DB}" type="datetimeFigureOut">
              <a:rPr lang="tr-TR" smtClean="0"/>
              <a:t>28.11.2017</a:t>
            </a:fld>
            <a:endParaRPr lang="tr-TR"/>
          </a:p>
        </p:txBody>
      </p:sp>
      <p:sp>
        <p:nvSpPr>
          <p:cNvPr id="5" name="Footer Placeholder 4"/>
          <p:cNvSpPr>
            <a:spLocks noGrp="1"/>
          </p:cNvSpPr>
          <p:nvPr>
            <p:ph type="ftr" sz="quarter" idx="11"/>
          </p:nvPr>
        </p:nvSpPr>
        <p:spPr/>
        <p:txBody>
          <a:bodyPr/>
          <a:lstStyle/>
          <a:p>
            <a:endParaRPr lang="tr-T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AD566F77-11E7-49FA-BCDB-8AF8EB5F6528}" type="slidenum">
              <a:rPr lang="tr-TR" smtClean="0"/>
              <a:t>‹#›</a:t>
            </a:fld>
            <a:endParaRPr lang="tr-TR"/>
          </a:p>
        </p:txBody>
      </p:sp>
    </p:spTree>
    <p:extLst>
      <p:ext uri="{BB962C8B-B14F-4D97-AF65-F5344CB8AC3E}">
        <p14:creationId xmlns:p14="http://schemas.microsoft.com/office/powerpoint/2010/main" val="14877758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415A935-F64E-4A4B-94AA-E5641DE509DB}" type="datetimeFigureOut">
              <a:rPr lang="tr-TR" smtClean="0"/>
              <a:t>28.11.2017</a:t>
            </a:fld>
            <a:endParaRPr lang="tr-TR"/>
          </a:p>
        </p:txBody>
      </p:sp>
      <p:sp>
        <p:nvSpPr>
          <p:cNvPr id="5" name="Footer Placeholder 4"/>
          <p:cNvSpPr>
            <a:spLocks noGrp="1"/>
          </p:cNvSpPr>
          <p:nvPr>
            <p:ph type="ftr" sz="quarter" idx="11"/>
          </p:nvPr>
        </p:nvSpPr>
        <p:spPr/>
        <p:txBody>
          <a:bodyPr/>
          <a:lstStyle/>
          <a:p>
            <a:endParaRPr lang="tr-T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AD566F77-11E7-49FA-BCDB-8AF8EB5F6528}" type="slidenum">
              <a:rPr lang="tr-TR" smtClean="0"/>
              <a:t>‹#›</a:t>
            </a:fld>
            <a:endParaRPr lang="tr-TR"/>
          </a:p>
        </p:txBody>
      </p:sp>
    </p:spTree>
    <p:extLst>
      <p:ext uri="{BB962C8B-B14F-4D97-AF65-F5344CB8AC3E}">
        <p14:creationId xmlns:p14="http://schemas.microsoft.com/office/powerpoint/2010/main" val="34569591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0415A935-F64E-4A4B-94AA-E5641DE509DB}" type="datetimeFigureOut">
              <a:rPr lang="tr-TR" smtClean="0"/>
              <a:t>28.11.2017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AD566F77-11E7-49FA-BCDB-8AF8EB5F6528}" type="slidenum">
              <a:rPr lang="tr-TR" smtClean="0"/>
              <a:t>‹#›</a:t>
            </a:fld>
            <a:endParaRPr lang="tr-TR"/>
          </a:p>
        </p:txBody>
      </p:sp>
    </p:spTree>
    <p:extLst>
      <p:ext uri="{BB962C8B-B14F-4D97-AF65-F5344CB8AC3E}">
        <p14:creationId xmlns:p14="http://schemas.microsoft.com/office/powerpoint/2010/main" val="37983960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0415A935-F64E-4A4B-94AA-E5641DE509DB}" type="datetimeFigureOut">
              <a:rPr lang="tr-TR" smtClean="0"/>
              <a:t>28.11.2017</a:t>
            </a:fld>
            <a:endParaRPr lang="tr-TR"/>
          </a:p>
        </p:txBody>
      </p:sp>
      <p:sp>
        <p:nvSpPr>
          <p:cNvPr id="8" name="Footer Placeholder 7"/>
          <p:cNvSpPr>
            <a:spLocks noGrp="1"/>
          </p:cNvSpPr>
          <p:nvPr>
            <p:ph type="ftr" sz="quarter" idx="11"/>
          </p:nvPr>
        </p:nvSpPr>
        <p:spPr>
          <a:xfrm>
            <a:off x="561111" y="6391838"/>
            <a:ext cx="3644282" cy="304801"/>
          </a:xfrm>
        </p:spPr>
        <p:txBody>
          <a:bodyPr/>
          <a:lstStyle/>
          <a:p>
            <a:endParaRPr lang="tr-TR"/>
          </a:p>
        </p:txBody>
      </p:sp>
      <p:sp>
        <p:nvSpPr>
          <p:cNvPr id="9" name="Slide Number Placeholder 8"/>
          <p:cNvSpPr>
            <a:spLocks noGrp="1"/>
          </p:cNvSpPr>
          <p:nvPr>
            <p:ph type="sldNum" sz="quarter" idx="12"/>
          </p:nvPr>
        </p:nvSpPr>
        <p:spPr/>
        <p:txBody>
          <a:bodyPr/>
          <a:lstStyle/>
          <a:p>
            <a:fld id="{AD566F77-11E7-49FA-BCDB-8AF8EB5F6528}" type="slidenum">
              <a:rPr lang="tr-TR" smtClean="0"/>
              <a:t>‹#›</a:t>
            </a:fld>
            <a:endParaRPr lang="tr-TR"/>
          </a:p>
        </p:txBody>
      </p:sp>
    </p:spTree>
    <p:extLst>
      <p:ext uri="{BB962C8B-B14F-4D97-AF65-F5344CB8AC3E}">
        <p14:creationId xmlns:p14="http://schemas.microsoft.com/office/powerpoint/2010/main" val="26424429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0415A935-F64E-4A4B-94AA-E5641DE509DB}" type="datetimeFigureOut">
              <a:rPr lang="tr-TR" smtClean="0"/>
              <a:t>28.11.2017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D566F77-11E7-49FA-BCDB-8AF8EB5F6528}" type="slidenum">
              <a:rPr lang="tr-TR" smtClean="0"/>
              <a:t>‹#›</a:t>
            </a:fld>
            <a:endParaRPr lang="tr-TR"/>
          </a:p>
        </p:txBody>
      </p:sp>
    </p:spTree>
    <p:extLst>
      <p:ext uri="{BB962C8B-B14F-4D97-AF65-F5344CB8AC3E}">
        <p14:creationId xmlns:p14="http://schemas.microsoft.com/office/powerpoint/2010/main" val="8285849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0415A935-F64E-4A4B-94AA-E5641DE509DB}" type="datetimeFigureOut">
              <a:rPr lang="tr-TR" smtClean="0"/>
              <a:t>28.11.2017</a:t>
            </a:fld>
            <a:endParaRPr lang="tr-TR"/>
          </a:p>
        </p:txBody>
      </p:sp>
      <p:sp>
        <p:nvSpPr>
          <p:cNvPr id="5" name="Footer Placeholder 4"/>
          <p:cNvSpPr>
            <a:spLocks noGrp="1"/>
          </p:cNvSpPr>
          <p:nvPr>
            <p:ph type="ftr" sz="quarter" idx="11"/>
          </p:nvPr>
        </p:nvSpPr>
        <p:spPr/>
        <p:txBody>
          <a:bodyPr/>
          <a:lstStyle/>
          <a:p>
            <a:endParaRPr lang="tr-T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AD566F77-11E7-49FA-BCDB-8AF8EB5F6528}" type="slidenum">
              <a:rPr lang="tr-TR" smtClean="0"/>
              <a:t>‹#›</a:t>
            </a:fld>
            <a:endParaRPr lang="tr-TR"/>
          </a:p>
        </p:txBody>
      </p:sp>
    </p:spTree>
    <p:extLst>
      <p:ext uri="{BB962C8B-B14F-4D97-AF65-F5344CB8AC3E}">
        <p14:creationId xmlns:p14="http://schemas.microsoft.com/office/powerpoint/2010/main" val="1758714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415A935-F64E-4A4B-94AA-E5641DE509DB}" type="datetimeFigureOut">
              <a:rPr lang="tr-TR" smtClean="0"/>
              <a:t>28.11.2017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D566F77-11E7-49FA-BCDB-8AF8EB5F6528}" type="slidenum">
              <a:rPr lang="tr-TR" smtClean="0"/>
              <a:t>‹#›</a:t>
            </a:fld>
            <a:endParaRPr lang="tr-TR"/>
          </a:p>
        </p:txBody>
      </p:sp>
    </p:spTree>
    <p:extLst>
      <p:ext uri="{BB962C8B-B14F-4D97-AF65-F5344CB8AC3E}">
        <p14:creationId xmlns:p14="http://schemas.microsoft.com/office/powerpoint/2010/main" val="1581453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415A935-F64E-4A4B-94AA-E5641DE509DB}" type="datetimeFigureOut">
              <a:rPr lang="tr-TR" smtClean="0"/>
              <a:t>28.11.2017</a:t>
            </a:fld>
            <a:endParaRPr lang="tr-TR"/>
          </a:p>
        </p:txBody>
      </p:sp>
      <p:sp>
        <p:nvSpPr>
          <p:cNvPr id="5" name="Footer Placeholder 4"/>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AD566F77-11E7-49FA-BCDB-8AF8EB5F6528}" type="slidenum">
              <a:rPr lang="tr-TR" smtClean="0"/>
              <a:t>‹#›</a:t>
            </a:fld>
            <a:endParaRPr lang="tr-TR"/>
          </a:p>
        </p:txBody>
      </p:sp>
    </p:spTree>
    <p:extLst>
      <p:ext uri="{BB962C8B-B14F-4D97-AF65-F5344CB8AC3E}">
        <p14:creationId xmlns:p14="http://schemas.microsoft.com/office/powerpoint/2010/main" val="3278634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0415A935-F64E-4A4B-94AA-E5641DE509DB}" type="datetimeFigureOut">
              <a:rPr lang="tr-TR" smtClean="0"/>
              <a:t>28.11.2017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D566F77-11E7-49FA-BCDB-8AF8EB5F6528}" type="slidenum">
              <a:rPr lang="tr-TR" smtClean="0"/>
              <a:t>‹#›</a:t>
            </a:fld>
            <a:endParaRPr lang="tr-TR"/>
          </a:p>
        </p:txBody>
      </p:sp>
    </p:spTree>
    <p:extLst>
      <p:ext uri="{BB962C8B-B14F-4D97-AF65-F5344CB8AC3E}">
        <p14:creationId xmlns:p14="http://schemas.microsoft.com/office/powerpoint/2010/main" val="35727232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0415A935-F64E-4A4B-94AA-E5641DE509DB}" type="datetimeFigureOut">
              <a:rPr lang="tr-TR" smtClean="0"/>
              <a:t>28.11.2017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AD566F77-11E7-49FA-BCDB-8AF8EB5F6528}" type="slidenum">
              <a:rPr lang="tr-TR" smtClean="0"/>
              <a:t>‹#›</a:t>
            </a:fld>
            <a:endParaRPr lang="tr-TR"/>
          </a:p>
        </p:txBody>
      </p:sp>
    </p:spTree>
    <p:extLst>
      <p:ext uri="{BB962C8B-B14F-4D97-AF65-F5344CB8AC3E}">
        <p14:creationId xmlns:p14="http://schemas.microsoft.com/office/powerpoint/2010/main" val="23924080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0415A935-F64E-4A4B-94AA-E5641DE509DB}" type="datetimeFigureOut">
              <a:rPr lang="tr-TR" smtClean="0"/>
              <a:t>28.11.2017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AD566F77-11E7-49FA-BCDB-8AF8EB5F6528}" type="slidenum">
              <a:rPr lang="tr-TR" smtClean="0"/>
              <a:t>‹#›</a:t>
            </a:fld>
            <a:endParaRPr lang="tr-TR"/>
          </a:p>
        </p:txBody>
      </p:sp>
    </p:spTree>
    <p:extLst>
      <p:ext uri="{BB962C8B-B14F-4D97-AF65-F5344CB8AC3E}">
        <p14:creationId xmlns:p14="http://schemas.microsoft.com/office/powerpoint/2010/main" val="2734192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15A935-F64E-4A4B-94AA-E5641DE509DB}" type="datetimeFigureOut">
              <a:rPr lang="tr-TR" smtClean="0"/>
              <a:t>28.11.2017</a:t>
            </a:fld>
            <a:endParaRPr lang="tr-TR"/>
          </a:p>
        </p:txBody>
      </p:sp>
      <p:sp>
        <p:nvSpPr>
          <p:cNvPr id="3" name="Footer Placeholder 2"/>
          <p:cNvSpPr>
            <a:spLocks noGrp="1"/>
          </p:cNvSpPr>
          <p:nvPr>
            <p:ph type="ftr" sz="quarter" idx="11"/>
          </p:nvPr>
        </p:nvSpPr>
        <p:spPr/>
        <p:txBody>
          <a:bodyPr/>
          <a:lstStyle/>
          <a:p>
            <a:endParaRPr lang="tr-T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AD566F77-11E7-49FA-BCDB-8AF8EB5F6528}" type="slidenum">
              <a:rPr lang="tr-TR" smtClean="0"/>
              <a:t>‹#›</a:t>
            </a:fld>
            <a:endParaRPr lang="tr-TR"/>
          </a:p>
        </p:txBody>
      </p:sp>
    </p:spTree>
    <p:extLst>
      <p:ext uri="{BB962C8B-B14F-4D97-AF65-F5344CB8AC3E}">
        <p14:creationId xmlns:p14="http://schemas.microsoft.com/office/powerpoint/2010/main" val="12329558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0415A935-F64E-4A4B-94AA-E5641DE509DB}" type="datetimeFigureOut">
              <a:rPr lang="tr-TR" smtClean="0"/>
              <a:t>28.11.2017</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AD566F77-11E7-49FA-BCDB-8AF8EB5F6528}" type="slidenum">
              <a:rPr lang="tr-TR" smtClean="0"/>
              <a:t>‹#›</a:t>
            </a:fld>
            <a:endParaRPr lang="tr-TR"/>
          </a:p>
        </p:txBody>
      </p:sp>
    </p:spTree>
    <p:extLst>
      <p:ext uri="{BB962C8B-B14F-4D97-AF65-F5344CB8AC3E}">
        <p14:creationId xmlns:p14="http://schemas.microsoft.com/office/powerpoint/2010/main" val="38794107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tr-TR" smtClean="0"/>
              <a:t>Resim eklemek için simgeyi tıklatın</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0415A935-F64E-4A4B-94AA-E5641DE509DB}" type="datetimeFigureOut">
              <a:rPr lang="tr-TR" smtClean="0"/>
              <a:t>28.11.2017</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AD566F77-11E7-49FA-BCDB-8AF8EB5F6528}" type="slidenum">
              <a:rPr lang="tr-TR" smtClean="0"/>
              <a:t>‹#›</a:t>
            </a:fld>
            <a:endParaRPr lang="tr-TR"/>
          </a:p>
        </p:txBody>
      </p:sp>
    </p:spTree>
    <p:extLst>
      <p:ext uri="{BB962C8B-B14F-4D97-AF65-F5344CB8AC3E}">
        <p14:creationId xmlns:p14="http://schemas.microsoft.com/office/powerpoint/2010/main" val="11088768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0415A935-F64E-4A4B-94AA-E5641DE509DB}" type="datetimeFigureOut">
              <a:rPr lang="tr-TR" smtClean="0"/>
              <a:t>28.11.2017</a:t>
            </a:fld>
            <a:endParaRPr lang="tr-TR"/>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tr-T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AD566F77-11E7-49FA-BCDB-8AF8EB5F6528}" type="slidenum">
              <a:rPr lang="tr-TR" smtClean="0"/>
              <a:t>‹#›</a:t>
            </a:fld>
            <a:endParaRPr lang="tr-TR"/>
          </a:p>
        </p:txBody>
      </p:sp>
    </p:spTree>
    <p:extLst>
      <p:ext uri="{BB962C8B-B14F-4D97-AF65-F5344CB8AC3E}">
        <p14:creationId xmlns:p14="http://schemas.microsoft.com/office/powerpoint/2010/main" val="1942049877"/>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 id="2147483725"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Times New Roman" panose="02020603050405020304" pitchFamily="18" charset="0"/>
                <a:ea typeface="Times New Roman" panose="02020603050405020304" pitchFamily="18" charset="0"/>
              </a:rPr>
              <a:t>11.SPOR ŞURALARINDA SPOR POLİTİKALARI</a:t>
            </a:r>
            <a:r>
              <a:rPr lang="tr-TR" sz="4000" dirty="0">
                <a:latin typeface="Times New Roman" panose="02020603050405020304" pitchFamily="18" charset="0"/>
                <a:ea typeface="Times New Roman" panose="02020603050405020304" pitchFamily="18" charset="0"/>
              </a:rPr>
              <a:t/>
            </a:r>
            <a:br>
              <a:rPr lang="tr-TR" sz="4000" dirty="0">
                <a:latin typeface="Times New Roman" panose="02020603050405020304" pitchFamily="18" charset="0"/>
                <a:ea typeface="Times New Roman" panose="02020603050405020304" pitchFamily="18" charset="0"/>
              </a:rPr>
            </a:br>
            <a:endParaRPr lang="tr-TR" dirty="0"/>
          </a:p>
        </p:txBody>
      </p:sp>
      <p:sp>
        <p:nvSpPr>
          <p:cNvPr id="3" name="İçerik Yer Tutucusu 2"/>
          <p:cNvSpPr>
            <a:spLocks noGrp="1"/>
          </p:cNvSpPr>
          <p:nvPr>
            <p:ph idx="1"/>
          </p:nvPr>
        </p:nvSpPr>
        <p:spPr>
          <a:xfrm>
            <a:off x="1154954" y="2603500"/>
            <a:ext cx="9897359" cy="2829891"/>
          </a:xfrm>
        </p:spPr>
        <p:txBody>
          <a:bodyPr/>
          <a:lstStyle/>
          <a:p>
            <a:pPr algn="just"/>
            <a:r>
              <a:rPr lang="tr-TR" dirty="0">
                <a:latin typeface="Times New Roman" panose="02020603050405020304" pitchFamily="18" charset="0"/>
                <a:ea typeface="Times New Roman" panose="02020603050405020304" pitchFamily="18" charset="0"/>
              </a:rPr>
              <a:t>Spor Şuraları, 1986 tarihli GSGM Teşkilat ve Görevleri Hakkındaki 3289 Sayılı Kanunun 8. Maddesine göre dört yılda bir düzenlenmesi gereken sürekli kurullardan birisidir. </a:t>
            </a:r>
            <a:r>
              <a:rPr lang="tr-TR" spc="-35" dirty="0">
                <a:latin typeface="Times New Roman" panose="02020603050405020304" pitchFamily="18" charset="0"/>
                <a:ea typeface="Times New Roman" panose="02020603050405020304" pitchFamily="18" charset="0"/>
              </a:rPr>
              <a:t>2011 yılında</a:t>
            </a:r>
            <a:r>
              <a:rPr lang="tr-TR" dirty="0">
                <a:latin typeface="Times New Roman" panose="02020603050405020304" pitchFamily="18" charset="0"/>
                <a:ea typeface="Times New Roman" panose="02020603050405020304" pitchFamily="18" charset="0"/>
              </a:rPr>
              <a:t> </a:t>
            </a:r>
            <a:r>
              <a:rPr lang="tr-TR" dirty="0" err="1">
                <a:latin typeface="Times New Roman" panose="02020603050405020304" pitchFamily="18" charset="0"/>
                <a:ea typeface="Times New Roman" panose="02020603050405020304" pitchFamily="18" charset="0"/>
              </a:rPr>
              <a:t>GSGM’nin</a:t>
            </a:r>
            <a:r>
              <a:rPr lang="tr-TR" dirty="0">
                <a:latin typeface="Times New Roman" panose="02020603050405020304" pitchFamily="18" charset="0"/>
                <a:ea typeface="Times New Roman" panose="02020603050405020304" pitchFamily="18" charset="0"/>
              </a:rPr>
              <a:t>, Spor Genel Müdürlüğü’ne dönüşmesi sonucu şura düzenleme görevi Gençlik ve Spor Bakanlığı’na verilmiştir.</a:t>
            </a:r>
            <a:r>
              <a:rPr lang="tr-TR" spc="-35" dirty="0">
                <a:latin typeface="Times New Roman" panose="02020603050405020304" pitchFamily="18" charset="0"/>
                <a:ea typeface="Times New Roman" panose="02020603050405020304" pitchFamily="18" charset="0"/>
              </a:rPr>
              <a:t>   2011 yılında çıkarılan Gençlik ve Spor Bakanlığı’nın teşkilat ve görevleri</a:t>
            </a:r>
            <a:r>
              <a:rPr lang="tr-TR" dirty="0">
                <a:latin typeface="Times New Roman" panose="02020603050405020304" pitchFamily="18" charset="0"/>
                <a:ea typeface="Times New Roman" panose="02020603050405020304" pitchFamily="18" charset="0"/>
              </a:rPr>
              <a:t> </a:t>
            </a:r>
            <a:r>
              <a:rPr lang="tr-TR" spc="-35" dirty="0">
                <a:latin typeface="Times New Roman" panose="02020603050405020304" pitchFamily="18" charset="0"/>
                <a:ea typeface="Times New Roman" panose="02020603050405020304" pitchFamily="18" charset="0"/>
              </a:rPr>
              <a:t>hakkındaki 638 sayılı </a:t>
            </a:r>
            <a:r>
              <a:rPr lang="tr-TR" dirty="0">
                <a:latin typeface="Times New Roman" panose="02020603050405020304" pitchFamily="18" charset="0"/>
                <a:ea typeface="Times New Roman" panose="02020603050405020304" pitchFamily="18" charset="0"/>
              </a:rPr>
              <a:t>KHK’nin 19. Maddesinde, dört yılda bir ayrı ayrı gençlik ve spor şuraları düzenleneceği hükmü yer almaktadır. Birincisi 1949 yılında, sonuncusu 2008 yılında olmak üzere, günümüze kadar altı spor şurası düzenlenmiştir. Bu şuralarda alınan kararların bazıları hayata geçirilmiştir. </a:t>
            </a:r>
            <a:endParaRPr lang="tr-TR" dirty="0"/>
          </a:p>
          <a:p>
            <a:pPr algn="just"/>
            <a:endParaRPr lang="tr-TR" dirty="0"/>
          </a:p>
        </p:txBody>
      </p:sp>
    </p:spTree>
    <p:extLst>
      <p:ext uri="{BB962C8B-B14F-4D97-AF65-F5344CB8AC3E}">
        <p14:creationId xmlns:p14="http://schemas.microsoft.com/office/powerpoint/2010/main" val="8355312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sz="3200" b="1" dirty="0" smtClean="0">
                <a:effectLst/>
                <a:latin typeface="Times New Roman" panose="02020603050405020304" pitchFamily="18" charset="0"/>
                <a:ea typeface="Times New Roman" panose="02020603050405020304" pitchFamily="18" charset="0"/>
              </a:rPr>
              <a:t>11.SPOR ŞURALARINDA SPOR POLİTİKALARI</a:t>
            </a:r>
            <a:r>
              <a:rPr lang="tr-TR" sz="3200" dirty="0" smtClean="0">
                <a:effectLst/>
                <a:latin typeface="Times New Roman" panose="02020603050405020304" pitchFamily="18" charset="0"/>
                <a:ea typeface="Times New Roman" panose="02020603050405020304" pitchFamily="18" charset="0"/>
              </a:rPr>
              <a:t/>
            </a:r>
            <a:br>
              <a:rPr lang="tr-TR" sz="3200" dirty="0" smtClean="0">
                <a:effectLst/>
                <a:latin typeface="Times New Roman" panose="02020603050405020304" pitchFamily="18" charset="0"/>
                <a:ea typeface="Times New Roman" panose="02020603050405020304" pitchFamily="18" charset="0"/>
              </a:rPr>
            </a:br>
            <a:endParaRPr lang="tr-TR" sz="3200" dirty="0"/>
          </a:p>
        </p:txBody>
      </p:sp>
      <p:sp>
        <p:nvSpPr>
          <p:cNvPr id="3" name="İçerik Yer Tutucusu 2"/>
          <p:cNvSpPr>
            <a:spLocks noGrp="1"/>
          </p:cNvSpPr>
          <p:nvPr>
            <p:ph idx="1"/>
          </p:nvPr>
        </p:nvSpPr>
        <p:spPr/>
        <p:txBody>
          <a:bodyPr/>
          <a:lstStyle/>
          <a:p>
            <a:pPr algn="just"/>
            <a:r>
              <a:rPr lang="tr-TR" dirty="0" smtClean="0">
                <a:effectLst/>
                <a:latin typeface="Times New Roman" panose="02020603050405020304" pitchFamily="18" charset="0"/>
                <a:ea typeface="Times New Roman" panose="02020603050405020304" pitchFamily="18" charset="0"/>
              </a:rPr>
              <a:t>Spor Şuraları, 1986 tarihli GSGM Teşkilat ve Görevleri Hakkındaki 3289 Sayılı Kanunun 8. Maddesine göre dört yılda bir düzenlenmesi gereken sürekli kurullardan birisidir. </a:t>
            </a:r>
            <a:r>
              <a:rPr lang="tr-TR" spc="-35" dirty="0" smtClean="0">
                <a:effectLst/>
                <a:latin typeface="Times New Roman" panose="02020603050405020304" pitchFamily="18" charset="0"/>
                <a:ea typeface="Times New Roman" panose="02020603050405020304" pitchFamily="18" charset="0"/>
              </a:rPr>
              <a:t>2011 yılında</a:t>
            </a:r>
            <a:r>
              <a:rPr lang="tr-TR" dirty="0" smtClean="0">
                <a:effectLst/>
                <a:latin typeface="Times New Roman" panose="02020603050405020304" pitchFamily="18" charset="0"/>
                <a:ea typeface="Times New Roman" panose="02020603050405020304" pitchFamily="18" charset="0"/>
              </a:rPr>
              <a:t> </a:t>
            </a:r>
            <a:r>
              <a:rPr lang="tr-TR" dirty="0" err="1" smtClean="0">
                <a:effectLst/>
                <a:latin typeface="Times New Roman" panose="02020603050405020304" pitchFamily="18" charset="0"/>
                <a:ea typeface="Times New Roman" panose="02020603050405020304" pitchFamily="18" charset="0"/>
              </a:rPr>
              <a:t>GSGM’nin</a:t>
            </a:r>
            <a:r>
              <a:rPr lang="tr-TR" dirty="0" smtClean="0">
                <a:effectLst/>
                <a:latin typeface="Times New Roman" panose="02020603050405020304" pitchFamily="18" charset="0"/>
                <a:ea typeface="Times New Roman" panose="02020603050405020304" pitchFamily="18" charset="0"/>
              </a:rPr>
              <a:t>, Spor Genel Müdürlüğü’ne dönüşmesi sonucu şura düzenleme görevi Gençlik ve Spor Bakanlığı’na verilmiştir.</a:t>
            </a:r>
            <a:r>
              <a:rPr lang="tr-TR" spc="-35" dirty="0" smtClean="0">
                <a:effectLst/>
                <a:latin typeface="Times New Roman" panose="02020603050405020304" pitchFamily="18" charset="0"/>
                <a:ea typeface="Times New Roman" panose="02020603050405020304" pitchFamily="18" charset="0"/>
              </a:rPr>
              <a:t>   2011 yılında çıkarılan Gençlik ve Spor Bakanlığı’nın teşkilat ve görevleri</a:t>
            </a:r>
            <a:r>
              <a:rPr lang="tr-TR" dirty="0" smtClean="0">
                <a:effectLst/>
                <a:latin typeface="Times New Roman" panose="02020603050405020304" pitchFamily="18" charset="0"/>
                <a:ea typeface="Times New Roman" panose="02020603050405020304" pitchFamily="18" charset="0"/>
              </a:rPr>
              <a:t> </a:t>
            </a:r>
            <a:r>
              <a:rPr lang="tr-TR" spc="-35" dirty="0" smtClean="0">
                <a:effectLst/>
                <a:latin typeface="Times New Roman" panose="02020603050405020304" pitchFamily="18" charset="0"/>
                <a:ea typeface="Times New Roman" panose="02020603050405020304" pitchFamily="18" charset="0"/>
              </a:rPr>
              <a:t>hakkındaki 638 sayılı </a:t>
            </a:r>
            <a:r>
              <a:rPr lang="tr-TR" dirty="0" smtClean="0">
                <a:effectLst/>
                <a:latin typeface="Times New Roman" panose="02020603050405020304" pitchFamily="18" charset="0"/>
                <a:ea typeface="Times New Roman" panose="02020603050405020304" pitchFamily="18" charset="0"/>
              </a:rPr>
              <a:t>KHK’nin 19. Maddesinde, dört yılda bir ayrı ayrı gençlik ve spor şuraları düzenleneceği hükmü yer almaktadır. Birincisi 1949 yılında, sonuncusu 2008 yılında olmak üzere, günümüze kadar altı spor şurası düzenlenmiştir. Bu şuralarda alınan kararların bazıları hayata geçirilmiştir. </a:t>
            </a:r>
            <a:endParaRPr lang="tr-TR" dirty="0" smtClean="0"/>
          </a:p>
          <a:p>
            <a:endParaRPr lang="tr-TR" dirty="0"/>
          </a:p>
        </p:txBody>
      </p:sp>
    </p:spTree>
    <p:extLst>
      <p:ext uri="{BB962C8B-B14F-4D97-AF65-F5344CB8AC3E}">
        <p14:creationId xmlns:p14="http://schemas.microsoft.com/office/powerpoint/2010/main" val="7354180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1949 Beden Eğitimi ve Spor Şurası</a:t>
            </a:r>
            <a:endParaRPr lang="tr-TR" dirty="0"/>
          </a:p>
        </p:txBody>
      </p:sp>
      <p:sp>
        <p:nvSpPr>
          <p:cNvPr id="3" name="İçerik Yer Tutucusu 2"/>
          <p:cNvSpPr>
            <a:spLocks noGrp="1"/>
          </p:cNvSpPr>
          <p:nvPr>
            <p:ph idx="1"/>
          </p:nvPr>
        </p:nvSpPr>
        <p:spPr/>
        <p:txBody>
          <a:bodyPr/>
          <a:lstStyle/>
          <a:p>
            <a:pPr marL="0" indent="0" algn="just">
              <a:buNone/>
            </a:pPr>
            <a:r>
              <a:rPr lang="tr-TR" dirty="0" smtClean="0"/>
              <a:t> </a:t>
            </a:r>
            <a:r>
              <a:rPr lang="tr-TR" b="1" dirty="0"/>
              <a:t>“okulda, orduda, kulüpte beden eğitimi ve spor meseleleri, öğretici kadro, izcilik, sporda moral meseleler, spor sağlığı ve spor hekimliği” konuları ele alınmıştır. “Okullarda ders içi ve ders dışı beden eğitiminin yoğunlaştırılması, beden eğitimi öğretmenlerinin yetiştirilmesi, yayın eksikliklerinin giderilmesi, kulüplerin fonksiyonlarının artırılması, izciliğin yaygınlaştırılması, sporcu sağlığında yeni atılımların gerekliliği ve profesyonelliğin Türk sporuna girmesi” kararları alınmıştır (</a:t>
            </a:r>
            <a:r>
              <a:rPr lang="tr-TR" b="1" dirty="0" err="1"/>
              <a:t>Karaküçük</a:t>
            </a:r>
            <a:r>
              <a:rPr lang="tr-TR" b="1" dirty="0"/>
              <a:t>, 1999).</a:t>
            </a:r>
            <a:endParaRPr lang="tr-TR" dirty="0"/>
          </a:p>
        </p:txBody>
      </p:sp>
    </p:spTree>
    <p:extLst>
      <p:ext uri="{BB962C8B-B14F-4D97-AF65-F5344CB8AC3E}">
        <p14:creationId xmlns:p14="http://schemas.microsoft.com/office/powerpoint/2010/main" val="39057846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1961 Spor Şurası</a:t>
            </a:r>
            <a:endParaRPr lang="tr-TR" dirty="0"/>
          </a:p>
        </p:txBody>
      </p:sp>
      <p:sp>
        <p:nvSpPr>
          <p:cNvPr id="3" name="İçerik Yer Tutucusu 2"/>
          <p:cNvSpPr>
            <a:spLocks noGrp="1"/>
          </p:cNvSpPr>
          <p:nvPr>
            <p:ph idx="1"/>
          </p:nvPr>
        </p:nvSpPr>
        <p:spPr/>
        <p:txBody>
          <a:bodyPr>
            <a:normAutofit/>
          </a:bodyPr>
          <a:lstStyle/>
          <a:p>
            <a:pPr algn="just"/>
            <a:r>
              <a:rPr lang="tr-TR" b="1" dirty="0" smtClean="0"/>
              <a:t> </a:t>
            </a:r>
            <a:r>
              <a:rPr lang="tr-TR" b="1" dirty="0"/>
              <a:t>“Türk sporunun gelişmesi ve yeniden düzenlenmesi amacıyla öncelikle Beden Terbiyesi Genel Müdürlüğü Teşkilatını yeniden düzenleyecek bir kanun tasarısı hazırlaması, kulüplerin tescili, çalışmaları ve gelişmeleri, yüksekokullar ile her derecedeki okullardaki sporun sorunları” ele alınmıştır. “Mevcut Teşkilatın yerine Beden eğitimi ve Spor Genel Müdürlüğü adını taşıyan, Başbakanlığa bağlı bir teşkilat kurulması, Türk sporunda en ilmi merci olarak bir Beden Eğitimi ve Spor Akademisi kurulması ve her türlü elemanın bu akademide yetişmesi, sporun gelişmesi ve yayılmasını sağlamak amacıyla köylerde ve bucaklarda spor yuvaları kurulması ve tesis konusuna önem verilmesi” kararlaştırılmıştır (</a:t>
            </a:r>
            <a:r>
              <a:rPr lang="tr-TR" b="1" dirty="0" err="1"/>
              <a:t>Karaküçük</a:t>
            </a:r>
            <a:r>
              <a:rPr lang="tr-TR" b="1" dirty="0"/>
              <a:t>, 1999).          </a:t>
            </a:r>
            <a:endParaRPr lang="tr-TR" dirty="0"/>
          </a:p>
        </p:txBody>
      </p:sp>
    </p:spTree>
    <p:extLst>
      <p:ext uri="{BB962C8B-B14F-4D97-AF65-F5344CB8AC3E}">
        <p14:creationId xmlns:p14="http://schemas.microsoft.com/office/powerpoint/2010/main" val="38364770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1980 Spor Şurası</a:t>
            </a:r>
            <a:endParaRPr lang="tr-TR" dirty="0"/>
          </a:p>
        </p:txBody>
      </p:sp>
      <p:sp>
        <p:nvSpPr>
          <p:cNvPr id="3" name="İçerik Yer Tutucusu 2"/>
          <p:cNvSpPr>
            <a:spLocks noGrp="1"/>
          </p:cNvSpPr>
          <p:nvPr>
            <p:ph idx="1"/>
          </p:nvPr>
        </p:nvSpPr>
        <p:spPr/>
        <p:txBody>
          <a:bodyPr/>
          <a:lstStyle/>
          <a:p>
            <a:pPr algn="just"/>
            <a:endParaRPr lang="tr-TR" b="1" dirty="0" smtClean="0"/>
          </a:p>
          <a:p>
            <a:pPr algn="just"/>
            <a:r>
              <a:rPr lang="tr-TR" b="1" dirty="0" smtClean="0"/>
              <a:t> </a:t>
            </a:r>
            <a:r>
              <a:rPr lang="tr-TR" b="1" dirty="0"/>
              <a:t>“spor tesis politikası, Türk Spor Konseyi’nin kurulması, sporda teknik eleman sorunu, Türkiye’de spor malzemesi aletlerinin imali ve standardizasyonu, transfer ve transfer zamanındaki sorunlar ve çözüm yolları, Türk spor tesis ve eğitim vakfının kurulması” konuları incelenmiştir (</a:t>
            </a:r>
            <a:r>
              <a:rPr lang="tr-TR" b="1" dirty="0" err="1"/>
              <a:t>Karaküçük</a:t>
            </a:r>
            <a:r>
              <a:rPr lang="tr-TR" b="1" dirty="0"/>
              <a:t>, 1999).</a:t>
            </a:r>
            <a:endParaRPr lang="tr-TR" dirty="0"/>
          </a:p>
        </p:txBody>
      </p:sp>
    </p:spTree>
    <p:extLst>
      <p:ext uri="{BB962C8B-B14F-4D97-AF65-F5344CB8AC3E}">
        <p14:creationId xmlns:p14="http://schemas.microsoft.com/office/powerpoint/2010/main" val="2193280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1990 Spor Şurası</a:t>
            </a:r>
            <a:endParaRPr lang="tr-TR" dirty="0"/>
          </a:p>
        </p:txBody>
      </p:sp>
      <p:sp>
        <p:nvSpPr>
          <p:cNvPr id="3" name="İçerik Yer Tutucusu 2"/>
          <p:cNvSpPr>
            <a:spLocks noGrp="1"/>
          </p:cNvSpPr>
          <p:nvPr>
            <p:ph idx="1"/>
          </p:nvPr>
        </p:nvSpPr>
        <p:spPr/>
        <p:txBody>
          <a:bodyPr>
            <a:normAutofit/>
          </a:bodyPr>
          <a:lstStyle/>
          <a:p>
            <a:pPr algn="just"/>
            <a:r>
              <a:rPr lang="tr-TR" b="1" dirty="0" smtClean="0"/>
              <a:t>“</a:t>
            </a:r>
            <a:r>
              <a:rPr lang="tr-TR" b="1" dirty="0"/>
              <a:t>sporda eğitim, korunmaya muhtaç ve özürlülerde spor, okul dışı gençlikte spor, spor tesisleri, sporda sosyal güvenlik ve sağlık, beslenme ve doping, herkes için spor, eğitim ve öğretim kurumlarında spor, Türk sporunu uygulama politikası ve spor mevzuatı” konuları ele alınmıştır. Şurada, “üniversite rektörlüklerine bağlı spor yüksekokulları şeklinde bir teşkilatlanmanın gerçekleştirilmesi, ilkokullarda görülen beden eğitimi öğretmeni açığının kapatılabilmesi için ilkokul öğretmenleri arasından seçilerek yetiştirilecek öğretmenlerle açığın giderilmesi, GSGM bünyesinde Özürlüler Spor Şubesi kurulması, spor kulüplerimize özürlülerin spor yapabilecekleri dallar için destek sağlanması” kararları alınmıştır (GSGM, 1990). </a:t>
            </a:r>
            <a:endParaRPr lang="tr-TR" dirty="0"/>
          </a:p>
        </p:txBody>
      </p:sp>
    </p:spTree>
    <p:extLst>
      <p:ext uri="{BB962C8B-B14F-4D97-AF65-F5344CB8AC3E}">
        <p14:creationId xmlns:p14="http://schemas.microsoft.com/office/powerpoint/2010/main" val="11373820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1999 Spor Şurası</a:t>
            </a:r>
            <a:endParaRPr lang="tr-TR" dirty="0"/>
          </a:p>
        </p:txBody>
      </p:sp>
      <p:sp>
        <p:nvSpPr>
          <p:cNvPr id="3" name="İçerik Yer Tutucusu 2"/>
          <p:cNvSpPr>
            <a:spLocks noGrp="1"/>
          </p:cNvSpPr>
          <p:nvPr>
            <p:ph idx="1"/>
          </p:nvPr>
        </p:nvSpPr>
        <p:spPr/>
        <p:txBody>
          <a:bodyPr/>
          <a:lstStyle/>
          <a:p>
            <a:pPr algn="just"/>
            <a:r>
              <a:rPr lang="tr-TR" dirty="0" smtClean="0"/>
              <a:t>“</a:t>
            </a:r>
            <a:r>
              <a:rPr lang="tr-TR" dirty="0"/>
              <a:t>sporda özerklik ve teşkilatın yeniden yapılanması, sporun finansmanı ve sponsorluk uygulamaları, spor kulüpleri kanun taslağı tasarısı, eğitim ve öğretim kurumlarında spor ve bu kurumlarla Teşkilatın ilişkileri” konuları görüşülmüştür. Şura sonunda, Spor Kulüpleri Kanun Tasarısı ve Sponsorluk Kanun Tasarısı hazırlanmıştır (GSGM, 1999). 3289 sayılı GSGM Teşkilat ve Görevleri Hakkında Kanunun Ek-3 üncü maddesinde yapılan değişikliğe dayanılarak hazırlanan Sponsorluk Yönetmeliği 16.06.2004 tarihli ve 25494 sayılı Resmi </a:t>
            </a:r>
            <a:r>
              <a:rPr lang="tr-TR" dirty="0" err="1"/>
              <a:t>Gazete’de</a:t>
            </a:r>
            <a:r>
              <a:rPr lang="tr-TR" dirty="0"/>
              <a:t> yayımlanmıştır.</a:t>
            </a:r>
          </a:p>
        </p:txBody>
      </p:sp>
    </p:spTree>
    <p:extLst>
      <p:ext uri="{BB962C8B-B14F-4D97-AF65-F5344CB8AC3E}">
        <p14:creationId xmlns:p14="http://schemas.microsoft.com/office/powerpoint/2010/main" val="25481722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2008 Spor Şurası</a:t>
            </a:r>
            <a:endParaRPr lang="tr-TR" dirty="0"/>
          </a:p>
        </p:txBody>
      </p:sp>
      <p:sp>
        <p:nvSpPr>
          <p:cNvPr id="3" name="İçerik Yer Tutucusu 2"/>
          <p:cNvSpPr>
            <a:spLocks noGrp="1"/>
          </p:cNvSpPr>
          <p:nvPr>
            <p:ph idx="1"/>
          </p:nvPr>
        </p:nvSpPr>
        <p:spPr/>
        <p:txBody>
          <a:bodyPr>
            <a:normAutofit/>
          </a:bodyPr>
          <a:lstStyle/>
          <a:p>
            <a:pPr algn="just"/>
            <a:r>
              <a:rPr lang="tr-TR" dirty="0" smtClean="0"/>
              <a:t>“</a:t>
            </a:r>
            <a:r>
              <a:rPr lang="tr-TR" dirty="0"/>
              <a:t>spor teşkilatının yeniden yapılanması, spor hukuku, spor kültürü ve sporla eğitim, engelliler ve spor, sporda sağlık ve sosyal güvenlik” başlıkları altında çalışma konuları ele alınmıştır. Bu Şurada, “federasyonların özerk yapısının devam etmesi, devlet personel kanunu içinde spor hizmetleri sınıfının oluşturulması için yasal düzenlemeler yapılması, spor tesislerinin engelli sporcu ve seyircilere uygun hale getirilmesi, engelliler için beden eğitimi ve spor öğretmenliği ile antrenörlük eğitiminin teşvik edilmesi, okul öncesi ve ilköğretimde spor kültürü ve sporla eğitime önem verilmesi, Beden Eğitimi ve Spor Yüksekokullarının Spor Bilimleri Fakültesi’ne dönüştürülmesi, sporla ilgili bireylere dopingle mücadele konusunda eğitim verilmesi ve ulusal bir Dopingle Mücadele Kurumu kurulması” kararları alınmıştır (GSGM, 2008).</a:t>
            </a:r>
          </a:p>
          <a:p>
            <a:endParaRPr lang="tr-TR" dirty="0"/>
          </a:p>
        </p:txBody>
      </p:sp>
    </p:spTree>
    <p:extLst>
      <p:ext uri="{BB962C8B-B14F-4D97-AF65-F5344CB8AC3E}">
        <p14:creationId xmlns:p14="http://schemas.microsoft.com/office/powerpoint/2010/main" val="36371059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smtClean="0"/>
              <a:t>12. SPOR ŞURALARINDA YER ALAN KARARLAR</a:t>
            </a:r>
            <a:r>
              <a:rPr lang="tr-TR" dirty="0" smtClean="0"/>
              <a:t/>
            </a:r>
            <a:br>
              <a:rPr lang="tr-TR" dirty="0" smtClean="0"/>
            </a:br>
            <a:endParaRPr lang="tr-TR" dirty="0"/>
          </a:p>
        </p:txBody>
      </p:sp>
      <p:sp>
        <p:nvSpPr>
          <p:cNvPr id="3" name="İçerik Yer Tutucusu 2"/>
          <p:cNvSpPr>
            <a:spLocks noGrp="1"/>
          </p:cNvSpPr>
          <p:nvPr>
            <p:ph idx="1"/>
          </p:nvPr>
        </p:nvSpPr>
        <p:spPr/>
        <p:txBody>
          <a:bodyPr/>
          <a:lstStyle/>
          <a:p>
            <a:pPr algn="just"/>
            <a:r>
              <a:rPr lang="tr-TR" dirty="0" smtClean="0"/>
              <a:t>Spor </a:t>
            </a:r>
            <a:r>
              <a:rPr lang="tr-TR" dirty="0"/>
              <a:t>şuraları değerlendirildiğinde, okul sporu, spor akademileri kurulması, beden eğitimi öğretmeni yetiştirme, sporcu sağlığı, sporda profesyonellik, spor teşkilatını yeniden yapılandırma, Beden Eğitimi ve Spor Yüksekokullarının Fakülteye dönüştürülmesi, engellilerde spor, dopingle mücadele ve sponsorlukla ilgili kararların alındığı görülmüştür.</a:t>
            </a:r>
          </a:p>
          <a:p>
            <a:pPr marL="0" indent="0">
              <a:buNone/>
            </a:pPr>
            <a:r>
              <a:rPr lang="tr-TR" dirty="0"/>
              <a:t> </a:t>
            </a:r>
          </a:p>
          <a:p>
            <a:endParaRPr lang="tr-TR" dirty="0"/>
          </a:p>
        </p:txBody>
      </p:sp>
    </p:spTree>
    <p:extLst>
      <p:ext uri="{BB962C8B-B14F-4D97-AF65-F5344CB8AC3E}">
        <p14:creationId xmlns:p14="http://schemas.microsoft.com/office/powerpoint/2010/main" val="230013870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Toplantı Odası">
  <a:themeElements>
    <a:clrScheme name="İyon Toplantı Odası">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yon Toplantı Odası">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Toplantı Odası">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12</TotalTime>
  <Words>818</Words>
  <Application>Microsoft Office PowerPoint</Application>
  <PresentationFormat>Geniş ekran</PresentationFormat>
  <Paragraphs>20</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vt:i4>
      </vt:variant>
    </vt:vector>
  </HeadingPairs>
  <TitlesOfParts>
    <vt:vector size="14" baseType="lpstr">
      <vt:lpstr>Arial</vt:lpstr>
      <vt:lpstr>Century Gothic</vt:lpstr>
      <vt:lpstr>Times New Roman</vt:lpstr>
      <vt:lpstr>Wingdings 3</vt:lpstr>
      <vt:lpstr>İyon Toplantı Odası</vt:lpstr>
      <vt:lpstr>11.SPOR ŞURALARINDA SPOR POLİTİKALARI </vt:lpstr>
      <vt:lpstr>11.SPOR ŞURALARINDA SPOR POLİTİKALARI </vt:lpstr>
      <vt:lpstr>1949 Beden Eğitimi ve Spor Şurası</vt:lpstr>
      <vt:lpstr>1961 Spor Şurası</vt:lpstr>
      <vt:lpstr>1980 Spor Şurası</vt:lpstr>
      <vt:lpstr>1990 Spor Şurası</vt:lpstr>
      <vt:lpstr>1999 Spor Şurası</vt:lpstr>
      <vt:lpstr>2008 Spor Şurası</vt:lpstr>
      <vt:lpstr>12. SPOR ŞURALARINDA YER ALAN KARARLAR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11.SPOR ŞURALARINDA SPOR POLİTİKALARI </dc:title>
  <dc:creator>Oğuz Özbek</dc:creator>
  <cp:lastModifiedBy>Oğuz Özbek</cp:lastModifiedBy>
  <cp:revision>1</cp:revision>
  <dcterms:created xsi:type="dcterms:W3CDTF">2017-11-28T07:08:23Z</dcterms:created>
  <dcterms:modified xsi:type="dcterms:W3CDTF">2017-11-28T07:55:02Z</dcterms:modified>
</cp:coreProperties>
</file>