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2"/>
  </p:notesMasterIdLst>
  <p:handoutMasterIdLst>
    <p:handoutMasterId r:id="rId13"/>
  </p:handoutMasterIdLst>
  <p:sldIdLst>
    <p:sldId id="256" r:id="rId2"/>
    <p:sldId id="260" r:id="rId3"/>
    <p:sldId id="262" r:id="rId4"/>
    <p:sldId id="263" r:id="rId5"/>
    <p:sldId id="264" r:id="rId6"/>
    <p:sldId id="265" r:id="rId7"/>
    <p:sldId id="284" r:id="rId8"/>
    <p:sldId id="283" r:id="rId9"/>
    <p:sldId id="285" r:id="rId10"/>
    <p:sldId id="28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CFC517CB-9FA2-4AB8-A3F1-9804F2C29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F1468A80-2425-4D79-8344-D57A2F9A8D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BA698A-624D-46FE-90B1-2A6603618123}" type="datetimeFigureOut">
              <a:rPr lang="tr-TR" smtClean="0"/>
              <a:t>16.09.2021</a:t>
            </a:fld>
            <a:endParaRPr lang="tr-TR"/>
          </a:p>
        </p:txBody>
      </p:sp>
      <p:sp>
        <p:nvSpPr>
          <p:cNvPr id="4" name="Alt Bilgi Yer Tutucusu 3">
            <a:extLst>
              <a:ext uri="{FF2B5EF4-FFF2-40B4-BE49-F238E27FC236}">
                <a16:creationId xmlns:a16="http://schemas.microsoft.com/office/drawing/2014/main" id="{31D52329-72E1-41A3-B943-BBA605F0EC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5" name="Slayt Numarası Yer Tutucusu 4">
            <a:extLst>
              <a:ext uri="{FF2B5EF4-FFF2-40B4-BE49-F238E27FC236}">
                <a16:creationId xmlns:a16="http://schemas.microsoft.com/office/drawing/2014/main" id="{A1C21214-5E12-4F11-ADA9-D8F03AE38A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D327A-C9A4-4608-9DE9-07149D384545}" type="slidenum">
              <a:rPr lang="tr-TR" smtClean="0"/>
              <a:t>‹#›</a:t>
            </a:fld>
            <a:endParaRPr lang="tr-TR"/>
          </a:p>
        </p:txBody>
      </p:sp>
    </p:spTree>
    <p:extLst>
      <p:ext uri="{BB962C8B-B14F-4D97-AF65-F5344CB8AC3E}">
        <p14:creationId xmlns:p14="http://schemas.microsoft.com/office/powerpoint/2010/main" val="110129830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219A1-F4B8-4D1B-8B59-184CD45981DB}" type="datetimeFigureOut">
              <a:rPr lang="tr-TR" smtClean="0"/>
              <a:t>16.09.2021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D4197-CDE8-4680-A2AE-E79F3FAE4598}" type="slidenum">
              <a:rPr lang="tr-TR" smtClean="0"/>
              <a:t>‹#›</a:t>
            </a:fld>
            <a:endParaRPr lang="tr-TR"/>
          </a:p>
        </p:txBody>
      </p:sp>
    </p:spTree>
    <p:extLst>
      <p:ext uri="{BB962C8B-B14F-4D97-AF65-F5344CB8AC3E}">
        <p14:creationId xmlns:p14="http://schemas.microsoft.com/office/powerpoint/2010/main" val="197528031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BORÇ İLİŞKİLERİNDE taraf değişiklikleri</a:t>
            </a:r>
            <a:br>
              <a:rPr lang="tr-TR" sz="5400" b="1" dirty="0"/>
            </a:br>
            <a:r>
              <a:rPr lang="tr-TR" sz="5400" b="1" dirty="0"/>
              <a:t>alacaklı ve borçlu sıfatlarının birleşmesi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14. 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MÜTESELSİL BORÇLULUK hükümleri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62500" lnSpcReduction="20000"/>
          </a:bodyPr>
          <a:lstStyle/>
          <a:p>
            <a:pPr algn="just"/>
            <a:endParaRPr lang="tr-TR" sz="5000" b="1" dirty="0"/>
          </a:p>
          <a:p>
            <a:pPr algn="just"/>
            <a:endParaRPr lang="tr-TR" sz="5000" b="1" dirty="0"/>
          </a:p>
          <a:p>
            <a:pPr algn="just"/>
            <a:r>
              <a:rPr lang="tr-TR" sz="5000" b="1" dirty="0"/>
              <a:t>Ancak aksi kararlaştırılmış olmadıkça, müteselsil borçlulardan biri kendi kişisel eylemiyle diğer borçluların durumunu ağırlaştıramaz (BK m. 164). </a:t>
            </a:r>
          </a:p>
          <a:p>
            <a:pPr algn="just"/>
            <a:r>
              <a:rPr lang="tr-TR" sz="5000" b="1" dirty="0"/>
              <a:t>Yasada aksi bir çözüm getirilmemişse veya müteselsil borçlular aralarında başka bir çözüm kararlaştırmamışlarsa, müteselsil borçlulardan her biri, alacaklıya yapılan ödemeden eşit bir payı üzerine almak zorundadır. Böylece alacaklıya payını aşan bir ödemede bulunan borçlu, bu fazla kısım için diğer borçlulara rücu edebilir (BK m. 167/1).</a:t>
            </a:r>
          </a:p>
          <a:p>
            <a:pPr algn="just"/>
            <a:endParaRPr lang="tr-TR" sz="5000" b="1" dirty="0"/>
          </a:p>
          <a:p>
            <a:pPr algn="just"/>
            <a:endParaRPr lang="tr-TR" sz="5000" b="1" dirty="0"/>
          </a:p>
        </p:txBody>
      </p:sp>
    </p:spTree>
    <p:extLst>
      <p:ext uri="{BB962C8B-B14F-4D97-AF65-F5344CB8AC3E}">
        <p14:creationId xmlns:p14="http://schemas.microsoft.com/office/powerpoint/2010/main" val="174751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ALACAKLI VE BORÇLU SIFATLARININ BİRLEŞMESİ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429658"/>
            <a:ext cx="11501610" cy="4941066"/>
          </a:xfrm>
        </p:spPr>
        <p:txBody>
          <a:bodyPr>
            <a:normAutofit fontScale="55000" lnSpcReduction="20000"/>
          </a:bodyPr>
          <a:lstStyle/>
          <a:p>
            <a:pPr algn="just"/>
            <a:endParaRPr lang="tr-TR" sz="5000" b="1" dirty="0"/>
          </a:p>
          <a:p>
            <a:pPr algn="just"/>
            <a:endParaRPr lang="tr-TR" sz="5000" b="1" dirty="0"/>
          </a:p>
          <a:p>
            <a:pPr algn="just"/>
            <a:endParaRPr lang="tr-TR" sz="6400" b="1" dirty="0"/>
          </a:p>
          <a:p>
            <a:pPr algn="just"/>
            <a:r>
              <a:rPr lang="tr-TR" sz="6400" b="1" dirty="0"/>
              <a:t>TBK m.l35’e göre, alacaklı ve borçlu sıfatlarının bir kişide toplanması halinde borç düşer (sona erer). Örnek: Alacağın borçluya temlik edilmesi.</a:t>
            </a:r>
          </a:p>
          <a:p>
            <a:pPr marL="0" indent="0" algn="just">
              <a:buNone/>
            </a:pPr>
            <a:endParaRPr lang="tr-TR" sz="6400" b="1" dirty="0"/>
          </a:p>
          <a:p>
            <a:pPr algn="just"/>
            <a:r>
              <a:rPr lang="tr-TR" sz="6400" b="1" dirty="0"/>
              <a:t>Ancak taşınmaz </a:t>
            </a:r>
            <a:r>
              <a:rPr lang="tr-TR" sz="6400" b="1" dirty="0" err="1"/>
              <a:t>rehni</a:t>
            </a:r>
            <a:r>
              <a:rPr lang="tr-TR" sz="6400" b="1" dirty="0"/>
              <a:t> ve kıymetli evrak hakkındaki hükümler saklıdır. Bkz. TK m. 593/III.</a:t>
            </a:r>
          </a:p>
          <a:p>
            <a:pPr algn="just"/>
            <a:endParaRPr lang="tr-TR" sz="5000" b="1" dirty="0"/>
          </a:p>
          <a:p>
            <a:pPr algn="just"/>
            <a:endParaRPr lang="tr-TR" sz="5000" b="1" dirty="0"/>
          </a:p>
          <a:p>
            <a:pPr algn="just"/>
            <a:endParaRPr lang="tr-TR" sz="5000" b="1" dirty="0"/>
          </a:p>
          <a:p>
            <a:pPr algn="just"/>
            <a:endParaRPr lang="tr-TR" sz="5000" b="1" dirty="0"/>
          </a:p>
        </p:txBody>
      </p:sp>
    </p:spTree>
    <p:extLst>
      <p:ext uri="{BB962C8B-B14F-4D97-AF65-F5344CB8AC3E}">
        <p14:creationId xmlns:p14="http://schemas.microsoft.com/office/powerpoint/2010/main" val="227583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25845" y="5613095"/>
            <a:ext cx="11799065" cy="1151262"/>
          </a:xfrm>
        </p:spPr>
        <p:txBody>
          <a:bodyPr>
            <a:noAutofit/>
          </a:bodyPr>
          <a:lstStyle/>
          <a:p>
            <a:r>
              <a:rPr lang="tr-TR" sz="4000" b="1" dirty="0"/>
              <a:t>ALACAĞIN TEMLİKİ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25845" y="93643"/>
            <a:ext cx="11881692" cy="5359705"/>
          </a:xfrm>
        </p:spPr>
        <p:txBody>
          <a:bodyPr>
            <a:normAutofit fontScale="25000" lnSpcReduction="20000"/>
          </a:bodyPr>
          <a:lstStyle/>
          <a:p>
            <a:pPr algn="just">
              <a:lnSpc>
                <a:spcPct val="20000"/>
              </a:lnSpc>
            </a:pPr>
            <a:endParaRPr lang="tr-TR" sz="5000" b="1" dirty="0"/>
          </a:p>
          <a:p>
            <a:pPr algn="just"/>
            <a:endParaRPr lang="tr-TR" sz="5000" b="1" dirty="0"/>
          </a:p>
          <a:p>
            <a:pPr algn="just"/>
            <a:endParaRPr lang="tr-TR" sz="6400" b="1" dirty="0"/>
          </a:p>
          <a:p>
            <a:pPr algn="just"/>
            <a:endParaRPr lang="tr-TR" sz="6400" b="1" dirty="0"/>
          </a:p>
          <a:p>
            <a:pPr algn="just"/>
            <a:endParaRPr lang="tr-TR" sz="6400" b="1" dirty="0"/>
          </a:p>
          <a:p>
            <a:pPr marL="0" indent="0" algn="just">
              <a:buNone/>
            </a:pPr>
            <a:endParaRPr lang="tr-TR" sz="6400" b="1" dirty="0"/>
          </a:p>
          <a:p>
            <a:pPr marL="0" indent="0" algn="just">
              <a:lnSpc>
                <a:spcPct val="120000"/>
              </a:lnSpc>
              <a:buNone/>
            </a:pPr>
            <a:r>
              <a:rPr lang="tr-TR" sz="9200" b="1" dirty="0"/>
              <a:t>Alacağın temliki, alacağı devreden ile alacağı devralan arasında yapılan bir sözleşme (temlik sözleşmesi) ile alacağın, alacağı devralana geçirilmesini ifade eder. Borçlu, temlik sözleşmesinin dışındadır; onun, sözleşmenin yapılmasına katılması gerekmez (BK m. 183/1). Ancak temlikin borçluya bildirilmemiş olması, temlikten haberdar olmayan borçlunun </a:t>
            </a:r>
            <a:r>
              <a:rPr lang="tr-TR" sz="9200" b="1" dirty="0" err="1"/>
              <a:t>iyiniyetle</a:t>
            </a:r>
            <a:r>
              <a:rPr lang="tr-TR" sz="9200" b="1" dirty="0"/>
              <a:t> eski alacaklıya ödemede bulunmasına neden olabilir ve bu ödeme geçerlidir (BK m. 186).</a:t>
            </a:r>
          </a:p>
          <a:p>
            <a:pPr algn="just"/>
            <a:endParaRPr lang="tr-TR" sz="6400" b="1" dirty="0"/>
          </a:p>
          <a:p>
            <a:pPr algn="just"/>
            <a:endParaRPr lang="tr-TR" sz="5000" b="1" dirty="0"/>
          </a:p>
          <a:p>
            <a:pPr algn="just"/>
            <a:endParaRPr lang="tr-TR" sz="5000" b="1" dirty="0"/>
          </a:p>
          <a:p>
            <a:pPr algn="just"/>
            <a:endParaRPr lang="tr-TR" sz="5000" b="1" dirty="0"/>
          </a:p>
          <a:p>
            <a:pPr algn="just"/>
            <a:endParaRPr lang="tr-TR" sz="5000" b="1" dirty="0"/>
          </a:p>
        </p:txBody>
      </p:sp>
    </p:spTree>
    <p:extLst>
      <p:ext uri="{BB962C8B-B14F-4D97-AF65-F5344CB8AC3E}">
        <p14:creationId xmlns:p14="http://schemas.microsoft.com/office/powerpoint/2010/main" val="2931959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25845" y="5613095"/>
            <a:ext cx="11799065" cy="1151262"/>
          </a:xfrm>
        </p:spPr>
        <p:txBody>
          <a:bodyPr>
            <a:noAutofit/>
          </a:bodyPr>
          <a:lstStyle/>
          <a:p>
            <a:r>
              <a:rPr lang="tr-TR" sz="4000" b="1" dirty="0"/>
              <a:t>ALACAĞIN TEMLİKİ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25845" y="93643"/>
            <a:ext cx="11881692" cy="5359705"/>
          </a:xfrm>
        </p:spPr>
        <p:txBody>
          <a:bodyPr>
            <a:normAutofit fontScale="47500" lnSpcReduction="20000"/>
          </a:bodyPr>
          <a:lstStyle/>
          <a:p>
            <a:pPr algn="just"/>
            <a:endParaRPr lang="tr-TR" sz="5000" b="1" dirty="0"/>
          </a:p>
          <a:p>
            <a:pPr algn="just"/>
            <a:endParaRPr lang="tr-TR" sz="5000" b="1" dirty="0"/>
          </a:p>
          <a:p>
            <a:pPr algn="just"/>
            <a:endParaRPr lang="tr-TR" sz="6400" b="1" dirty="0"/>
          </a:p>
          <a:p>
            <a:pPr marL="0" indent="0" algn="just">
              <a:buNone/>
            </a:pPr>
            <a:endParaRPr lang="tr-TR" sz="6400" b="1" dirty="0"/>
          </a:p>
          <a:p>
            <a:pPr marL="0" indent="0" algn="just">
              <a:buNone/>
            </a:pPr>
            <a:endParaRPr lang="tr-TR" sz="6400" b="1" dirty="0"/>
          </a:p>
          <a:p>
            <a:pPr marL="0" indent="0" algn="just">
              <a:buNone/>
            </a:pPr>
            <a:r>
              <a:rPr lang="tr-TR" sz="6400" b="1" dirty="0"/>
              <a:t>Temlikte sadece münferit (bir tek) alacak üzerindeki hak sahipliği değişmektedir. Yani eski alacaklı temlik edilen alacak bakımından borç ilişkisinden çıkmakta, onun yerini yeni alacaklı almaktadır. Buna karşılık, taraflar arasındaki borç ilişkisi (geniş anlamda borç) devam etmektedir.</a:t>
            </a:r>
          </a:p>
          <a:p>
            <a:pPr algn="just"/>
            <a:endParaRPr lang="tr-TR" sz="6400" b="1" dirty="0"/>
          </a:p>
          <a:p>
            <a:pPr algn="just"/>
            <a:endParaRPr lang="tr-TR" sz="5000" b="1" dirty="0"/>
          </a:p>
          <a:p>
            <a:pPr algn="just"/>
            <a:endParaRPr lang="tr-TR" sz="5000" b="1" dirty="0"/>
          </a:p>
          <a:p>
            <a:pPr algn="just"/>
            <a:endParaRPr lang="tr-TR" sz="5000" b="1" dirty="0"/>
          </a:p>
          <a:p>
            <a:pPr algn="just"/>
            <a:endParaRPr lang="tr-TR" sz="5000" b="1" dirty="0"/>
          </a:p>
        </p:txBody>
      </p:sp>
    </p:spTree>
    <p:extLst>
      <p:ext uri="{BB962C8B-B14F-4D97-AF65-F5344CB8AC3E}">
        <p14:creationId xmlns:p14="http://schemas.microsoft.com/office/powerpoint/2010/main" val="377431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25845" y="5613095"/>
            <a:ext cx="11799065" cy="1151262"/>
          </a:xfrm>
        </p:spPr>
        <p:txBody>
          <a:bodyPr>
            <a:noAutofit/>
          </a:bodyPr>
          <a:lstStyle/>
          <a:p>
            <a:r>
              <a:rPr lang="tr-TR" sz="4000" b="1" dirty="0"/>
              <a:t>ALACAĞIN TEMLİKİ ve şartları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43218" y="749147"/>
            <a:ext cx="11881692" cy="5359705"/>
          </a:xfrm>
        </p:spPr>
        <p:txBody>
          <a:bodyPr>
            <a:normAutofit fontScale="77500" lnSpcReduction="20000"/>
          </a:bodyPr>
          <a:lstStyle/>
          <a:p>
            <a:pPr algn="just"/>
            <a:endParaRPr lang="tr-TR" sz="5000" b="1" dirty="0"/>
          </a:p>
          <a:p>
            <a:pPr algn="just"/>
            <a:endParaRPr lang="tr-TR" sz="5000" b="1" dirty="0"/>
          </a:p>
          <a:p>
            <a:pPr algn="just"/>
            <a:r>
              <a:rPr lang="tr-TR" sz="6400" b="1" dirty="0"/>
              <a:t>Alacağın temlikiyle eski alacaklının münferit alacak üzerindeki hak sahipliği sona erdiği için, bu bir tasarruf işlemidir ve alacaklının, alacak üzerinde tasarruf yetkisi bulunması gerekir.</a:t>
            </a:r>
          </a:p>
          <a:p>
            <a:pPr algn="just"/>
            <a:endParaRPr lang="tr-TR" sz="6400" b="1" dirty="0"/>
          </a:p>
          <a:p>
            <a:pPr algn="just"/>
            <a:endParaRPr lang="tr-TR" sz="5000" b="1" dirty="0"/>
          </a:p>
          <a:p>
            <a:pPr algn="just"/>
            <a:endParaRPr lang="tr-TR" sz="5000" b="1" dirty="0"/>
          </a:p>
          <a:p>
            <a:pPr algn="just"/>
            <a:endParaRPr lang="tr-TR" sz="5000" b="1" dirty="0"/>
          </a:p>
          <a:p>
            <a:pPr algn="just"/>
            <a:endParaRPr lang="tr-TR" sz="5000" b="1" dirty="0"/>
          </a:p>
        </p:txBody>
      </p:sp>
    </p:spTree>
    <p:extLst>
      <p:ext uri="{BB962C8B-B14F-4D97-AF65-F5344CB8AC3E}">
        <p14:creationId xmlns:p14="http://schemas.microsoft.com/office/powerpoint/2010/main" val="2924554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25845" y="5613095"/>
            <a:ext cx="11799065" cy="1151262"/>
          </a:xfrm>
        </p:spPr>
        <p:txBody>
          <a:bodyPr>
            <a:noAutofit/>
          </a:bodyPr>
          <a:lstStyle/>
          <a:p>
            <a:r>
              <a:rPr lang="tr-TR" sz="4000" b="1" dirty="0"/>
              <a:t>ALACAĞIN TEMLİKİ ve şartları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25845" y="93643"/>
            <a:ext cx="11881692" cy="6064785"/>
          </a:xfrm>
        </p:spPr>
        <p:txBody>
          <a:bodyPr>
            <a:normAutofit fontScale="32500" lnSpcReduction="20000"/>
          </a:bodyPr>
          <a:lstStyle/>
          <a:p>
            <a:pPr algn="just"/>
            <a:endParaRPr lang="tr-TR" sz="5000" b="1" dirty="0"/>
          </a:p>
          <a:p>
            <a:pPr algn="just"/>
            <a:endParaRPr lang="tr-TR" sz="5000" b="1" dirty="0"/>
          </a:p>
          <a:p>
            <a:pPr algn="just"/>
            <a:endParaRPr lang="tr-TR" sz="6400" b="1" dirty="0"/>
          </a:p>
          <a:p>
            <a:pPr marL="0" indent="0" algn="just">
              <a:buNone/>
            </a:pPr>
            <a:endParaRPr lang="tr-TR" sz="6400" b="1" dirty="0"/>
          </a:p>
          <a:p>
            <a:pPr marL="0" indent="0" algn="just">
              <a:buNone/>
            </a:pPr>
            <a:endParaRPr lang="tr-TR" sz="6400" b="1" dirty="0"/>
          </a:p>
          <a:p>
            <a:pPr marL="0" indent="0" algn="just">
              <a:buNone/>
            </a:pPr>
            <a:endParaRPr lang="tr-TR" sz="6400" b="1" dirty="0"/>
          </a:p>
          <a:p>
            <a:pPr marL="0" indent="0" algn="just">
              <a:buNone/>
            </a:pPr>
            <a:r>
              <a:rPr lang="tr-TR" sz="6400" b="1" dirty="0"/>
              <a:t>Alacağın temlikinin, geçerlilik şartları şunlardır:</a:t>
            </a:r>
          </a:p>
          <a:p>
            <a:pPr marL="0" indent="0" algn="just">
              <a:buNone/>
            </a:pPr>
            <a:endParaRPr lang="tr-TR" sz="6400" b="1" dirty="0"/>
          </a:p>
          <a:p>
            <a:pPr algn="just"/>
            <a:r>
              <a:rPr lang="tr-TR" sz="6400" b="1" u="sng" dirty="0"/>
              <a:t>Yazılı temlik sözleşmesi: </a:t>
            </a:r>
            <a:r>
              <a:rPr lang="tr-TR" sz="6400" b="1" dirty="0"/>
              <a:t>Temlik sözleşmesi, yazılı şekilde yapılmalıdır (BK m. 184/1). Bunun için, sadece alacağı temlik edenin imzasının bulunması yeterlidir.</a:t>
            </a:r>
          </a:p>
          <a:p>
            <a:pPr algn="just"/>
            <a:endParaRPr lang="tr-TR" sz="6400" b="1" dirty="0"/>
          </a:p>
          <a:p>
            <a:pPr algn="just"/>
            <a:r>
              <a:rPr lang="tr-TR" sz="6400" b="1" u="sng" dirty="0"/>
              <a:t>Alacağın temlikinin yasaklanmamış olması: </a:t>
            </a:r>
            <a:r>
              <a:rPr lang="tr-TR" sz="6400" b="1" dirty="0"/>
              <a:t>Alacağın temlik edilmesi kanun veya sözleşme hükümlerine göre veya işin niteliği gereği yasaklanmış olmamalıdır (BK m. 183/1).</a:t>
            </a:r>
          </a:p>
          <a:p>
            <a:pPr algn="just"/>
            <a:endParaRPr lang="tr-TR" sz="6400" b="1" dirty="0"/>
          </a:p>
          <a:p>
            <a:pPr algn="just"/>
            <a:endParaRPr lang="tr-TR" sz="6400" b="1" dirty="0"/>
          </a:p>
          <a:p>
            <a:pPr algn="just"/>
            <a:endParaRPr lang="tr-TR" sz="5000" b="1" dirty="0"/>
          </a:p>
          <a:p>
            <a:pPr algn="just"/>
            <a:endParaRPr lang="tr-TR" sz="5000" b="1" dirty="0"/>
          </a:p>
          <a:p>
            <a:pPr algn="just"/>
            <a:endParaRPr lang="tr-TR" sz="5000" b="1" dirty="0"/>
          </a:p>
          <a:p>
            <a:pPr algn="just"/>
            <a:endParaRPr lang="tr-TR" sz="5000" b="1" dirty="0"/>
          </a:p>
        </p:txBody>
      </p:sp>
    </p:spTree>
    <p:extLst>
      <p:ext uri="{BB962C8B-B14F-4D97-AF65-F5344CB8AC3E}">
        <p14:creationId xmlns:p14="http://schemas.microsoft.com/office/powerpoint/2010/main" val="272936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Temlik hükümleri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914400" indent="-914400" algn="just">
              <a:buAutoNum type="alphaLcParenR"/>
            </a:pPr>
            <a:r>
              <a:rPr lang="tr-TR" sz="5000" b="1" dirty="0"/>
              <a:t>Temlikin içeriği (kapsamı)</a:t>
            </a:r>
          </a:p>
          <a:p>
            <a:pPr marL="914400" indent="-914400" algn="just">
              <a:buAutoNum type="alphaLcParenR"/>
            </a:pPr>
            <a:r>
              <a:rPr lang="tr-TR" sz="5000" b="1" dirty="0"/>
              <a:t>Borçlunun durumu</a:t>
            </a:r>
          </a:p>
          <a:p>
            <a:pPr marL="914400" indent="-914400" algn="just">
              <a:buAutoNum type="alphaLcParenR"/>
            </a:pPr>
            <a:r>
              <a:rPr lang="tr-TR" sz="5000" b="1" dirty="0"/>
              <a:t>Alacağı temlik edenin sorumluluğu</a:t>
            </a:r>
          </a:p>
        </p:txBody>
      </p:sp>
    </p:spTree>
    <p:extLst>
      <p:ext uri="{BB962C8B-B14F-4D97-AF65-F5344CB8AC3E}">
        <p14:creationId xmlns:p14="http://schemas.microsoft.com/office/powerpoint/2010/main" val="3824824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418642" y="0"/>
            <a:ext cx="12114882" cy="1151262"/>
          </a:xfrm>
        </p:spPr>
        <p:txBody>
          <a:bodyPr>
            <a:noAutofit/>
          </a:bodyPr>
          <a:lstStyle/>
          <a:p>
            <a:pPr algn="ctr"/>
            <a:r>
              <a:rPr lang="tr-TR" sz="4000" b="1" dirty="0"/>
              <a:t>MÜTESELSİL BORÇLULUK</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12992" y="1002536"/>
            <a:ext cx="11560366" cy="5497416"/>
          </a:xfrm>
        </p:spPr>
        <p:txBody>
          <a:bodyPr>
            <a:normAutofit fontScale="70000" lnSpcReduction="20000"/>
          </a:bodyPr>
          <a:lstStyle/>
          <a:p>
            <a:pPr algn="just"/>
            <a:r>
              <a:rPr lang="tr-TR" sz="5000" b="1" dirty="0"/>
              <a:t>Borçlular arasındaki teselsül, borçlulardan her birinin sözleşme veya yasa gereği borcun tamamından sorumlu olduğu, fakat borçlulardan birinin ifasıyla diğerlerinin de borçtan kurtulduğu bir birlikte borçluluk halidir.</a:t>
            </a:r>
          </a:p>
          <a:p>
            <a:pPr algn="just"/>
            <a:r>
              <a:rPr lang="tr-TR" sz="5000" b="1" dirty="0"/>
              <a:t>Borçlular arasındaki teselsül hali, yasadan veya sözleşmeden doğar. Ticari işlerin dışında, müteselsil borçluluk karinesi yoktur (bkz. TK m.7). Alacaklı, borçlular arasında teselsülün varlığını kanıtlamak zorundadır.</a:t>
            </a:r>
          </a:p>
          <a:p>
            <a:pPr algn="just"/>
            <a:endParaRPr lang="tr-TR" sz="5000" b="1" dirty="0"/>
          </a:p>
        </p:txBody>
      </p:sp>
    </p:spTree>
    <p:extLst>
      <p:ext uri="{BB962C8B-B14F-4D97-AF65-F5344CB8AC3E}">
        <p14:creationId xmlns:p14="http://schemas.microsoft.com/office/powerpoint/2010/main" val="372273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MÜTESELSİL BORÇLULUK hükümleri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85000" lnSpcReduction="20000"/>
          </a:bodyPr>
          <a:lstStyle/>
          <a:p>
            <a:pPr algn="just"/>
            <a:r>
              <a:rPr lang="tr-TR" sz="5000" b="1" dirty="0"/>
              <a:t>Borçlular arasında teselsül (dayanışma) halinin varlığında, alacaklı,  -alacağın muaccel olması koşuluyla-  alacağın tamamını müteselsil borçluların herhangi birinden isteyebilir (BK m. 162/1). </a:t>
            </a:r>
          </a:p>
          <a:p>
            <a:pPr algn="just"/>
            <a:endParaRPr lang="tr-TR" sz="5000" b="1" dirty="0"/>
          </a:p>
          <a:p>
            <a:pPr algn="just"/>
            <a:r>
              <a:rPr lang="tr-TR" sz="5000" b="1" dirty="0"/>
              <a:t>Müteselsil borçlulardan biri ödeyince, sona eren borç oranında diğer müteselsil borçlular da borçtan kurtulur.</a:t>
            </a:r>
          </a:p>
        </p:txBody>
      </p:sp>
    </p:spTree>
    <p:extLst>
      <p:ext uri="{BB962C8B-B14F-4D97-AF65-F5344CB8AC3E}">
        <p14:creationId xmlns:p14="http://schemas.microsoft.com/office/powerpoint/2010/main" val="3262143045"/>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420</TotalTime>
  <Words>473</Words>
  <Application>Microsoft Office PowerPoint</Application>
  <PresentationFormat>Geniş ekran</PresentationFormat>
  <Paragraphs>71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Century Gothic</vt:lpstr>
      <vt:lpstr>Wingdings 3</vt:lpstr>
      <vt:lpstr>Dilim</vt:lpstr>
      <vt:lpstr> BORÇ İLİŞKİLERİNDE taraf değişiklikleri alacaklı ve borçlu sıfatlarının birleşmesi</vt:lpstr>
      <vt:lpstr>ALACAKLI VE BORÇLU SIFATLARININ BİRLEŞMESİ</vt:lpstr>
      <vt:lpstr>ALACAĞIN TEMLİKİ</vt:lpstr>
      <vt:lpstr>ALACAĞIN TEMLİKİ</vt:lpstr>
      <vt:lpstr>ALACAĞIN TEMLİKİ ve şartları</vt:lpstr>
      <vt:lpstr>ALACAĞIN TEMLİKİ ve şartları</vt:lpstr>
      <vt:lpstr>Temlik hükümleri</vt:lpstr>
      <vt:lpstr>MÜTESELSİL BORÇLULUK</vt:lpstr>
      <vt:lpstr>MÜTESELSİL BORÇLULUK hükümleri</vt:lpstr>
      <vt:lpstr>MÜTESELSİL BORÇLULUK hükümleri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118</cp:revision>
  <dcterms:created xsi:type="dcterms:W3CDTF">2021-09-15T13:57:36Z</dcterms:created>
  <dcterms:modified xsi:type="dcterms:W3CDTF">2021-09-16T12:32:32Z</dcterms:modified>
</cp:coreProperties>
</file>