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3DCB034F-5B69-499F-9EA6-78021B17F44C}" type="datetimeFigureOut">
              <a:rPr lang="tr-TR" smtClean="0"/>
              <a:t>9.05.2020</a:t>
            </a:fld>
            <a:endParaRPr lang="tr-TR"/>
          </a:p>
        </p:txBody>
      </p:sp>
      <p:sp>
        <p:nvSpPr>
          <p:cNvPr id="5" name="Footer Placeholder 4"/>
          <p:cNvSpPr>
            <a:spLocks noGrp="1"/>
          </p:cNvSpPr>
          <p:nvPr>
            <p:ph type="ftr" sz="quarter" idx="11"/>
          </p:nvPr>
        </p:nvSpPr>
        <p:spPr>
          <a:xfrm>
            <a:off x="3962399" y="5870575"/>
            <a:ext cx="4893958" cy="377825"/>
          </a:xfrm>
        </p:spPr>
        <p:txBody>
          <a:bodyPr/>
          <a:lstStyle/>
          <a:p>
            <a:endParaRPr lang="tr-TR"/>
          </a:p>
        </p:txBody>
      </p:sp>
      <p:sp>
        <p:nvSpPr>
          <p:cNvPr id="6" name="Slide Number Placeholder 5"/>
          <p:cNvSpPr>
            <a:spLocks noGrp="1"/>
          </p:cNvSpPr>
          <p:nvPr>
            <p:ph type="sldNum" sz="quarter" idx="12"/>
          </p:nvPr>
        </p:nvSpPr>
        <p:spPr>
          <a:xfrm>
            <a:off x="10608958" y="5870575"/>
            <a:ext cx="551167" cy="377825"/>
          </a:xfrm>
        </p:spPr>
        <p:txBody>
          <a:bodyPr/>
          <a:lstStyle/>
          <a:p>
            <a:fld id="{C8523ED7-C6FC-486D-A41A-DCC1F7AD189D}" type="slidenum">
              <a:rPr lang="tr-TR" smtClean="0"/>
              <a:t>‹#›</a:t>
            </a:fld>
            <a:endParaRPr lang="tr-TR"/>
          </a:p>
        </p:txBody>
      </p:sp>
    </p:spTree>
    <p:extLst>
      <p:ext uri="{BB962C8B-B14F-4D97-AF65-F5344CB8AC3E}">
        <p14:creationId xmlns:p14="http://schemas.microsoft.com/office/powerpoint/2010/main" val="1263971204"/>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DCB034F-5B69-499F-9EA6-78021B17F44C}"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8523ED7-C6FC-486D-A41A-DCC1F7AD189D}" type="slidenum">
              <a:rPr lang="tr-TR" smtClean="0"/>
              <a:t>‹#›</a:t>
            </a:fld>
            <a:endParaRPr lang="tr-TR"/>
          </a:p>
        </p:txBody>
      </p:sp>
    </p:spTree>
    <p:extLst>
      <p:ext uri="{BB962C8B-B14F-4D97-AF65-F5344CB8AC3E}">
        <p14:creationId xmlns:p14="http://schemas.microsoft.com/office/powerpoint/2010/main" val="1037356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DCB034F-5B69-499F-9EA6-78021B17F44C}"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8523ED7-C6FC-486D-A41A-DCC1F7AD189D}" type="slidenum">
              <a:rPr lang="tr-TR" smtClean="0"/>
              <a:t>‹#›</a:t>
            </a:fld>
            <a:endParaRPr lang="tr-TR"/>
          </a:p>
        </p:txBody>
      </p:sp>
    </p:spTree>
    <p:extLst>
      <p:ext uri="{BB962C8B-B14F-4D97-AF65-F5344CB8AC3E}">
        <p14:creationId xmlns:p14="http://schemas.microsoft.com/office/powerpoint/2010/main" val="5942521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DCB034F-5B69-499F-9EA6-78021B17F44C}"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8523ED7-C6FC-486D-A41A-DCC1F7AD189D}" type="slidenum">
              <a:rPr lang="tr-TR" smtClean="0"/>
              <a:t>‹#›</a:t>
            </a:fld>
            <a:endParaRPr lang="tr-TR"/>
          </a:p>
        </p:txBody>
      </p:sp>
    </p:spTree>
    <p:extLst>
      <p:ext uri="{BB962C8B-B14F-4D97-AF65-F5344CB8AC3E}">
        <p14:creationId xmlns:p14="http://schemas.microsoft.com/office/powerpoint/2010/main" val="41102642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DCB034F-5B69-499F-9EA6-78021B17F44C}"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8523ED7-C6FC-486D-A41A-DCC1F7AD189D}" type="slidenum">
              <a:rPr lang="tr-TR" smtClean="0"/>
              <a:t>‹#›</a:t>
            </a:fld>
            <a:endParaRPr lang="tr-TR"/>
          </a:p>
        </p:txBody>
      </p:sp>
    </p:spTree>
    <p:extLst>
      <p:ext uri="{BB962C8B-B14F-4D97-AF65-F5344CB8AC3E}">
        <p14:creationId xmlns:p14="http://schemas.microsoft.com/office/powerpoint/2010/main" val="32539337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tr-TR" smtClean="0"/>
              <a:t>Asıl başlık stili için tıklatın</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DCB034F-5B69-499F-9EA6-78021B17F44C}"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8523ED7-C6FC-486D-A41A-DCC1F7AD189D}" type="slidenum">
              <a:rPr lang="tr-TR" smtClean="0"/>
              <a:t>‹#›</a:t>
            </a:fld>
            <a:endParaRPr lang="tr-TR"/>
          </a:p>
        </p:txBody>
      </p:sp>
    </p:spTree>
    <p:extLst>
      <p:ext uri="{BB962C8B-B14F-4D97-AF65-F5344CB8AC3E}">
        <p14:creationId xmlns:p14="http://schemas.microsoft.com/office/powerpoint/2010/main" val="31742149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tr-TR" smtClean="0"/>
              <a:t>Asıl başlık stili için tıklatın</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tr-TR" smtClean="0"/>
              <a:t>Asıl metin stillerini düzenle</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DCB034F-5B69-499F-9EA6-78021B17F44C}"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8523ED7-C6FC-486D-A41A-DCC1F7AD189D}" type="slidenum">
              <a:rPr lang="tr-TR" smtClean="0"/>
              <a:t>‹#›</a:t>
            </a:fld>
            <a:endParaRPr lang="tr-TR"/>
          </a:p>
        </p:txBody>
      </p:sp>
    </p:spTree>
    <p:extLst>
      <p:ext uri="{BB962C8B-B14F-4D97-AF65-F5344CB8AC3E}">
        <p14:creationId xmlns:p14="http://schemas.microsoft.com/office/powerpoint/2010/main" val="5678864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8" name="Title 1"/>
          <p:cNvSpPr>
            <a:spLocks noGrp="1"/>
          </p:cNvSpPr>
          <p:nvPr>
            <p:ph type="title"/>
          </p:nvPr>
        </p:nvSpPr>
        <p:spPr>
          <a:xfrm>
            <a:off x="685801" y="609600"/>
            <a:ext cx="10131425" cy="1456267"/>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DCB034F-5B69-499F-9EA6-78021B17F44C}"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8523ED7-C6FC-486D-A41A-DCC1F7AD189D}" type="slidenum">
              <a:rPr lang="tr-TR" smtClean="0"/>
              <a:t>‹#›</a:t>
            </a:fld>
            <a:endParaRPr lang="tr-TR"/>
          </a:p>
        </p:txBody>
      </p:sp>
    </p:spTree>
    <p:extLst>
      <p:ext uri="{BB962C8B-B14F-4D97-AF65-F5344CB8AC3E}">
        <p14:creationId xmlns:p14="http://schemas.microsoft.com/office/powerpoint/2010/main" val="3660974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DCB034F-5B69-499F-9EA6-78021B17F44C}"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8523ED7-C6FC-486D-A41A-DCC1F7AD189D}" type="slidenum">
              <a:rPr lang="tr-TR" smtClean="0"/>
              <a:t>‹#›</a:t>
            </a:fld>
            <a:endParaRPr lang="tr-TR"/>
          </a:p>
        </p:txBody>
      </p:sp>
    </p:spTree>
    <p:extLst>
      <p:ext uri="{BB962C8B-B14F-4D97-AF65-F5344CB8AC3E}">
        <p14:creationId xmlns:p14="http://schemas.microsoft.com/office/powerpoint/2010/main" val="2724007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3DCB034F-5B69-499F-9EA6-78021B17F44C}"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8523ED7-C6FC-486D-A41A-DCC1F7AD189D}" type="slidenum">
              <a:rPr lang="tr-TR" smtClean="0"/>
              <a:t>‹#›</a:t>
            </a:fld>
            <a:endParaRPr lang="tr-TR"/>
          </a:p>
        </p:txBody>
      </p:sp>
    </p:spTree>
    <p:extLst>
      <p:ext uri="{BB962C8B-B14F-4D97-AF65-F5344CB8AC3E}">
        <p14:creationId xmlns:p14="http://schemas.microsoft.com/office/powerpoint/2010/main" val="715307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DCB034F-5B69-499F-9EA6-78021B17F44C}"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8523ED7-C6FC-486D-A41A-DCC1F7AD189D}" type="slidenum">
              <a:rPr lang="tr-TR" smtClean="0"/>
              <a:t>‹#›</a:t>
            </a:fld>
            <a:endParaRPr lang="tr-TR"/>
          </a:p>
        </p:txBody>
      </p:sp>
    </p:spTree>
    <p:extLst>
      <p:ext uri="{BB962C8B-B14F-4D97-AF65-F5344CB8AC3E}">
        <p14:creationId xmlns:p14="http://schemas.microsoft.com/office/powerpoint/2010/main" val="814232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3DCB034F-5B69-499F-9EA6-78021B17F44C}"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8523ED7-C6FC-486D-A41A-DCC1F7AD189D}" type="slidenum">
              <a:rPr lang="tr-TR" smtClean="0"/>
              <a:t>‹#›</a:t>
            </a:fld>
            <a:endParaRPr lang="tr-TR"/>
          </a:p>
        </p:txBody>
      </p:sp>
    </p:spTree>
    <p:extLst>
      <p:ext uri="{BB962C8B-B14F-4D97-AF65-F5344CB8AC3E}">
        <p14:creationId xmlns:p14="http://schemas.microsoft.com/office/powerpoint/2010/main" val="914955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3DCB034F-5B69-499F-9EA6-78021B17F44C}"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8523ED7-C6FC-486D-A41A-DCC1F7AD189D}" type="slidenum">
              <a:rPr lang="tr-TR" smtClean="0"/>
              <a:t>‹#›</a:t>
            </a:fld>
            <a:endParaRPr lang="tr-TR"/>
          </a:p>
        </p:txBody>
      </p:sp>
    </p:spTree>
    <p:extLst>
      <p:ext uri="{BB962C8B-B14F-4D97-AF65-F5344CB8AC3E}">
        <p14:creationId xmlns:p14="http://schemas.microsoft.com/office/powerpoint/2010/main" val="3874298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3DCB034F-5B69-499F-9EA6-78021B17F44C}"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8523ED7-C6FC-486D-A41A-DCC1F7AD189D}" type="slidenum">
              <a:rPr lang="tr-TR" smtClean="0"/>
              <a:t>‹#›</a:t>
            </a:fld>
            <a:endParaRPr lang="tr-TR"/>
          </a:p>
        </p:txBody>
      </p:sp>
    </p:spTree>
    <p:extLst>
      <p:ext uri="{BB962C8B-B14F-4D97-AF65-F5344CB8AC3E}">
        <p14:creationId xmlns:p14="http://schemas.microsoft.com/office/powerpoint/2010/main" val="27503531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3DCB034F-5B69-499F-9EA6-78021B17F44C}" type="datetimeFigureOut">
              <a:rPr lang="tr-TR" smtClean="0"/>
              <a:t>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C8523ED7-C6FC-486D-A41A-DCC1F7AD189D}" type="slidenum">
              <a:rPr lang="tr-TR" smtClean="0"/>
              <a:t>‹#›</a:t>
            </a:fld>
            <a:endParaRPr lang="tr-TR"/>
          </a:p>
        </p:txBody>
      </p:sp>
    </p:spTree>
    <p:extLst>
      <p:ext uri="{BB962C8B-B14F-4D97-AF65-F5344CB8AC3E}">
        <p14:creationId xmlns:p14="http://schemas.microsoft.com/office/powerpoint/2010/main" val="3201390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DCB034F-5B69-499F-9EA6-78021B17F44C}"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8523ED7-C6FC-486D-A41A-DCC1F7AD189D}" type="slidenum">
              <a:rPr lang="tr-TR" smtClean="0"/>
              <a:t>‹#›</a:t>
            </a:fld>
            <a:endParaRPr lang="tr-TR"/>
          </a:p>
        </p:txBody>
      </p:sp>
    </p:spTree>
    <p:extLst>
      <p:ext uri="{BB962C8B-B14F-4D97-AF65-F5344CB8AC3E}">
        <p14:creationId xmlns:p14="http://schemas.microsoft.com/office/powerpoint/2010/main" val="1467382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tr-TR" smtClean="0"/>
              <a:t>Asıl başlık stili için tıklatın</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DCB034F-5B69-499F-9EA6-78021B17F44C}"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8523ED7-C6FC-486D-A41A-DCC1F7AD189D}" type="slidenum">
              <a:rPr lang="tr-TR" smtClean="0"/>
              <a:t>‹#›</a:t>
            </a:fld>
            <a:endParaRPr lang="tr-TR"/>
          </a:p>
        </p:txBody>
      </p:sp>
    </p:spTree>
    <p:extLst>
      <p:ext uri="{BB962C8B-B14F-4D97-AF65-F5344CB8AC3E}">
        <p14:creationId xmlns:p14="http://schemas.microsoft.com/office/powerpoint/2010/main" val="2519980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3DCB034F-5B69-499F-9EA6-78021B17F44C}" type="datetimeFigureOut">
              <a:rPr lang="tr-TR" smtClean="0"/>
              <a:t>9.05.2020</a:t>
            </a:fld>
            <a:endParaRPr lang="tr-TR"/>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tr-TR"/>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C8523ED7-C6FC-486D-A41A-DCC1F7AD189D}" type="slidenum">
              <a:rPr lang="tr-TR" smtClean="0"/>
              <a:t>‹#›</a:t>
            </a:fld>
            <a:endParaRPr lang="tr-TR"/>
          </a:p>
        </p:txBody>
      </p:sp>
    </p:spTree>
    <p:extLst>
      <p:ext uri="{BB962C8B-B14F-4D97-AF65-F5344CB8AC3E}">
        <p14:creationId xmlns:p14="http://schemas.microsoft.com/office/powerpoint/2010/main" val="3568153405"/>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050869" y="1964267"/>
            <a:ext cx="9109256" cy="2421464"/>
          </a:xfrm>
        </p:spPr>
        <p:txBody>
          <a:bodyPr/>
          <a:lstStyle/>
          <a:p>
            <a:r>
              <a:rPr lang="tr-TR" dirty="0" smtClean="0"/>
              <a:t>BİR EĞİTİM VE ÖĞRENME ORTAMI OLARAK OKUL VE SINIF</a:t>
            </a:r>
            <a:endParaRPr lang="tr-TR" dirty="0"/>
          </a:p>
        </p:txBody>
      </p:sp>
      <p:sp>
        <p:nvSpPr>
          <p:cNvPr id="3" name="Alt Başlık 2"/>
          <p:cNvSpPr>
            <a:spLocks noGrp="1"/>
          </p:cNvSpPr>
          <p:nvPr>
            <p:ph type="subTitle" idx="1"/>
          </p:nvPr>
        </p:nvSpPr>
        <p:spPr>
          <a:xfrm>
            <a:off x="3962399" y="4885509"/>
            <a:ext cx="7197726" cy="905690"/>
          </a:xfrm>
        </p:spPr>
        <p:txBody>
          <a:bodyPr/>
          <a:lstStyle/>
          <a:p>
            <a:r>
              <a:rPr lang="tr-TR" dirty="0" smtClean="0"/>
              <a:t>HALİSE KADER ZENGİN</a:t>
            </a:r>
            <a:endParaRPr lang="tr-TR" dirty="0"/>
          </a:p>
        </p:txBody>
      </p:sp>
    </p:spTree>
    <p:extLst>
      <p:ext uri="{BB962C8B-B14F-4D97-AF65-F5344CB8AC3E}">
        <p14:creationId xmlns:p14="http://schemas.microsoft.com/office/powerpoint/2010/main" val="33096386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Sınıf yerleşim düzenleri</a:t>
            </a:r>
            <a:endParaRPr lang="tr-TR" dirty="0"/>
          </a:p>
        </p:txBody>
      </p:sp>
      <p:sp>
        <p:nvSpPr>
          <p:cNvPr id="3" name="İçerik Yer Tutucusu 2"/>
          <p:cNvSpPr>
            <a:spLocks noGrp="1"/>
          </p:cNvSpPr>
          <p:nvPr>
            <p:ph idx="1"/>
          </p:nvPr>
        </p:nvSpPr>
        <p:spPr/>
        <p:txBody>
          <a:bodyPr/>
          <a:lstStyle/>
          <a:p>
            <a:pPr marL="0" indent="0">
              <a:buNone/>
            </a:pPr>
            <a:r>
              <a:rPr lang="tr-TR" dirty="0" smtClean="0"/>
              <a:t>Geleneksel sınıf yerleşim düzeni</a:t>
            </a:r>
          </a:p>
          <a:p>
            <a:pPr marL="0" indent="0">
              <a:buNone/>
            </a:pPr>
            <a:r>
              <a:rPr lang="tr-TR" dirty="0" smtClean="0"/>
              <a:t>Bireyselleştirilmiş sınıf yerleşim düzeni</a:t>
            </a:r>
          </a:p>
          <a:p>
            <a:pPr marL="0" indent="0">
              <a:buNone/>
            </a:pPr>
            <a:r>
              <a:rPr lang="tr-TR" dirty="0" smtClean="0"/>
              <a:t>Tek grup yerleşim düzeni</a:t>
            </a:r>
          </a:p>
          <a:p>
            <a:pPr marL="0" indent="0">
              <a:buNone/>
            </a:pPr>
            <a:r>
              <a:rPr lang="tr-TR" dirty="0" smtClean="0"/>
              <a:t>Çok grup yerleşim düzeni</a:t>
            </a:r>
          </a:p>
          <a:p>
            <a:pPr marL="0" indent="0">
              <a:buNone/>
            </a:pPr>
            <a:r>
              <a:rPr lang="tr-TR" dirty="0" smtClean="0"/>
              <a:t>Isı-ışık ve renk: ne çok sıcak ne çok soğuk, ideal olan 20 derecedir. Yeterli ışık olmalıdır. Tercih edilen renklerin öğrenci psikolojisini olumsuz etkilemeyecek öğrenmeye güdüleyecek tınlarda olmalıdır.  </a:t>
            </a:r>
            <a:r>
              <a:rPr lang="tr-TR" dirty="0" smtClean="0"/>
              <a:t>Sarı </a:t>
            </a:r>
            <a:r>
              <a:rPr lang="tr-TR" dirty="0" smtClean="0"/>
              <a:t>bilginin simgesi iken turuncu hareket, enerji ve canlılık katar.</a:t>
            </a:r>
          </a:p>
          <a:p>
            <a:pPr marL="0" indent="0">
              <a:buNone/>
            </a:pPr>
            <a:r>
              <a:rPr lang="tr-TR" dirty="0" smtClean="0"/>
              <a:t>Gürültüsüz ve temiz bir ortam oluşturulmalıdır.</a:t>
            </a:r>
            <a:endParaRPr lang="tr-TR" dirty="0"/>
          </a:p>
        </p:txBody>
      </p:sp>
    </p:spTree>
    <p:extLst>
      <p:ext uri="{BB962C8B-B14F-4D97-AF65-F5344CB8AC3E}">
        <p14:creationId xmlns:p14="http://schemas.microsoft.com/office/powerpoint/2010/main" val="38961428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İyi bir sınıf düzeni için ilkeler</a:t>
            </a:r>
            <a:endParaRPr lang="tr-TR" dirty="0"/>
          </a:p>
        </p:txBody>
      </p:sp>
      <p:sp>
        <p:nvSpPr>
          <p:cNvPr id="3" name="İçerik Yer Tutucusu 2"/>
          <p:cNvSpPr>
            <a:spLocks noGrp="1"/>
          </p:cNvSpPr>
          <p:nvPr>
            <p:ph idx="1"/>
          </p:nvPr>
        </p:nvSpPr>
        <p:spPr/>
        <p:txBody>
          <a:bodyPr/>
          <a:lstStyle/>
          <a:p>
            <a:r>
              <a:rPr lang="tr-TR" dirty="0" err="1" smtClean="0"/>
              <a:t>Öğretimsel</a:t>
            </a:r>
            <a:r>
              <a:rPr lang="tr-TR" dirty="0" smtClean="0"/>
              <a:t> hedef ve etkinliklerinize uyumlu bir sınıf düzenlemesi oluşturun.</a:t>
            </a:r>
          </a:p>
          <a:p>
            <a:r>
              <a:rPr lang="tr-TR" dirty="0" smtClean="0"/>
              <a:t>Hareketliliğin fazla olacağı alanların tıkanmasını engelleyin.</a:t>
            </a:r>
          </a:p>
          <a:p>
            <a:r>
              <a:rPr lang="tr-TR" dirty="0" smtClean="0"/>
              <a:t>Öğrenciler, öğretmen tarafından kolaylıkla görülebilecek olsun.</a:t>
            </a:r>
          </a:p>
          <a:p>
            <a:r>
              <a:rPr lang="tr-TR" dirty="0" smtClean="0"/>
              <a:t>Sık kullanılan materyallerin ulaşılabilir olmasına dikkat edin.</a:t>
            </a:r>
          </a:p>
          <a:p>
            <a:r>
              <a:rPr lang="tr-TR" dirty="0" smtClean="0"/>
              <a:t>Öğrencilerin yapılan sunum ve gösterimleri rahatlıkla gördüklerinden emin olun.</a:t>
            </a:r>
          </a:p>
          <a:p>
            <a:endParaRPr lang="tr-TR" dirty="0" smtClean="0"/>
          </a:p>
          <a:p>
            <a:endParaRPr lang="tr-TR" dirty="0"/>
          </a:p>
        </p:txBody>
      </p:sp>
    </p:spTree>
    <p:extLst>
      <p:ext uri="{BB962C8B-B14F-4D97-AF65-F5344CB8AC3E}">
        <p14:creationId xmlns:p14="http://schemas.microsoft.com/office/powerpoint/2010/main" val="9108919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r>
              <a:rPr lang="tr-TR" dirty="0" smtClean="0"/>
              <a:t>Adnan </a:t>
            </a:r>
            <a:r>
              <a:rPr lang="tr-TR" dirty="0" err="1" smtClean="0"/>
              <a:t>Taşgın</a:t>
            </a:r>
            <a:r>
              <a:rPr lang="tr-TR" dirty="0" smtClean="0"/>
              <a:t>, «Bir Eğitim ve Öğrenme Ortamı Olarak Okul ve Sınıf», </a:t>
            </a:r>
            <a:r>
              <a:rPr lang="tr-TR" dirty="0" err="1" smtClean="0"/>
              <a:t>ed</a:t>
            </a:r>
            <a:r>
              <a:rPr lang="tr-TR" dirty="0" smtClean="0"/>
              <a:t>: Özcan </a:t>
            </a:r>
            <a:r>
              <a:rPr lang="tr-TR" dirty="0"/>
              <a:t>D</a:t>
            </a:r>
            <a:r>
              <a:rPr lang="tr-TR" dirty="0" smtClean="0"/>
              <a:t>emirel, Zeki Kaya, </a:t>
            </a:r>
            <a:r>
              <a:rPr lang="tr-TR" i="1" dirty="0" smtClean="0"/>
              <a:t>Eğitime Giriş, </a:t>
            </a:r>
            <a:r>
              <a:rPr lang="tr-TR" dirty="0" smtClean="0"/>
              <a:t>14. baskı, </a:t>
            </a:r>
            <a:r>
              <a:rPr lang="tr-TR" dirty="0" err="1" smtClean="0"/>
              <a:t>Pegem</a:t>
            </a:r>
            <a:r>
              <a:rPr lang="tr-TR" dirty="0" smtClean="0"/>
              <a:t> A Yay., Ankara 2018, </a:t>
            </a:r>
            <a:r>
              <a:rPr lang="tr-TR" dirty="0" err="1" smtClean="0"/>
              <a:t>ss</a:t>
            </a:r>
            <a:r>
              <a:rPr lang="tr-TR" dirty="0" smtClean="0"/>
              <a:t>. 405-420.</a:t>
            </a:r>
            <a:endParaRPr lang="tr-TR" dirty="0"/>
          </a:p>
        </p:txBody>
      </p:sp>
    </p:spTree>
    <p:extLst>
      <p:ext uri="{BB962C8B-B14F-4D97-AF65-F5344CB8AC3E}">
        <p14:creationId xmlns:p14="http://schemas.microsoft.com/office/powerpoint/2010/main" val="4710366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GİRİŞ</a:t>
            </a:r>
            <a:endParaRPr lang="tr-TR" dirty="0"/>
          </a:p>
        </p:txBody>
      </p:sp>
      <p:sp>
        <p:nvSpPr>
          <p:cNvPr id="3" name="İçerik Yer Tutucusu 2"/>
          <p:cNvSpPr>
            <a:spLocks noGrp="1"/>
          </p:cNvSpPr>
          <p:nvPr>
            <p:ph idx="1"/>
          </p:nvPr>
        </p:nvSpPr>
        <p:spPr>
          <a:xfrm>
            <a:off x="685801" y="1528355"/>
            <a:ext cx="10131425" cy="4262846"/>
          </a:xfrm>
        </p:spPr>
        <p:txBody>
          <a:bodyPr>
            <a:normAutofit fontScale="85000" lnSpcReduction="10000"/>
          </a:bodyPr>
          <a:lstStyle/>
          <a:p>
            <a:r>
              <a:rPr lang="tr-TR" sz="2400" dirty="0" smtClean="0"/>
              <a:t>Okullar bir öğrenme yeridir.</a:t>
            </a:r>
          </a:p>
          <a:p>
            <a:r>
              <a:rPr lang="tr-TR" sz="2400" dirty="0" smtClean="0"/>
              <a:t>Etkili öğrenmeyi gerçekleştiremediğinde statü ve güven kaybına uğramakta; varlık nedenini kaybetmiş olmaktadır.</a:t>
            </a:r>
          </a:p>
          <a:p>
            <a:r>
              <a:rPr lang="tr-TR" sz="2400" dirty="0" smtClean="0"/>
              <a:t>Okulların gerçekleştirmeleri beklenen bazı amaç ve işlevleri vardır.</a:t>
            </a:r>
          </a:p>
          <a:p>
            <a:r>
              <a:rPr lang="tr-TR" sz="2400" dirty="0" smtClean="0"/>
              <a:t>Resmi okullar, sosyal adalet ve eğitimde fırsat eşitliği ilkelerine bağlı olarak ülkenin her yerinde, herkese eşit düzeyde eğitim ve öğrenme fırsatları sunmak durumundadır.</a:t>
            </a:r>
          </a:p>
          <a:p>
            <a:r>
              <a:rPr lang="tr-TR" sz="2400" dirty="0" smtClean="0"/>
              <a:t>«</a:t>
            </a:r>
            <a:r>
              <a:rPr lang="tr-TR" sz="2400" dirty="0" err="1" smtClean="0"/>
              <a:t>schole</a:t>
            </a:r>
            <a:r>
              <a:rPr lang="tr-TR" sz="2400" dirty="0" smtClean="0"/>
              <a:t>» kavramı insanların boş zamanlarında yaptıkları çalışma, inceleme anlamındadır. Eski dönemlerde ahlaki şekillendirmeyi ifade eden okul bugün için uygun iç ve dış fiziki mekana, mesleğinde uzman ve insan ilişkilerinde başarılı öğretmenlere sahip, toplumla iyi ilişkileri olan ve öğrenme-öğretmeyi dört duvar arasına hapsetmeden ve içinde bulunduğu toplumun sağladığı tüm fırsatları kullanarak aile ile işbirliğini en yüksek düzeyde gerçekleştiren kurum olarak tanımlanır.</a:t>
            </a:r>
            <a:endParaRPr lang="tr-TR" sz="2400" dirty="0"/>
          </a:p>
        </p:txBody>
      </p:sp>
    </p:spTree>
    <p:extLst>
      <p:ext uri="{BB962C8B-B14F-4D97-AF65-F5344CB8AC3E}">
        <p14:creationId xmlns:p14="http://schemas.microsoft.com/office/powerpoint/2010/main" val="818065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5801" y="609600"/>
            <a:ext cx="10131425" cy="709749"/>
          </a:xfrm>
        </p:spPr>
        <p:txBody>
          <a:bodyPr/>
          <a:lstStyle/>
          <a:p>
            <a:r>
              <a:rPr lang="tr-TR" dirty="0" smtClean="0"/>
              <a:t>Okul içi ve dışı ögeler</a:t>
            </a:r>
            <a:endParaRPr lang="tr-TR" dirty="0"/>
          </a:p>
        </p:txBody>
      </p:sp>
      <p:sp>
        <p:nvSpPr>
          <p:cNvPr id="3" name="İçerik Yer Tutucusu 2"/>
          <p:cNvSpPr>
            <a:spLocks noGrp="1"/>
          </p:cNvSpPr>
          <p:nvPr>
            <p:ph sz="half" idx="1"/>
          </p:nvPr>
        </p:nvSpPr>
        <p:spPr>
          <a:xfrm>
            <a:off x="685802" y="1528354"/>
            <a:ext cx="4995334" cy="4262847"/>
          </a:xfrm>
        </p:spPr>
        <p:txBody>
          <a:bodyPr>
            <a:normAutofit fontScale="77500" lnSpcReduction="20000"/>
          </a:bodyPr>
          <a:lstStyle/>
          <a:p>
            <a:pPr marL="0" indent="0">
              <a:buNone/>
            </a:pPr>
            <a:r>
              <a:rPr lang="tr-TR" dirty="0" smtClean="0"/>
              <a:t>Okul içi ögeler</a:t>
            </a:r>
          </a:p>
          <a:p>
            <a:pPr>
              <a:buFontTx/>
              <a:buChar char="-"/>
            </a:pPr>
            <a:r>
              <a:rPr lang="tr-TR" dirty="0" smtClean="0"/>
              <a:t>Eğitim programları</a:t>
            </a:r>
          </a:p>
          <a:p>
            <a:pPr>
              <a:buFontTx/>
              <a:buChar char="-"/>
            </a:pPr>
            <a:r>
              <a:rPr lang="tr-TR" dirty="0" smtClean="0"/>
              <a:t>Eğitimde görev alan personel</a:t>
            </a:r>
          </a:p>
          <a:p>
            <a:pPr>
              <a:buFontTx/>
              <a:buChar char="-"/>
            </a:pPr>
            <a:r>
              <a:rPr lang="tr-TR" dirty="0" smtClean="0"/>
              <a:t>Öğrenciler</a:t>
            </a:r>
          </a:p>
          <a:p>
            <a:pPr>
              <a:buFontTx/>
              <a:buChar char="-"/>
            </a:pPr>
            <a:r>
              <a:rPr lang="tr-TR" dirty="0" smtClean="0"/>
              <a:t>Eğitimci olmayan personel</a:t>
            </a:r>
          </a:p>
          <a:p>
            <a:pPr>
              <a:buFontTx/>
              <a:buChar char="-"/>
            </a:pPr>
            <a:r>
              <a:rPr lang="tr-TR" dirty="0" smtClean="0"/>
              <a:t>Okulun fiziksel olanakları</a:t>
            </a:r>
          </a:p>
          <a:p>
            <a:pPr>
              <a:buFontTx/>
              <a:buChar char="-"/>
            </a:pPr>
            <a:r>
              <a:rPr lang="tr-TR" dirty="0" smtClean="0"/>
              <a:t>Rehberlik servisleri</a:t>
            </a:r>
          </a:p>
          <a:p>
            <a:pPr>
              <a:buFontTx/>
              <a:buChar char="-"/>
            </a:pPr>
            <a:r>
              <a:rPr lang="tr-TR" dirty="0" smtClean="0"/>
              <a:t>Sağlık hizmetleri</a:t>
            </a:r>
          </a:p>
          <a:p>
            <a:pPr>
              <a:buFontTx/>
              <a:buChar char="-"/>
            </a:pPr>
            <a:r>
              <a:rPr lang="tr-TR" dirty="0" smtClean="0"/>
              <a:t>Özel eğitim hizmetleri</a:t>
            </a:r>
          </a:p>
          <a:p>
            <a:pPr>
              <a:buFontTx/>
              <a:buChar char="-"/>
            </a:pPr>
            <a:r>
              <a:rPr lang="tr-TR" dirty="0" smtClean="0"/>
              <a:t>Öğrenci velileri</a:t>
            </a:r>
          </a:p>
          <a:p>
            <a:pPr>
              <a:buFontTx/>
              <a:buChar char="-"/>
            </a:pPr>
            <a:r>
              <a:rPr lang="tr-TR" dirty="0" smtClean="0"/>
              <a:t>Okul-aile birliği</a:t>
            </a:r>
          </a:p>
          <a:p>
            <a:pPr>
              <a:buFontTx/>
              <a:buChar char="-"/>
            </a:pPr>
            <a:r>
              <a:rPr lang="tr-TR" dirty="0" smtClean="0"/>
              <a:t>Öğrenci velileri</a:t>
            </a:r>
          </a:p>
          <a:p>
            <a:pPr>
              <a:buFontTx/>
              <a:buChar char="-"/>
            </a:pPr>
            <a:r>
              <a:rPr lang="tr-TR" dirty="0" smtClean="0"/>
              <a:t>Okul-aile birliği</a:t>
            </a:r>
          </a:p>
          <a:p>
            <a:pPr>
              <a:buFontTx/>
              <a:buChar char="-"/>
            </a:pPr>
            <a:r>
              <a:rPr lang="tr-TR" dirty="0" smtClean="0"/>
              <a:t>Öğrenci kulüpleri ve sosyal etkinlikler</a:t>
            </a:r>
          </a:p>
          <a:p>
            <a:pPr marL="0" indent="0">
              <a:buNone/>
            </a:pPr>
            <a:endParaRPr lang="tr-TR" dirty="0"/>
          </a:p>
        </p:txBody>
      </p:sp>
      <p:sp>
        <p:nvSpPr>
          <p:cNvPr id="7" name="İçerik Yer Tutucusu 6"/>
          <p:cNvSpPr>
            <a:spLocks noGrp="1"/>
          </p:cNvSpPr>
          <p:nvPr>
            <p:ph sz="half" idx="2"/>
          </p:nvPr>
        </p:nvSpPr>
        <p:spPr>
          <a:xfrm>
            <a:off x="4167051" y="1528354"/>
            <a:ext cx="6650176" cy="4262846"/>
          </a:xfrm>
        </p:spPr>
        <p:txBody>
          <a:bodyPr>
            <a:normAutofit fontScale="77500" lnSpcReduction="20000"/>
          </a:bodyPr>
          <a:lstStyle/>
          <a:p>
            <a:pPr marL="0" indent="0">
              <a:buNone/>
            </a:pPr>
            <a:r>
              <a:rPr lang="tr-TR" dirty="0" smtClean="0"/>
              <a:t>Okul dışı ögeler</a:t>
            </a:r>
          </a:p>
          <a:p>
            <a:pPr>
              <a:buFontTx/>
              <a:buChar char="-"/>
            </a:pPr>
            <a:r>
              <a:rPr lang="tr-TR" dirty="0" smtClean="0"/>
              <a:t>Sivil toplum kuruluşları ve grupları</a:t>
            </a:r>
          </a:p>
          <a:p>
            <a:pPr>
              <a:buFontTx/>
              <a:buChar char="-"/>
            </a:pPr>
            <a:r>
              <a:rPr lang="tr-TR" dirty="0" smtClean="0"/>
              <a:t>Çevredeki kurum ve kuruluşlar</a:t>
            </a:r>
          </a:p>
          <a:p>
            <a:pPr>
              <a:buFontTx/>
              <a:buChar char="-"/>
            </a:pPr>
            <a:r>
              <a:rPr lang="tr-TR" dirty="0" smtClean="0"/>
              <a:t>Basın ve yayın organları ve medya</a:t>
            </a:r>
          </a:p>
          <a:p>
            <a:pPr>
              <a:buFontTx/>
              <a:buChar char="-"/>
            </a:pPr>
            <a:r>
              <a:rPr lang="tr-TR" dirty="0" smtClean="0"/>
              <a:t>Çevredeki diğer okullar</a:t>
            </a:r>
          </a:p>
          <a:p>
            <a:pPr>
              <a:buFontTx/>
              <a:buChar char="-"/>
            </a:pPr>
            <a:endParaRPr lang="tr-TR" dirty="0"/>
          </a:p>
          <a:p>
            <a:pPr>
              <a:buFontTx/>
              <a:buChar char="-"/>
            </a:pPr>
            <a:endParaRPr lang="tr-TR" dirty="0" smtClean="0"/>
          </a:p>
          <a:p>
            <a:pPr>
              <a:buFontTx/>
              <a:buChar char="-"/>
            </a:pPr>
            <a:endParaRPr lang="tr-TR" dirty="0"/>
          </a:p>
          <a:p>
            <a:pPr>
              <a:buFontTx/>
              <a:buChar char="-"/>
            </a:pPr>
            <a:endParaRPr lang="tr-TR" dirty="0" smtClean="0"/>
          </a:p>
          <a:p>
            <a:pPr>
              <a:buFontTx/>
              <a:buChar char="-"/>
            </a:pPr>
            <a:endParaRPr lang="tr-TR" dirty="0"/>
          </a:p>
          <a:p>
            <a:pPr>
              <a:buFontTx/>
              <a:buChar char="-"/>
            </a:pPr>
            <a:endParaRPr lang="tr-TR" dirty="0" smtClean="0"/>
          </a:p>
          <a:p>
            <a:pPr>
              <a:buFontTx/>
              <a:buChar char="-"/>
            </a:pPr>
            <a:endParaRPr lang="tr-TR" dirty="0"/>
          </a:p>
          <a:p>
            <a:pPr>
              <a:buFontTx/>
              <a:buChar char="-"/>
            </a:pPr>
            <a:endParaRPr lang="tr-TR" dirty="0" smtClean="0"/>
          </a:p>
          <a:p>
            <a:pPr>
              <a:buFontTx/>
              <a:buChar char="-"/>
            </a:pPr>
            <a:endParaRPr lang="tr-TR" dirty="0"/>
          </a:p>
        </p:txBody>
      </p:sp>
    </p:spTree>
    <p:extLst>
      <p:ext uri="{BB962C8B-B14F-4D97-AF65-F5344CB8AC3E}">
        <p14:creationId xmlns:p14="http://schemas.microsoft.com/office/powerpoint/2010/main" val="1411436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5801" y="609601"/>
            <a:ext cx="10131425" cy="853440"/>
          </a:xfrm>
        </p:spPr>
        <p:txBody>
          <a:bodyPr/>
          <a:lstStyle/>
          <a:p>
            <a:r>
              <a:rPr lang="tr-TR" dirty="0" smtClean="0"/>
              <a:t>Okulun amaçları ve Görevleri</a:t>
            </a:r>
            <a:endParaRPr lang="tr-TR" dirty="0"/>
          </a:p>
        </p:txBody>
      </p:sp>
      <p:sp>
        <p:nvSpPr>
          <p:cNvPr id="3" name="İçerik Yer Tutucusu 2"/>
          <p:cNvSpPr>
            <a:spLocks noGrp="1"/>
          </p:cNvSpPr>
          <p:nvPr>
            <p:ph idx="1"/>
          </p:nvPr>
        </p:nvSpPr>
        <p:spPr>
          <a:xfrm>
            <a:off x="685801" y="1463041"/>
            <a:ext cx="10131425" cy="4328159"/>
          </a:xfrm>
        </p:spPr>
        <p:txBody>
          <a:bodyPr/>
          <a:lstStyle/>
          <a:p>
            <a:r>
              <a:rPr lang="tr-TR" dirty="0" smtClean="0"/>
              <a:t>Okul: </a:t>
            </a:r>
            <a:r>
              <a:rPr lang="tr-TR" dirty="0" smtClean="0"/>
              <a:t>Girdi-  </a:t>
            </a:r>
            <a:r>
              <a:rPr lang="tr-TR" dirty="0" smtClean="0"/>
              <a:t>işlem- çıktı süreçlerinden oluşan açık bir sistem olarak tanımlanır.</a:t>
            </a:r>
          </a:p>
          <a:p>
            <a:r>
              <a:rPr lang="tr-TR" dirty="0" smtClean="0"/>
              <a:t>Okulun genel amacı: </a:t>
            </a:r>
            <a:r>
              <a:rPr lang="tr-TR" dirty="0" smtClean="0"/>
              <a:t>Eğitim </a:t>
            </a:r>
            <a:r>
              <a:rPr lang="tr-TR" dirty="0" smtClean="0"/>
              <a:t>hizmeti üretmektir.</a:t>
            </a:r>
          </a:p>
          <a:p>
            <a:r>
              <a:rPr lang="tr-TR" dirty="0" smtClean="0"/>
              <a:t>Bütün okullar eğitim hizmeti üretmek için çalışmakla birlikte, amaçlar üretilecek eğitimin ve okulun türüne bağlı olarak farklılık gösterir.</a:t>
            </a:r>
          </a:p>
          <a:p>
            <a:r>
              <a:rPr lang="tr-TR" dirty="0" smtClean="0"/>
              <a:t>Okulun örgütsel amacı varlığını sürdürmektir.</a:t>
            </a:r>
          </a:p>
          <a:p>
            <a:r>
              <a:rPr lang="tr-TR" dirty="0" smtClean="0"/>
              <a:t>Okulun yönetsel amacı, hizmeti daha geniş bir kesime yaymak ve daha nitelikli bir eğitim hizmeti sunmaktır. </a:t>
            </a:r>
          </a:p>
          <a:p>
            <a:r>
              <a:rPr lang="tr-TR" dirty="0" smtClean="0"/>
              <a:t>Eğitsel amaç ise eğitilen kişide değiştirilmesi gereken davranışları değiştirmektir.</a:t>
            </a:r>
          </a:p>
          <a:p>
            <a:r>
              <a:rPr lang="tr-TR" dirty="0" smtClean="0"/>
              <a:t>Okulun temel görevi, öğrencilerin istek ve heyecan kaybını önlemek ve öğrenme güdüsünü en üst seviyeye çıkarmaktır.</a:t>
            </a:r>
            <a:endParaRPr lang="tr-TR" dirty="0"/>
          </a:p>
        </p:txBody>
      </p:sp>
    </p:spTree>
    <p:extLst>
      <p:ext uri="{BB962C8B-B14F-4D97-AF65-F5344CB8AC3E}">
        <p14:creationId xmlns:p14="http://schemas.microsoft.com/office/powerpoint/2010/main" val="36810360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5801" y="609600"/>
            <a:ext cx="10131425" cy="801189"/>
          </a:xfrm>
        </p:spPr>
        <p:txBody>
          <a:bodyPr/>
          <a:lstStyle/>
          <a:p>
            <a:r>
              <a:rPr lang="tr-TR" dirty="0" smtClean="0"/>
              <a:t>Okulun Fiziksel Düzeni</a:t>
            </a:r>
            <a:endParaRPr lang="tr-TR" dirty="0"/>
          </a:p>
        </p:txBody>
      </p:sp>
      <p:sp>
        <p:nvSpPr>
          <p:cNvPr id="3" name="İçerik Yer Tutucusu 2"/>
          <p:cNvSpPr>
            <a:spLocks noGrp="1"/>
          </p:cNvSpPr>
          <p:nvPr>
            <p:ph idx="1"/>
          </p:nvPr>
        </p:nvSpPr>
        <p:spPr>
          <a:xfrm>
            <a:off x="685801" y="1528355"/>
            <a:ext cx="10131425" cy="4262846"/>
          </a:xfrm>
        </p:spPr>
        <p:txBody>
          <a:bodyPr>
            <a:normAutofit/>
          </a:bodyPr>
          <a:lstStyle/>
          <a:p>
            <a:r>
              <a:rPr lang="tr-TR" dirty="0" smtClean="0"/>
              <a:t>Pedagojik kaygılar yanında bilimsel ve teknolojik gelişmeler de okul ortamlarının fiziksel düzeninin nitelik ve niceliğine ilişkin standartların geliştirilmesi çabaları etkilemektedir.</a:t>
            </a:r>
          </a:p>
          <a:p>
            <a:r>
              <a:rPr lang="tr-TR" dirty="0" smtClean="0"/>
              <a:t>Okula ilişkin fiziksel ortam kavramı, okulun bulunduğu coğrafi bölge, iklim koşulları, bitki örtüsü gibi, insan davranışlarını etkileyen çok çeşitli etkenleri de kapsayan geniş bir kavramdır.</a:t>
            </a:r>
          </a:p>
          <a:p>
            <a:pPr marL="0" indent="0">
              <a:buNone/>
            </a:pPr>
            <a:r>
              <a:rPr lang="tr-TR" dirty="0" smtClean="0"/>
              <a:t>Okul binaları için belirlenen özellikler arasında; </a:t>
            </a:r>
            <a:endParaRPr lang="tr-TR" dirty="0" smtClean="0"/>
          </a:p>
          <a:p>
            <a:r>
              <a:rPr lang="tr-TR" dirty="0"/>
              <a:t>Ö</a:t>
            </a:r>
            <a:r>
              <a:rPr lang="tr-TR" dirty="0" smtClean="0"/>
              <a:t>ğrencilerin </a:t>
            </a:r>
            <a:r>
              <a:rPr lang="tr-TR" dirty="0" smtClean="0"/>
              <a:t>gelişimsel düzeylerine uygunluk,</a:t>
            </a:r>
          </a:p>
          <a:p>
            <a:r>
              <a:rPr lang="tr-TR" dirty="0" smtClean="0"/>
              <a:t>Eğitim ve öğretim amaçlarına uygunluk</a:t>
            </a:r>
          </a:p>
          <a:p>
            <a:r>
              <a:rPr lang="tr-TR" dirty="0" smtClean="0"/>
              <a:t>Çevresel özelliklere ve mimari bütünlüğe uygunluk</a:t>
            </a:r>
          </a:p>
          <a:p>
            <a:r>
              <a:rPr lang="tr-TR" dirty="0" smtClean="0"/>
              <a:t>Eğitim öğretim programın gereklerine uygunluk</a:t>
            </a:r>
          </a:p>
          <a:p>
            <a:r>
              <a:rPr lang="tr-TR" dirty="0" smtClean="0"/>
              <a:t>Öğrenci sayısına uygunluk</a:t>
            </a:r>
          </a:p>
          <a:p>
            <a:r>
              <a:rPr lang="tr-TR" dirty="0" smtClean="0"/>
              <a:t>Doğal afetlere karşı güvenli </a:t>
            </a:r>
            <a:r>
              <a:rPr lang="tr-TR" dirty="0" smtClean="0"/>
              <a:t>olmalıdır.</a:t>
            </a:r>
            <a:endParaRPr lang="tr-TR" dirty="0"/>
          </a:p>
        </p:txBody>
      </p:sp>
    </p:spTree>
    <p:extLst>
      <p:ext uri="{BB962C8B-B14F-4D97-AF65-F5344CB8AC3E}">
        <p14:creationId xmlns:p14="http://schemas.microsoft.com/office/powerpoint/2010/main" val="3050707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Okulun işlevi</a:t>
            </a:r>
            <a:endParaRPr lang="tr-TR" dirty="0"/>
          </a:p>
        </p:txBody>
      </p:sp>
      <p:sp>
        <p:nvSpPr>
          <p:cNvPr id="3" name="İçerik Yer Tutucusu 2"/>
          <p:cNvSpPr>
            <a:spLocks noGrp="1"/>
          </p:cNvSpPr>
          <p:nvPr>
            <p:ph idx="1"/>
          </p:nvPr>
        </p:nvSpPr>
        <p:spPr/>
        <p:txBody>
          <a:bodyPr/>
          <a:lstStyle/>
          <a:p>
            <a:r>
              <a:rPr lang="tr-TR" dirty="0" smtClean="0"/>
              <a:t>Ekonomik (üretici-tüketici bireyler yetiştirmek)</a:t>
            </a:r>
          </a:p>
          <a:p>
            <a:r>
              <a:rPr lang="tr-TR" dirty="0" smtClean="0"/>
              <a:t>Sosyal (bireylerin toplumsal hayata uyumu)</a:t>
            </a:r>
          </a:p>
          <a:p>
            <a:r>
              <a:rPr lang="tr-TR" dirty="0" smtClean="0"/>
              <a:t>Politik (devlet sistemine bağlılık sağlama)</a:t>
            </a:r>
          </a:p>
          <a:p>
            <a:r>
              <a:rPr lang="tr-TR" dirty="0" smtClean="0"/>
              <a:t>Kültürel (kültürün aktarımını sağalma)</a:t>
            </a:r>
          </a:p>
          <a:p>
            <a:r>
              <a:rPr lang="tr-TR" dirty="0" smtClean="0"/>
              <a:t>Eğitsel (bireylerin nitelikli aranan ve kendini geliştirmiş eleman olabilmek için eğitim olanakları sağlama)</a:t>
            </a:r>
          </a:p>
          <a:p>
            <a:endParaRPr lang="tr-TR" dirty="0"/>
          </a:p>
        </p:txBody>
      </p:sp>
    </p:spTree>
    <p:extLst>
      <p:ext uri="{BB962C8B-B14F-4D97-AF65-F5344CB8AC3E}">
        <p14:creationId xmlns:p14="http://schemas.microsoft.com/office/powerpoint/2010/main" val="7807491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Yeni nesil okul</a:t>
            </a:r>
            <a:endParaRPr lang="tr-TR" dirty="0"/>
          </a:p>
        </p:txBody>
      </p:sp>
      <p:sp>
        <p:nvSpPr>
          <p:cNvPr id="3" name="İçerik Yer Tutucusu 2"/>
          <p:cNvSpPr>
            <a:spLocks noGrp="1"/>
          </p:cNvSpPr>
          <p:nvPr>
            <p:ph idx="1"/>
          </p:nvPr>
        </p:nvSpPr>
        <p:spPr/>
        <p:txBody>
          <a:bodyPr/>
          <a:lstStyle/>
          <a:p>
            <a:r>
              <a:rPr lang="tr-TR" dirty="0" smtClean="0"/>
              <a:t>Bir okulun etkililiğini doğru değerlendirebilmek için öğrencilerine bir bütün olarak bakıp bakmadığını bilmek gerekir.</a:t>
            </a:r>
          </a:p>
          <a:p>
            <a:r>
              <a:rPr lang="tr-TR" dirty="0" smtClean="0"/>
              <a:t>Yeni nesil okul geleneksel okuldan; amaç, yapı, kültür, süreç bakımından ayrılmaktadır. ( Bk. S.410-411)</a:t>
            </a:r>
            <a:endParaRPr lang="tr-TR" dirty="0"/>
          </a:p>
        </p:txBody>
      </p:sp>
    </p:spTree>
    <p:extLst>
      <p:ext uri="{BB962C8B-B14F-4D97-AF65-F5344CB8AC3E}">
        <p14:creationId xmlns:p14="http://schemas.microsoft.com/office/powerpoint/2010/main" val="14390892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Öğrenme alanı olarak sınıf</a:t>
            </a:r>
            <a:endParaRPr lang="tr-TR" dirty="0"/>
          </a:p>
        </p:txBody>
      </p:sp>
      <p:sp>
        <p:nvSpPr>
          <p:cNvPr id="3" name="İçerik Yer Tutucusu 2"/>
          <p:cNvSpPr>
            <a:spLocks noGrp="1"/>
          </p:cNvSpPr>
          <p:nvPr>
            <p:ph idx="1"/>
          </p:nvPr>
        </p:nvSpPr>
        <p:spPr/>
        <p:txBody>
          <a:bodyPr/>
          <a:lstStyle/>
          <a:p>
            <a:r>
              <a:rPr lang="tr-TR" dirty="0" smtClean="0"/>
              <a:t>Sınıf bir </a:t>
            </a:r>
            <a:r>
              <a:rPr lang="tr-TR" dirty="0" err="1" smtClean="0"/>
              <a:t>kollektif</a:t>
            </a:r>
            <a:r>
              <a:rPr lang="tr-TR" dirty="0" smtClean="0"/>
              <a:t> varoluş alanıdır.</a:t>
            </a:r>
          </a:p>
          <a:p>
            <a:r>
              <a:rPr lang="tr-TR" dirty="0" smtClean="0"/>
              <a:t>Sınıf ortamı, çok boyutlu ve dinamik bir süreklilik içinde yaşanır.</a:t>
            </a:r>
          </a:p>
          <a:p>
            <a:r>
              <a:rPr lang="tr-TR" dirty="0" smtClean="0"/>
              <a:t>Sınıf yaşamı, sosyal yapının küçük bir kesitini oluşturur.</a:t>
            </a:r>
          </a:p>
          <a:p>
            <a:r>
              <a:rPr lang="tr-TR" dirty="0" smtClean="0"/>
              <a:t>Sınıf içi yaşam, toplumsal çevrenin </a:t>
            </a:r>
            <a:r>
              <a:rPr lang="tr-TR" dirty="0" err="1" smtClean="0"/>
              <a:t>sosyo</a:t>
            </a:r>
            <a:r>
              <a:rPr lang="tr-TR" dirty="0" smtClean="0"/>
              <a:t>-kültürel öğeleri tarafından etkilenen ve bir ölçüde onları etkileyen süreçler toplamıdır.</a:t>
            </a:r>
          </a:p>
          <a:p>
            <a:r>
              <a:rPr lang="tr-TR" dirty="0" smtClean="0"/>
              <a:t>Fiziksel ortam önemlidir. Sıra, masa, dolap vb. araçlarla, boş alanlar, mekanın ısı, ışık ve renk düzeni gibi bir dizi etken, ortamın fiziksel değişkenlerini oluşturur.</a:t>
            </a:r>
          </a:p>
          <a:p>
            <a:r>
              <a:rPr lang="tr-TR" dirty="0" smtClean="0"/>
              <a:t>Eğitim türü ve düzeyi, dersin amacı gibi değişkenlere göre yapılandırılmış sınıf ortamı, öğrencilerin güdülenmesini kolaylaştırır.</a:t>
            </a:r>
            <a:endParaRPr lang="tr-TR" dirty="0"/>
          </a:p>
          <a:p>
            <a:endParaRPr lang="tr-TR" dirty="0"/>
          </a:p>
        </p:txBody>
      </p:sp>
    </p:spTree>
    <p:extLst>
      <p:ext uri="{BB962C8B-B14F-4D97-AF65-F5344CB8AC3E}">
        <p14:creationId xmlns:p14="http://schemas.microsoft.com/office/powerpoint/2010/main" val="31969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Fiziksel ortamın değişkeni</a:t>
            </a:r>
            <a:endParaRPr lang="tr-TR" dirty="0"/>
          </a:p>
        </p:txBody>
      </p:sp>
      <p:sp>
        <p:nvSpPr>
          <p:cNvPr id="3" name="İçerik Yer Tutucusu 2"/>
          <p:cNvSpPr>
            <a:spLocks noGrp="1"/>
          </p:cNvSpPr>
          <p:nvPr>
            <p:ph idx="1"/>
          </p:nvPr>
        </p:nvSpPr>
        <p:spPr/>
        <p:txBody>
          <a:bodyPr/>
          <a:lstStyle/>
          <a:p>
            <a:r>
              <a:rPr lang="tr-TR" dirty="0" smtClean="0"/>
              <a:t>Sınıfı oluşturan soyut ve somut ögeler vardır: soyut ögeler, her türlü eğitim öğretim faaliyetlerinde yer alan; sınıf kültürü, sınıf kuralları, öğretim yöntemleri, etik kurallar, örtük program, psikolojik ve sosyolojik sınıf özellikleridir.</a:t>
            </a:r>
          </a:p>
          <a:p>
            <a:r>
              <a:rPr lang="tr-TR" dirty="0" smtClean="0"/>
              <a:t>Somut ögeler; başta öğretmen ve öğrenci olmak üzere sınıfta kullanılan tüm eğitsel varlıklardır.</a:t>
            </a:r>
          </a:p>
          <a:p>
            <a:r>
              <a:rPr lang="tr-TR" dirty="0" smtClean="0"/>
              <a:t>Fiziksel ortamın değişkenleri; öğrenci sayısı, yerleşim düzeni, ısı ve ışık ve renk, gürültü ve temizlik olarak sıralanabilir.</a:t>
            </a:r>
          </a:p>
          <a:p>
            <a:r>
              <a:rPr lang="tr-TR" dirty="0" smtClean="0"/>
              <a:t>Öğrenci sayısı: 30’un üstünde olması istenmemektedir.</a:t>
            </a:r>
          </a:p>
          <a:p>
            <a:r>
              <a:rPr lang="tr-TR" dirty="0" smtClean="0"/>
              <a:t>Yerleşim düzeni: </a:t>
            </a:r>
            <a:r>
              <a:rPr lang="tr-TR" dirty="0"/>
              <a:t>E</a:t>
            </a:r>
            <a:r>
              <a:rPr lang="tr-TR" dirty="0" smtClean="0"/>
              <a:t>ğitimin etkin ve akıcı bir şekilde sürdürülmesini sağlar.</a:t>
            </a:r>
            <a:endParaRPr lang="tr-TR" dirty="0"/>
          </a:p>
        </p:txBody>
      </p:sp>
    </p:spTree>
    <p:extLst>
      <p:ext uri="{BB962C8B-B14F-4D97-AF65-F5344CB8AC3E}">
        <p14:creationId xmlns:p14="http://schemas.microsoft.com/office/powerpoint/2010/main" val="16612850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ökyüzü">
  <a:themeElements>
    <a:clrScheme name="Gökyüzü">
      <a:dk1>
        <a:sysClr val="windowText" lastClr="000000"/>
      </a:dk1>
      <a:lt1>
        <a:sysClr val="window" lastClr="FFFFFF"/>
      </a:lt1>
      <a:dk2>
        <a:srgbClr val="3F296A"/>
      </a:dk2>
      <a:lt2>
        <a:srgbClr val="EBEBEB"/>
      </a:lt2>
      <a:accent1>
        <a:srgbClr val="E84574"/>
      </a:accent1>
      <a:accent2>
        <a:srgbClr val="798FF2"/>
      </a:accent2>
      <a:accent3>
        <a:srgbClr val="95C369"/>
      </a:accent3>
      <a:accent4>
        <a:srgbClr val="EE875A"/>
      </a:accent4>
      <a:accent5>
        <a:srgbClr val="C363E8"/>
      </a:accent5>
      <a:accent6>
        <a:srgbClr val="6AADC8"/>
      </a:accent6>
      <a:hlink>
        <a:srgbClr val="FE80C7"/>
      </a:hlink>
      <a:folHlink>
        <a:srgbClr val="FBA3EC"/>
      </a:folHlink>
    </a:clrScheme>
    <a:fontScheme name="Gökyüzü">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ökyüzü">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61DDDE80-2DFA-4F2A-B66F-72059846BDAA}"/>
    </a:ext>
  </a:extLst>
</a:theme>
</file>

<file path=docProps/app.xml><?xml version="1.0" encoding="utf-8"?>
<Properties xmlns="http://schemas.openxmlformats.org/officeDocument/2006/extended-properties" xmlns:vt="http://schemas.openxmlformats.org/officeDocument/2006/docPropsVTypes">
  <Template>TM03457452[[fn=Gökyüzü]]</Template>
  <TotalTime>87</TotalTime>
  <Words>827</Words>
  <Application>Microsoft Office PowerPoint</Application>
  <PresentationFormat>Geniş ekran</PresentationFormat>
  <Paragraphs>90</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Gökyüzü</vt:lpstr>
      <vt:lpstr>BİR EĞİTİM VE ÖĞRENME ORTAMI OLARAK OKUL VE SINIF</vt:lpstr>
      <vt:lpstr>GİRİŞ</vt:lpstr>
      <vt:lpstr>Okul içi ve dışı ögeler</vt:lpstr>
      <vt:lpstr>Okulun amaçları ve Görevleri</vt:lpstr>
      <vt:lpstr>Okulun Fiziksel Düzeni</vt:lpstr>
      <vt:lpstr>Okulun işlevi</vt:lpstr>
      <vt:lpstr>Yeni nesil okul</vt:lpstr>
      <vt:lpstr>Öğrenme alanı olarak sınıf</vt:lpstr>
      <vt:lpstr>Fiziksel ortamın değişkeni</vt:lpstr>
      <vt:lpstr>Sınıf yerleşim düzenleri</vt:lpstr>
      <vt:lpstr>İyi bir sınıf düzeni için ilkeler</vt:lpstr>
      <vt:lpstr>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BİR EĞİTİM VE ÖĞRENME ORTAMI OLARAK OKUL VE SINIF</dc:title>
  <dc:creator>user</dc:creator>
  <cp:lastModifiedBy>user</cp:lastModifiedBy>
  <cp:revision>10</cp:revision>
  <dcterms:created xsi:type="dcterms:W3CDTF">2020-05-09T10:45:38Z</dcterms:created>
  <dcterms:modified xsi:type="dcterms:W3CDTF">2020-05-09T20:15:54Z</dcterms:modified>
</cp:coreProperties>
</file>