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56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AB977-F39B-438D-8E23-BED0B0615218}" type="datetimeFigureOut">
              <a:rPr lang="tr-TR" smtClean="0"/>
              <a:pPr/>
              <a:t>6.12.2021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F658DE-E567-465E-81D7-BD0AD4D2ACE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243638"/>
            <a:ext cx="2133600" cy="457200"/>
          </a:xfrm>
        </p:spPr>
        <p:txBody>
          <a:bodyPr/>
          <a:lstStyle>
            <a:lvl1pPr>
              <a:defRPr/>
            </a:lvl1pPr>
          </a:lstStyle>
          <a:p>
            <a:pPr>
              <a:defRPr/>
            </a:pPr>
            <a:endParaRPr lang="tr-TR" alt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pPr>
              <a:defRPr/>
            </a:pPr>
            <a:endParaRPr lang="tr-TR" alt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pPr>
              <a:defRPr/>
            </a:pPr>
            <a:fld id="{1C8DA323-654F-4E02-A79F-52BB0FDE7B49}" type="slidenum">
              <a:rPr lang="tr-TR" altLang="en-US"/>
              <a:pPr>
                <a:defRPr/>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3F0FC-BC6F-4581-A34E-6949D18B6C0D}" type="datetimeFigureOut">
              <a:rPr lang="tr-TR" smtClean="0"/>
              <a:pPr/>
              <a:t>6.12.2021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5A6391-7DD1-4ACF-8F14-709FBED98B7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jpe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sz="quarter"/>
          </p:nvPr>
        </p:nvSpPr>
        <p:spPr>
          <a:xfrm>
            <a:off x="457200" y="277813"/>
            <a:ext cx="8229600" cy="3222625"/>
          </a:xfrm>
        </p:spPr>
        <p:txBody>
          <a:bodyPr/>
          <a:lstStyle/>
          <a:p>
            <a:pPr eaLnBrk="1" hangingPunct="1"/>
            <a:r>
              <a:rPr lang="tr-TR" altLang="en-US" sz="4000" dirty="0">
                <a:latin typeface="Verdana" pitchFamily="34" charset="0"/>
              </a:rPr>
              <a:t> CGM312 DİL VE KONUŞMA BOZUKLUKLARI</a:t>
            </a:r>
            <a:br>
              <a:rPr lang="tr-TR" altLang="en-US" sz="4000" dirty="0">
                <a:latin typeface="Verdana" pitchFamily="34" charset="0"/>
              </a:rPr>
            </a:br>
            <a:r>
              <a:rPr lang="tr-TR" altLang="en-US" sz="4000" dirty="0">
                <a:latin typeface="Verdana" pitchFamily="34" charset="0"/>
              </a:rPr>
              <a:t>Çocuk Gelişimi</a:t>
            </a:r>
            <a:br>
              <a:rPr lang="tr-TR" altLang="en-US" sz="4000" dirty="0">
                <a:latin typeface="Verdana" pitchFamily="34" charset="0"/>
              </a:rPr>
            </a:br>
            <a:r>
              <a:rPr lang="tr-TR" altLang="en-US" sz="4000" dirty="0">
                <a:latin typeface="Verdana" pitchFamily="34" charset="0"/>
              </a:rPr>
              <a:t>Yrd. Doç. Suna YILMAZ</a:t>
            </a:r>
          </a:p>
        </p:txBody>
      </p:sp>
      <p:pic>
        <p:nvPicPr>
          <p:cNvPr id="10243" name="Picture 22" descr="MCj04284250000[1]"/>
          <p:cNvPicPr>
            <a:picLocks noGrp="1" noChangeAspect="1" noChangeArrowheads="1"/>
          </p:cNvPicPr>
          <p:nvPr>
            <p:ph sz="quarter" idx="1"/>
          </p:nvPr>
        </p:nvPicPr>
        <p:blipFill>
          <a:blip r:embed="rId3"/>
          <a:srcRect/>
          <a:stretch>
            <a:fillRect/>
          </a:stretch>
        </p:blipFill>
        <p:spPr>
          <a:xfrm>
            <a:off x="4932363" y="4292600"/>
            <a:ext cx="1905000" cy="1689100"/>
          </a:xfrm>
        </p:spPr>
      </p:pic>
      <p:pic>
        <p:nvPicPr>
          <p:cNvPr id="10244" name="Picture 31" descr="MCj03453270000[1]"/>
          <p:cNvPicPr>
            <a:picLocks noGrp="1" noChangeAspect="1" noChangeArrowheads="1"/>
          </p:cNvPicPr>
          <p:nvPr>
            <p:ph sz="quarter" idx="2"/>
          </p:nvPr>
        </p:nvPicPr>
        <p:blipFill>
          <a:blip r:embed="rId4"/>
          <a:srcRect/>
          <a:stretch>
            <a:fillRect/>
          </a:stretch>
        </p:blipFill>
        <p:spPr>
          <a:xfrm>
            <a:off x="6875463" y="4149725"/>
            <a:ext cx="1776412" cy="1820863"/>
          </a:xfrm>
        </p:spPr>
      </p:pic>
      <p:graphicFrame>
        <p:nvGraphicFramePr>
          <p:cNvPr id="10245" name="Object 36"/>
          <p:cNvGraphicFramePr>
            <a:graphicFrameLocks noGrp="1" noChangeAspect="1"/>
          </p:cNvGraphicFramePr>
          <p:nvPr>
            <p:ph sz="quarter" idx="3"/>
          </p:nvPr>
        </p:nvGraphicFramePr>
        <p:xfrm>
          <a:off x="468313" y="3933825"/>
          <a:ext cx="4035425" cy="2189163"/>
        </p:xfrm>
        <a:graphic>
          <a:graphicData uri="http://schemas.openxmlformats.org/presentationml/2006/ole">
            <mc:AlternateContent xmlns:mc="http://schemas.openxmlformats.org/markup-compatibility/2006">
              <mc:Choice xmlns:v="urn:schemas-microsoft-com:vml" Requires="v">
                <p:oleObj spid="_x0000_s2050" name="Grafik" r:id="rId5" imgW="4038777" imgH="2190495" progId="MSGraph.Chart.8">
                  <p:embed followColorScheme="full"/>
                </p:oleObj>
              </mc:Choice>
              <mc:Fallback>
                <p:oleObj name="Grafik" r:id="rId5" imgW="4038777" imgH="2190495" progId="MSGraph.Chart.8">
                  <p:embed followColorScheme="full"/>
                  <p:pic>
                    <p:nvPicPr>
                      <p:cNvPr id="10245" name="Object 36"/>
                      <p:cNvPicPr>
                        <a:picLocks noGrp="1" noChangeAspect="1" noChangeArrowheads="1"/>
                      </p:cNvPicPr>
                      <p:nvPr/>
                    </p:nvPicPr>
                    <p:blipFill>
                      <a:blip r:embed="rId6"/>
                      <a:srcRect/>
                      <a:stretch>
                        <a:fillRect/>
                      </a:stretch>
                    </p:blipFill>
                    <p:spPr bwMode="auto">
                      <a:xfrm>
                        <a:off x="468313" y="3933825"/>
                        <a:ext cx="4035425" cy="2189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246" name="Picture 35" descr="MPj04230320000[1]"/>
          <p:cNvPicPr>
            <a:picLocks noGrp="1" noChangeAspect="1" noChangeArrowheads="1"/>
          </p:cNvPicPr>
          <p:nvPr>
            <p:ph sz="quarter" idx="4"/>
          </p:nvPr>
        </p:nvPicPr>
        <p:blipFill>
          <a:blip r:embed="rId7"/>
          <a:srcRect/>
          <a:stretch>
            <a:fillRect/>
          </a:stretch>
        </p:blipFill>
        <p:spPr>
          <a:xfrm>
            <a:off x="250825" y="3860800"/>
            <a:ext cx="4321175" cy="26638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tr-TR" altLang="tr-TR" sz="3200" dirty="0">
                <a:latin typeface="Comic Sans MS" pitchFamily="66" charset="0"/>
              </a:rPr>
              <a:t>İşitsel Beceriler </a:t>
            </a:r>
            <a:r>
              <a:rPr lang="tr-TR" altLang="tr-TR" sz="3200">
                <a:latin typeface="Comic Sans MS" pitchFamily="66" charset="0"/>
              </a:rPr>
              <a:t>Nasıl Gelişir </a:t>
            </a:r>
            <a:r>
              <a:rPr lang="tr-TR" altLang="tr-TR" sz="3200" dirty="0">
                <a:latin typeface="Comic Sans MS" pitchFamily="66" charset="0"/>
              </a:rPr>
              <a:t>?</a:t>
            </a:r>
            <a:endParaRPr lang="en-US" altLang="tr-TR" sz="3200" dirty="0">
              <a:latin typeface="Comic Sans MS" pitchFamily="66" charset="0"/>
            </a:endParaRPr>
          </a:p>
        </p:txBody>
      </p:sp>
      <p:sp>
        <p:nvSpPr>
          <p:cNvPr id="3" name="Content Placeholder 2"/>
          <p:cNvSpPr>
            <a:spLocks noGrp="1"/>
          </p:cNvSpPr>
          <p:nvPr>
            <p:ph idx="1"/>
          </p:nvPr>
        </p:nvSpPr>
        <p:spPr>
          <a:xfrm>
            <a:off x="539750" y="1700213"/>
            <a:ext cx="6264275" cy="4525962"/>
          </a:xfrm>
        </p:spPr>
        <p:txBody>
          <a:bodyPr/>
          <a:lstStyle/>
          <a:p>
            <a:pPr marL="514350" indent="-514350">
              <a:buFont typeface="+mj-lt"/>
              <a:buAutoNum type="arabicPeriod"/>
              <a:defRPr/>
            </a:pPr>
            <a:r>
              <a:rPr lang="tr-TR" dirty="0">
                <a:latin typeface="Comic Sans MS" panose="030F0702030302020204" pitchFamily="66" charset="0"/>
              </a:rPr>
              <a:t>Fark etme</a:t>
            </a:r>
          </a:p>
          <a:p>
            <a:pPr marL="514350" indent="-514350">
              <a:buFont typeface="+mj-lt"/>
              <a:buAutoNum type="arabicPeriod"/>
              <a:defRPr/>
            </a:pPr>
            <a:r>
              <a:rPr lang="tr-TR" dirty="0">
                <a:latin typeface="Comic Sans MS" panose="030F0702030302020204" pitchFamily="66" charset="0"/>
              </a:rPr>
              <a:t>Ayırd etme</a:t>
            </a:r>
          </a:p>
          <a:p>
            <a:pPr marL="514350" indent="-514350">
              <a:buFont typeface="+mj-lt"/>
              <a:buAutoNum type="arabicPeriod"/>
              <a:defRPr/>
            </a:pPr>
            <a:r>
              <a:rPr lang="tr-TR" dirty="0">
                <a:latin typeface="Comic Sans MS" panose="030F0702030302020204" pitchFamily="66" charset="0"/>
              </a:rPr>
              <a:t>Tanıma</a:t>
            </a:r>
          </a:p>
          <a:p>
            <a:pPr marL="514350" indent="-514350">
              <a:buFont typeface="+mj-lt"/>
              <a:buAutoNum type="arabicPeriod"/>
              <a:defRPr/>
            </a:pPr>
            <a:r>
              <a:rPr lang="tr-TR" dirty="0">
                <a:latin typeface="Comic Sans MS" panose="030F0702030302020204" pitchFamily="66" charset="0"/>
              </a:rPr>
              <a:t>Kavramlaştırma / Yorumlama</a:t>
            </a:r>
          </a:p>
          <a:p>
            <a:pPr marL="0" indent="0">
              <a:buFont typeface="Arial" charset="0"/>
              <a:buNone/>
              <a:defRPr/>
            </a:pPr>
            <a:endParaRPr lang="en-US" dirty="0"/>
          </a:p>
        </p:txBody>
      </p:sp>
      <p:sp>
        <p:nvSpPr>
          <p:cNvPr id="4" name="Down Arrow 3"/>
          <p:cNvSpPr/>
          <p:nvPr/>
        </p:nvSpPr>
        <p:spPr>
          <a:xfrm>
            <a:off x="3417888" y="1885950"/>
            <a:ext cx="360362" cy="16557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r>
              <a:rPr lang="tr-TR" altLang="en-US" sz="3200">
                <a:latin typeface="Comic Sans MS" pitchFamily="66" charset="0"/>
              </a:rPr>
              <a:t>Sesi Fark Etme </a:t>
            </a:r>
          </a:p>
        </p:txBody>
      </p:sp>
      <p:sp>
        <p:nvSpPr>
          <p:cNvPr id="117763" name="2 İçerik Yer Tutucusu"/>
          <p:cNvSpPr>
            <a:spLocks noGrp="1"/>
          </p:cNvSpPr>
          <p:nvPr>
            <p:ph idx="1"/>
          </p:nvPr>
        </p:nvSpPr>
        <p:spPr>
          <a:xfrm>
            <a:off x="179388" y="1268413"/>
            <a:ext cx="8785225" cy="5400675"/>
          </a:xfrm>
        </p:spPr>
        <p:txBody>
          <a:bodyPr/>
          <a:lstStyle/>
          <a:p>
            <a:pPr>
              <a:buFont typeface="Wingdings 3" pitchFamily="18" charset="2"/>
              <a:buNone/>
            </a:pPr>
            <a:r>
              <a:rPr lang="tr-TR" altLang="tr-TR" sz="2400">
                <a:latin typeface="Comic Sans MS" pitchFamily="66" charset="0"/>
              </a:rPr>
              <a:t>Sesi fark etme, sesin varlığı ve yokluğuna tepki verme yeteneğidir. </a:t>
            </a:r>
          </a:p>
          <a:p>
            <a:pPr>
              <a:buFont typeface="Wingdings 3" pitchFamily="18" charset="2"/>
              <a:buNone/>
            </a:pPr>
            <a:r>
              <a:rPr lang="tr-TR" altLang="tr-TR" sz="2400">
                <a:latin typeface="Comic Sans MS" pitchFamily="66" charset="0"/>
              </a:rPr>
              <a:t>Sesi fark etme becerileri desteklenen bir birey aynı zamanda işitsel dikkatini de geliştirir. </a:t>
            </a:r>
          </a:p>
          <a:p>
            <a:pPr>
              <a:buFont typeface="Wingdings 3" pitchFamily="18" charset="2"/>
              <a:buNone/>
            </a:pPr>
            <a:r>
              <a:rPr lang="tr-TR" altLang="tr-TR" sz="2400">
                <a:latin typeface="Comic Sans MS" pitchFamily="66" charset="0"/>
              </a:rPr>
              <a:t>Sesi fark etme çalışmalarında, bireyin sese kendiliğinden tepki verebilmesi için öncelikle çeşitli seslere karşı şartlanması gereklidir. </a:t>
            </a:r>
          </a:p>
          <a:p>
            <a:pPr>
              <a:buFont typeface="Wingdings 3" pitchFamily="18" charset="2"/>
              <a:buNone/>
            </a:pPr>
            <a:r>
              <a:rPr lang="tr-TR" altLang="tr-TR" sz="2400">
                <a:latin typeface="Comic Sans MS" pitchFamily="66" charset="0"/>
              </a:rPr>
              <a:t>Bireyin sese şartlanmasında, bireyden sesi duyduğunda davranışsal olarak bir tepki vermesi ve/veya bunu tekrar etmesi istenmelidir (sesi duyduğunda küpleri sepete atması gibi). </a:t>
            </a:r>
          </a:p>
          <a:p>
            <a:pPr>
              <a:buFont typeface="Wingdings 3" pitchFamily="18" charset="2"/>
              <a:buNone/>
            </a:pPr>
            <a:r>
              <a:rPr lang="tr-TR" altLang="tr-TR" sz="2400">
                <a:latin typeface="Comic Sans MS" pitchFamily="66" charset="0"/>
              </a:rPr>
              <a:t>Birey, sese şartlanma çalışmaları sonrasında sese kendiliğinden tepki vermeye başlar.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Başlık"/>
          <p:cNvSpPr>
            <a:spLocks noGrp="1"/>
          </p:cNvSpPr>
          <p:nvPr>
            <p:ph type="title"/>
          </p:nvPr>
        </p:nvSpPr>
        <p:spPr>
          <a:xfrm>
            <a:off x="457200" y="188913"/>
            <a:ext cx="8229600" cy="792162"/>
          </a:xfrm>
        </p:spPr>
        <p:txBody>
          <a:bodyPr/>
          <a:lstStyle/>
          <a:p>
            <a:r>
              <a:rPr lang="tr-TR" altLang="en-US" sz="3200" u="sng">
                <a:latin typeface="Comic Sans MS" pitchFamily="66" charset="0"/>
              </a:rPr>
              <a:t>Sesi Ayırt Etme </a:t>
            </a:r>
          </a:p>
        </p:txBody>
      </p:sp>
      <p:sp>
        <p:nvSpPr>
          <p:cNvPr id="78851" name="2 İçerik Yer Tutucusu"/>
          <p:cNvSpPr>
            <a:spLocks noGrp="1"/>
          </p:cNvSpPr>
          <p:nvPr>
            <p:ph idx="1"/>
          </p:nvPr>
        </p:nvSpPr>
        <p:spPr>
          <a:xfrm>
            <a:off x="395288" y="1125538"/>
            <a:ext cx="8291512" cy="4824412"/>
          </a:xfrm>
        </p:spPr>
        <p:txBody>
          <a:bodyPr>
            <a:noAutofit/>
          </a:bodyPr>
          <a:lstStyle/>
          <a:p>
            <a:pPr>
              <a:defRPr/>
            </a:pPr>
            <a:endParaRPr lang="tr-TR" sz="2800" dirty="0">
              <a:latin typeface="Comic Sans MS" panose="030F0702030302020204" pitchFamily="66" charset="0"/>
            </a:endParaRPr>
          </a:p>
          <a:p>
            <a:pPr>
              <a:defRPr/>
            </a:pPr>
            <a:r>
              <a:rPr lang="tr-TR" sz="2800" dirty="0">
                <a:latin typeface="Comic Sans MS" panose="030F0702030302020204" pitchFamily="66" charset="0"/>
              </a:rPr>
              <a:t>Sesi ayırt etme, iki veya daha fazla ses uyaranı arasından benzerlikleri ve farklılıkları </a:t>
            </a:r>
            <a:r>
              <a:rPr lang="es-ES" sz="2800" dirty="0" err="1">
                <a:latin typeface="Comic Sans MS" panose="030F0702030302020204" pitchFamily="66" charset="0"/>
              </a:rPr>
              <a:t>algılama</a:t>
            </a:r>
            <a:r>
              <a:rPr lang="es-ES" sz="2800" dirty="0">
                <a:latin typeface="Comic Sans MS" panose="030F0702030302020204" pitchFamily="66" charset="0"/>
              </a:rPr>
              <a:t> </a:t>
            </a:r>
            <a:r>
              <a:rPr lang="es-ES" sz="2800" dirty="0" err="1">
                <a:latin typeface="Comic Sans MS" panose="030F0702030302020204" pitchFamily="66" charset="0"/>
              </a:rPr>
              <a:t>becerisidir</a:t>
            </a:r>
            <a:r>
              <a:rPr lang="es-ES" sz="2800" dirty="0">
                <a:latin typeface="Comic Sans MS" panose="030F0702030302020204" pitchFamily="66" charset="0"/>
              </a:rPr>
              <a:t>. </a:t>
            </a:r>
            <a:endParaRPr lang="tr-TR" sz="2800" dirty="0">
              <a:latin typeface="Comic Sans MS" panose="030F0702030302020204" pitchFamily="66" charset="0"/>
            </a:endParaRPr>
          </a:p>
          <a:p>
            <a:pPr marL="0" indent="0">
              <a:buFont typeface="Arial" charset="0"/>
              <a:buNone/>
              <a:defRPr/>
            </a:pPr>
            <a:endParaRPr lang="tr-TR" sz="2800" dirty="0">
              <a:latin typeface="Comic Sans MS" panose="030F0702030302020204" pitchFamily="66" charset="0"/>
            </a:endParaRPr>
          </a:p>
          <a:p>
            <a:pPr lvl="1">
              <a:buFont typeface="Wingdings" panose="05000000000000000000" pitchFamily="2" charset="2"/>
              <a:buChar char="v"/>
              <a:defRPr/>
            </a:pPr>
            <a:r>
              <a:rPr lang="tr-TR" dirty="0">
                <a:latin typeface="Comic Sans MS" panose="030F0702030302020204" pitchFamily="66" charset="0"/>
              </a:rPr>
              <a:t>Hav -  Hav </a:t>
            </a:r>
          </a:p>
          <a:p>
            <a:pPr lvl="1">
              <a:buFont typeface="Wingdings" panose="05000000000000000000" pitchFamily="2" charset="2"/>
              <a:buChar char="v"/>
              <a:defRPr/>
            </a:pPr>
            <a:r>
              <a:rPr lang="tr-TR" dirty="0">
                <a:latin typeface="Comic Sans MS" panose="030F0702030302020204" pitchFamily="66" charset="0"/>
              </a:rPr>
              <a:t>Hav – Miyaav </a:t>
            </a:r>
          </a:p>
          <a:p>
            <a:pPr lvl="1">
              <a:buFont typeface="Wingdings" panose="05000000000000000000" pitchFamily="2" charset="2"/>
              <a:buChar char="v"/>
              <a:defRPr/>
            </a:pPr>
            <a:r>
              <a:rPr lang="tr-TR" dirty="0">
                <a:latin typeface="Comic Sans MS" panose="030F0702030302020204" pitchFamily="66" charset="0"/>
              </a:rPr>
              <a:t>Top – Top </a:t>
            </a:r>
          </a:p>
          <a:p>
            <a:pPr lvl="1">
              <a:buFont typeface="Wingdings" panose="05000000000000000000" pitchFamily="2" charset="2"/>
              <a:buChar char="v"/>
              <a:defRPr/>
            </a:pPr>
            <a:r>
              <a:rPr lang="tr-TR" dirty="0">
                <a:latin typeface="Comic Sans MS" panose="030F0702030302020204" pitchFamily="66" charset="0"/>
              </a:rPr>
              <a:t>Top - Tüp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Başlık"/>
          <p:cNvSpPr>
            <a:spLocks noGrp="1"/>
          </p:cNvSpPr>
          <p:nvPr>
            <p:ph type="title"/>
          </p:nvPr>
        </p:nvSpPr>
        <p:spPr>
          <a:xfrm>
            <a:off x="539750" y="260350"/>
            <a:ext cx="8229600" cy="720725"/>
          </a:xfrm>
        </p:spPr>
        <p:txBody>
          <a:bodyPr/>
          <a:lstStyle/>
          <a:p>
            <a:r>
              <a:rPr lang="tr-TR" altLang="en-US" sz="3200" u="sng">
                <a:latin typeface="Comic Sans MS" pitchFamily="66" charset="0"/>
              </a:rPr>
              <a:t>Sesi Tanıma </a:t>
            </a:r>
          </a:p>
        </p:txBody>
      </p:sp>
      <p:sp>
        <p:nvSpPr>
          <p:cNvPr id="3" name="2 İçerik Yer Tutucusu"/>
          <p:cNvSpPr>
            <a:spLocks noGrp="1"/>
          </p:cNvSpPr>
          <p:nvPr>
            <p:ph idx="1"/>
          </p:nvPr>
        </p:nvSpPr>
        <p:spPr>
          <a:xfrm>
            <a:off x="250825" y="1125538"/>
            <a:ext cx="8435975" cy="5543550"/>
          </a:xfrm>
        </p:spPr>
        <p:txBody>
          <a:bodyPr>
            <a:normAutofit fontScale="77500" lnSpcReduction="20000"/>
          </a:bodyPr>
          <a:lstStyle/>
          <a:p>
            <a:pPr>
              <a:defRPr/>
            </a:pPr>
            <a:r>
              <a:rPr lang="tr-TR" dirty="0">
                <a:latin typeface="Comic Sans MS" panose="030F0702030302020204" pitchFamily="66" charset="0"/>
              </a:rPr>
              <a:t>Sesi tanıma; davranışsal tepki verme, bir resimden gösterme, yazma ya da duyduğu sesi tekrar etme ile gözlemlenen beceridir. </a:t>
            </a:r>
          </a:p>
          <a:p>
            <a:pPr>
              <a:defRPr/>
            </a:pPr>
            <a:r>
              <a:rPr lang="tr-TR" dirty="0">
                <a:latin typeface="Comic Sans MS" panose="030F0702030302020204" pitchFamily="66" charset="0"/>
              </a:rPr>
              <a:t>Sesi tanıma çalışmalarında ilk aşamada; ev içi sesler (müzik, kapı zili, telefon sesi, makas sesi vb), ev dışı sesler (korna, siren, kuş sesi vb) ve</a:t>
            </a:r>
          </a:p>
          <a:p>
            <a:pPr>
              <a:defRPr/>
            </a:pPr>
            <a:r>
              <a:rPr lang="tr-TR" dirty="0">
                <a:latin typeface="Comic Sans MS" panose="030F0702030302020204" pitchFamily="66" charset="0"/>
              </a:rPr>
              <a:t>insan sesleri (gülme sesi, öksürme sesi vb) gibi çevresel sesler kullanılmalıdır. </a:t>
            </a:r>
          </a:p>
          <a:p>
            <a:pPr>
              <a:defRPr/>
            </a:pPr>
            <a:r>
              <a:rPr lang="tr-TR" dirty="0">
                <a:latin typeface="Comic Sans MS" panose="030F0702030302020204" pitchFamily="66" charset="0"/>
              </a:rPr>
              <a:t>Bir sonraki aşamada ise konuşma seslerini tanıma çalışmaları yapılmalıdır. Bu çalışmalarda; ince-kalın sesler (davul-çelik üçgen sesi vb), uzun- kısa sesler (düt-düüüüt, me-meeee vb), alçak yüksek sesler (şiddetli-az şiddetli davul sesi vb), tek ve tekrarlanan sesler (ba-babababa sesleri vb), insan sesleri (erkek-kadın-çocuk sesleri vb) farklı frekanslardaki konuşma sesleri (a, u, i, m, ş, s) gibi sesler kullanılmalıdır.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Başlık"/>
          <p:cNvSpPr>
            <a:spLocks noGrp="1"/>
          </p:cNvSpPr>
          <p:nvPr>
            <p:ph type="title"/>
          </p:nvPr>
        </p:nvSpPr>
        <p:spPr>
          <a:xfrm>
            <a:off x="2916238" y="274638"/>
            <a:ext cx="3095625" cy="633412"/>
          </a:xfrm>
        </p:spPr>
        <p:txBody>
          <a:bodyPr>
            <a:normAutofit fontScale="90000"/>
          </a:bodyPr>
          <a:lstStyle/>
          <a:p>
            <a:r>
              <a:rPr lang="tr-TR" altLang="en-US" sz="3200" u="sng">
                <a:latin typeface="Comic Sans MS" pitchFamily="66" charset="0"/>
              </a:rPr>
              <a:t>Anlama</a:t>
            </a:r>
            <a:r>
              <a:rPr lang="tr-TR" altLang="en-US"/>
              <a:t> </a:t>
            </a:r>
          </a:p>
        </p:txBody>
      </p:sp>
      <p:sp>
        <p:nvSpPr>
          <p:cNvPr id="120835" name="2 İçerik Yer Tutucusu"/>
          <p:cNvSpPr>
            <a:spLocks noGrp="1"/>
          </p:cNvSpPr>
          <p:nvPr>
            <p:ph idx="1"/>
          </p:nvPr>
        </p:nvSpPr>
        <p:spPr>
          <a:xfrm>
            <a:off x="457200" y="1341438"/>
            <a:ext cx="8229600" cy="4784725"/>
          </a:xfrm>
        </p:spPr>
        <p:txBody>
          <a:bodyPr/>
          <a:lstStyle/>
          <a:p>
            <a:r>
              <a:rPr lang="tr-TR" altLang="tr-TR" sz="2400">
                <a:latin typeface="Comic Sans MS" pitchFamily="66" charset="0"/>
              </a:rPr>
              <a:t>Yönergeleri takip etme, sorulara cevap verme veya karşılıklı konuşmayı sürdürebilme ile gözlemlenen beceridir. </a:t>
            </a:r>
          </a:p>
          <a:p>
            <a:r>
              <a:rPr lang="tr-TR" altLang="tr-TR" sz="2400">
                <a:latin typeface="Comic Sans MS" pitchFamily="66" charset="0"/>
              </a:rPr>
              <a:t>Anlama becerilerini geliştirmek için doğal yaşantıda basitten zora doğru çeşitli etkinlikler yapılmalıdır. </a:t>
            </a:r>
          </a:p>
          <a:p>
            <a:r>
              <a:rPr lang="tr-TR" altLang="tr-TR" sz="2400">
                <a:latin typeface="Comic Sans MS" pitchFamily="66" charset="0"/>
              </a:rPr>
              <a:t>Bireyin işitsel algı düzeyi ve yaşına göre yapılan çalışmalar “al, gel, ver” gibi basit yönergeleri anlamadan başlayarak “Topu al, masanın üstüne koy, sandalyeye otur.” gibi daha karmaşık yönergeleri anlamaya doğru bir sıra izlemelidir.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2 İçerik Yer Tutucusu"/>
          <p:cNvSpPr>
            <a:spLocks noGrp="1"/>
          </p:cNvSpPr>
          <p:nvPr>
            <p:ph idx="4294967295"/>
          </p:nvPr>
        </p:nvSpPr>
        <p:spPr>
          <a:xfrm>
            <a:off x="323850" y="476250"/>
            <a:ext cx="8712200" cy="6121400"/>
          </a:xfrm>
        </p:spPr>
        <p:txBody>
          <a:bodyPr/>
          <a:lstStyle/>
          <a:p>
            <a:pPr marL="0" indent="0">
              <a:buFont typeface="Arial" charset="0"/>
              <a:buNone/>
            </a:pPr>
            <a:r>
              <a:rPr lang="tr-TR" altLang="tr-TR" sz="2800" b="1" u="sng">
                <a:latin typeface="Comic Sans MS" pitchFamily="66" charset="0"/>
              </a:rPr>
              <a:t>Sesi fark etme, ayırt etme, tanıma çalışmalarında; </a:t>
            </a:r>
          </a:p>
          <a:p>
            <a:pPr marL="0" indent="0">
              <a:buFont typeface="Arial" charset="0"/>
              <a:buNone/>
            </a:pPr>
            <a:r>
              <a:rPr lang="tr-TR" altLang="tr-TR" sz="2800">
                <a:latin typeface="Comic Sans MS" pitchFamily="66" charset="0"/>
              </a:rPr>
              <a:t>ses çıkaran oyuncaklar (çıngırak, sıkmalı oyuncaklar, basıldığında ses çıkaran oyuncaklar , </a:t>
            </a:r>
          </a:p>
          <a:p>
            <a:pPr marL="0" indent="0">
              <a:buFont typeface="Arial" charset="0"/>
              <a:buNone/>
            </a:pPr>
            <a:r>
              <a:rPr lang="tr-TR" altLang="tr-TR" sz="2800">
                <a:latin typeface="Comic Sans MS" pitchFamily="66" charset="0"/>
              </a:rPr>
              <a:t>gerçek müzik aletleri (davul,çelik üçgen,ritim çubukları,def,ksilefon, marakas,flüt,org gibi), </a:t>
            </a:r>
          </a:p>
          <a:p>
            <a:pPr marL="0" indent="0">
              <a:buFont typeface="Arial" charset="0"/>
              <a:buNone/>
            </a:pPr>
            <a:r>
              <a:rPr lang="tr-TR" altLang="tr-TR" sz="2800">
                <a:latin typeface="Comic Sans MS" pitchFamily="66" charset="0"/>
              </a:rPr>
              <a:t>çevresel ses kayıtları ile çocuk şarkıları içeren müzik kayıtları, bilgisayar tabanlı müzik ve ses programları, geçmeli oyuncaklar, sesli-ışıklı oyuncaklar, sese tepki veren hareketli oyuncaklar, nesne ve eylem kartları, kavram kartları (renk, şekil, sayı, zıt kavramlar gibi) kullanılmalıdır.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2 İçerik Yer Tutucusu"/>
          <p:cNvSpPr>
            <a:spLocks noGrp="1"/>
          </p:cNvSpPr>
          <p:nvPr>
            <p:ph idx="4294967295"/>
          </p:nvPr>
        </p:nvSpPr>
        <p:spPr>
          <a:xfrm>
            <a:off x="684213" y="765175"/>
            <a:ext cx="7678737" cy="5360988"/>
          </a:xfrm>
        </p:spPr>
        <p:txBody>
          <a:bodyPr/>
          <a:lstStyle/>
          <a:p>
            <a:pPr marL="0" indent="0">
              <a:buFont typeface="Arial" charset="0"/>
              <a:buNone/>
            </a:pPr>
            <a:r>
              <a:rPr lang="tr-TR" altLang="en-US" b="1" u="sng">
                <a:latin typeface="Comic Sans MS" pitchFamily="66" charset="0"/>
              </a:rPr>
              <a:t>Sesi anlama çalışmalarında; </a:t>
            </a:r>
          </a:p>
          <a:p>
            <a:pPr marL="0" indent="0">
              <a:buFont typeface="Arial" charset="0"/>
              <a:buNone/>
            </a:pPr>
            <a:r>
              <a:rPr lang="tr-TR" altLang="en-US">
                <a:latin typeface="Comic Sans MS" pitchFamily="66" charset="0"/>
              </a:rPr>
              <a:t>nesne ve eylem kartları, </a:t>
            </a:r>
          </a:p>
          <a:p>
            <a:pPr marL="0" indent="0">
              <a:buFont typeface="Arial" charset="0"/>
              <a:buNone/>
            </a:pPr>
            <a:r>
              <a:rPr lang="tr-TR" altLang="en-US">
                <a:latin typeface="Comic Sans MS" pitchFamily="66" charset="0"/>
              </a:rPr>
              <a:t>olay sıralama kartları, </a:t>
            </a:r>
          </a:p>
          <a:p>
            <a:pPr marL="0" indent="0">
              <a:buFont typeface="Arial" charset="0"/>
              <a:buNone/>
            </a:pPr>
            <a:r>
              <a:rPr lang="tr-TR" altLang="en-US">
                <a:latin typeface="Comic Sans MS" pitchFamily="66" charset="0"/>
              </a:rPr>
              <a:t>hikâye ile ilgili aşamalı resim kartları, </a:t>
            </a:r>
          </a:p>
          <a:p>
            <a:pPr marL="0" indent="0">
              <a:buFont typeface="Arial" charset="0"/>
              <a:buNone/>
            </a:pPr>
            <a:r>
              <a:rPr lang="tr-TR" altLang="en-US">
                <a:latin typeface="Comic Sans MS" pitchFamily="66" charset="0"/>
              </a:rPr>
              <a:t>kavram kartları (eksik tamamlama kartları, ilişki kartları, nesne fonksiyonuna yönelik kartlar gibi) kullanılabilir.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5"/>
          <p:cNvSpPr>
            <a:spLocks noGrp="1"/>
          </p:cNvSpPr>
          <p:nvPr>
            <p:ph idx="1"/>
          </p:nvPr>
        </p:nvSpPr>
        <p:spPr>
          <a:xfrm>
            <a:off x="457200" y="333375"/>
            <a:ext cx="8229600" cy="6335713"/>
          </a:xfrm>
        </p:spPr>
        <p:txBody>
          <a:bodyPr/>
          <a:lstStyle/>
          <a:p>
            <a:r>
              <a:rPr lang="tr-TR" altLang="en-US" sz="1600">
                <a:latin typeface="Comic Sans MS" pitchFamily="66" charset="0"/>
              </a:rPr>
              <a:t>Peckham CS, Hearing Impairment in Childhood, British Medical Bulletin, 1986</a:t>
            </a:r>
          </a:p>
          <a:p>
            <a:r>
              <a:rPr lang="tr-TR" altLang="tr-TR" sz="1600">
                <a:latin typeface="Comic Sans MS" pitchFamily="66" charset="0"/>
              </a:rPr>
              <a:t>Clark JG. Uses and abuses of hearing loss classification. </a:t>
            </a:r>
            <a:r>
              <a:rPr lang="tr-TR" altLang="tr-TR" sz="1600" i="1">
                <a:latin typeface="Comic Sans MS" pitchFamily="66" charset="0"/>
              </a:rPr>
              <a:t>Asha. </a:t>
            </a:r>
            <a:r>
              <a:rPr lang="tr-TR" altLang="tr-TR" sz="1600">
                <a:latin typeface="Comic Sans MS" pitchFamily="66" charset="0"/>
              </a:rPr>
              <a:t>Jul 1981;23(7):493-500.</a:t>
            </a:r>
          </a:p>
          <a:p>
            <a:r>
              <a:rPr lang="tr-TR" altLang="tr-TR" sz="1600">
                <a:latin typeface="Comic Sans MS" pitchFamily="66" charset="0"/>
              </a:rPr>
              <a:t>Eisen, M. D. &amp; Ryugo, D. K. (2007). Hearing molecules: Contributions from genetic deafness. </a:t>
            </a:r>
            <a:r>
              <a:rPr lang="tr-TR" altLang="tr-TR" sz="1600" i="1">
                <a:latin typeface="Comic Sans MS" pitchFamily="66" charset="0"/>
              </a:rPr>
              <a:t>Cellular and Molecular Life Sciences, 64</a:t>
            </a:r>
            <a:r>
              <a:rPr lang="tr-TR" altLang="tr-TR" sz="1600">
                <a:latin typeface="Comic Sans MS" pitchFamily="66" charset="0"/>
              </a:rPr>
              <a:t>(5)</a:t>
            </a:r>
            <a:r>
              <a:rPr lang="tr-TR" altLang="tr-TR" sz="1600" i="1">
                <a:latin typeface="Comic Sans MS" pitchFamily="66" charset="0"/>
              </a:rPr>
              <a:t>, </a:t>
            </a:r>
            <a:r>
              <a:rPr lang="tr-TR" altLang="tr-TR" sz="1600">
                <a:latin typeface="Comic Sans MS" pitchFamily="66" charset="0"/>
              </a:rPr>
              <a:t>566-580.Eisen, Ryugo 2007.</a:t>
            </a:r>
          </a:p>
          <a:p>
            <a:r>
              <a:rPr lang="tr-TR" altLang="tr-TR" sz="1600">
                <a:latin typeface="Comic Sans MS" pitchFamily="66" charset="0"/>
              </a:rPr>
              <a:t>Nance, W.&amp; Dodson, K. (2007). 2007 Marion Downs lecture part 1: How can newborn hearing screening be improved? </a:t>
            </a:r>
            <a:r>
              <a:rPr lang="tr-TR" altLang="tr-TR" sz="1600" i="1">
                <a:latin typeface="Comic Sans MS" pitchFamily="66" charset="0"/>
              </a:rPr>
              <a:t>Audiology Today, 19</a:t>
            </a:r>
            <a:r>
              <a:rPr lang="tr-TR" altLang="tr-TR" sz="1600">
                <a:latin typeface="Comic Sans MS" pitchFamily="66" charset="0"/>
              </a:rPr>
              <a:t>(4)</a:t>
            </a:r>
            <a:r>
              <a:rPr lang="tr-TR" altLang="tr-TR" sz="1600" i="1">
                <a:latin typeface="Comic Sans MS" pitchFamily="66" charset="0"/>
              </a:rPr>
              <a:t>, </a:t>
            </a:r>
            <a:r>
              <a:rPr lang="tr-TR" altLang="tr-TR" sz="1600">
                <a:latin typeface="Comic Sans MS" pitchFamily="66" charset="0"/>
              </a:rPr>
              <a:t>15-19.</a:t>
            </a:r>
          </a:p>
          <a:p>
            <a:r>
              <a:rPr lang="tr-TR" altLang="tr-TR" sz="1600">
                <a:latin typeface="Comic Sans MS" pitchFamily="66" charset="0"/>
              </a:rPr>
              <a:t>Yenidoğan İşitme Taraması Eğitim Kitabı, T.C. Sağlık Bakanlığı, </a:t>
            </a:r>
            <a:r>
              <a:rPr lang="tr-TR" altLang="tr-TR" sz="1600" b="1">
                <a:latin typeface="Comic Sans MS" pitchFamily="66" charset="0"/>
              </a:rPr>
              <a:t> </a:t>
            </a:r>
            <a:r>
              <a:rPr lang="tr-TR" altLang="tr-TR" sz="1600">
                <a:latin typeface="Comic Sans MS" pitchFamily="66" charset="0"/>
              </a:rPr>
              <a:t>Başbakanlık Özürlüler İdaresi Başkanlığı, Dokuz Eylül, Gazi, Hacettepe ve Marmara Üniversiteleri, 2006.</a:t>
            </a:r>
          </a:p>
          <a:p>
            <a:r>
              <a:rPr lang="tr-TR" altLang="tr-TR" sz="1600">
                <a:latin typeface="Comic Sans MS" pitchFamily="66" charset="0"/>
              </a:rPr>
              <a:t>Pediatric Audiology 0-5 years, McCormick, B., Taylor and Francis, 1988</a:t>
            </a:r>
          </a:p>
          <a:p>
            <a:r>
              <a:rPr lang="tr-TR" altLang="tr-TR" sz="1600">
                <a:latin typeface="Comic Sans MS" pitchFamily="66" charset="0"/>
              </a:rPr>
              <a:t>Pediatric audiology: Diagnosis, Technology, and Management. Madell, J.R., &amp; Flexer, C.,2008 New York: Thieme.</a:t>
            </a:r>
          </a:p>
          <a:p>
            <a:r>
              <a:rPr lang="tr-TR" altLang="tr-TR" sz="1600">
                <a:latin typeface="Comic Sans MS" pitchFamily="66" charset="0"/>
              </a:rPr>
              <a:t>Behavioral evaluation of hearing in infants and young children, Madell, J.R., Thieme, 1998</a:t>
            </a:r>
          </a:p>
          <a:p>
            <a:r>
              <a:rPr lang="tr-TR" altLang="tr-TR" sz="1600">
                <a:latin typeface="Comic Sans MS" pitchFamily="66" charset="0"/>
              </a:rPr>
              <a:t>Mynders JM. How hearing aids work. Goldenberg RA, ed. Hearing Aids. 1st ed. Philadelphia: Lippincott-Raven; 1996 p:117-140.</a:t>
            </a:r>
          </a:p>
          <a:p>
            <a:r>
              <a:rPr lang="tr-TR" altLang="tr-TR" sz="1600">
                <a:latin typeface="Comic Sans MS" pitchFamily="66" charset="0"/>
              </a:rPr>
              <a:t>Kim HH, Barrs MD. Hearing aids: a review of what’s new. Otolaryngol Head Neck Surgery 2006;131:1043-50.</a:t>
            </a:r>
          </a:p>
          <a:p>
            <a:r>
              <a:rPr lang="tr-TR" altLang="tr-TR" sz="1600">
                <a:latin typeface="Comic Sans MS" pitchFamily="66" charset="0"/>
              </a:rPr>
              <a:t>Suna Tokgöz-Yılmaz, Ahmet Ataş. İşitme Cihazlarında Teknolojik Gelişmeler. N Tan Ergin (Ed.), Kulak Burun Boğaz Hastalıklarında İleri Teknoloji. İstanbul: Amerikan Hastanesi Yayınları 201; (20): ss.48-68. </a:t>
            </a:r>
          </a:p>
          <a:p>
            <a:endParaRPr lang="tr-TR" altLang="tr-TR" sz="1600">
              <a:latin typeface="Comic Sans MS" pitchFamily="66" charset="0"/>
            </a:endParaRPr>
          </a:p>
          <a:p>
            <a:endParaRPr lang="tr-TR" altLang="tr-TR" sz="160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783</Words>
  <Application>Microsoft Office PowerPoint</Application>
  <PresentationFormat>Ekran Gösterisi (4:3)</PresentationFormat>
  <Paragraphs>49</Paragraphs>
  <Slides>9</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9</vt:i4>
      </vt:variant>
    </vt:vector>
  </HeadingPairs>
  <TitlesOfParts>
    <vt:vector size="17" baseType="lpstr">
      <vt:lpstr>Arial</vt:lpstr>
      <vt:lpstr>Calibri</vt:lpstr>
      <vt:lpstr>Comic Sans MS</vt:lpstr>
      <vt:lpstr>Verdana</vt:lpstr>
      <vt:lpstr>Wingdings</vt:lpstr>
      <vt:lpstr>Wingdings 3</vt:lpstr>
      <vt:lpstr>Ofis Teması</vt:lpstr>
      <vt:lpstr>Grafik</vt:lpstr>
      <vt:lpstr> CGM312 DİL VE KONUŞMA BOZUKLUKLARI Çocuk Gelişimi Yrd. Doç. Suna YILMAZ</vt:lpstr>
      <vt:lpstr>İşitsel Beceriler Nasıl Gelişir ?</vt:lpstr>
      <vt:lpstr>Sesi Fark Etme </vt:lpstr>
      <vt:lpstr>Sesi Ayırt Etme </vt:lpstr>
      <vt:lpstr>Sesi Tanıma </vt:lpstr>
      <vt:lpstr>Anlama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İŞİTME ENGELLİ ÇOCUKLAR CGL413 Çocuk Gelişimi Yrd. Doç. Suna YILMAZ</dc:title>
  <dc:creator>Sb</dc:creator>
  <cp:lastModifiedBy>Selim TOSUN</cp:lastModifiedBy>
  <cp:revision>18</cp:revision>
  <dcterms:created xsi:type="dcterms:W3CDTF">2019-03-14T14:20:54Z</dcterms:created>
  <dcterms:modified xsi:type="dcterms:W3CDTF">2021-12-06T04:59:11Z</dcterms:modified>
</cp:coreProperties>
</file>