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B8F5-31C8-4F43-A590-319179A3186D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EBDC-6DED-4CAF-A86A-5E7BDA21CE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699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B8F5-31C8-4F43-A590-319179A3186D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EBDC-6DED-4CAF-A86A-5E7BDA21CE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331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B8F5-31C8-4F43-A590-319179A3186D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EBDC-6DED-4CAF-A86A-5E7BDA21CE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5141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B8F5-31C8-4F43-A590-319179A3186D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EBDC-6DED-4CAF-A86A-5E7BDA21CE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522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B8F5-31C8-4F43-A590-319179A3186D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EBDC-6DED-4CAF-A86A-5E7BDA21CE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992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B8F5-31C8-4F43-A590-319179A3186D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EBDC-6DED-4CAF-A86A-5E7BDA21CE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522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B8F5-31C8-4F43-A590-319179A3186D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EBDC-6DED-4CAF-A86A-5E7BDA21CE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463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B8F5-31C8-4F43-A590-319179A3186D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EBDC-6DED-4CAF-A86A-5E7BDA21CE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384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B8F5-31C8-4F43-A590-319179A3186D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EBDC-6DED-4CAF-A86A-5E7BDA21CE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055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B8F5-31C8-4F43-A590-319179A3186D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EBDC-6DED-4CAF-A86A-5E7BDA21CE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196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B8F5-31C8-4F43-A590-319179A3186D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EBDC-6DED-4CAF-A86A-5E7BDA21CE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202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1B8F5-31C8-4F43-A590-319179A3186D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5EBDC-6DED-4CAF-A86A-5E7BDA21CE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476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0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5"/>
            <a:ext cx="9144000" cy="68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1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2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8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9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Hava kirliliğinin kontrolü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99715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bg2">
                    <a:lumMod val="25000"/>
                  </a:schemeClr>
                </a:solidFill>
              </a:rPr>
              <a:t>Yer seviyesi kirliliğini azaltmada bina bacalarının yüksek olması, binalarda ısı izolasyonunun sağlanması,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bg2">
                    <a:lumMod val="25000"/>
                  </a:schemeClr>
                </a:solidFill>
              </a:rPr>
              <a:t>Kükürt içeriği düşük  ısı değeri yüksek yakıtların seçilmesi,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bg2">
                    <a:lumMod val="25000"/>
                  </a:schemeClr>
                </a:solidFill>
              </a:rPr>
              <a:t>Kurşun içeriği düşük benzin kullanımı, motor bakımlarının sürekliliğinin sağlanması, </a:t>
            </a:r>
            <a:r>
              <a:rPr lang="tr-TR" b="1" dirty="0" err="1" smtClean="0">
                <a:solidFill>
                  <a:schemeClr val="bg2">
                    <a:lumMod val="25000"/>
                  </a:schemeClr>
                </a:solidFill>
              </a:rPr>
              <a:t>egsoz</a:t>
            </a:r>
            <a:r>
              <a:rPr lang="tr-TR" b="1" dirty="0" smtClean="0">
                <a:solidFill>
                  <a:schemeClr val="bg2">
                    <a:lumMod val="25000"/>
                  </a:schemeClr>
                </a:solidFill>
              </a:rPr>
              <a:t> kirleticilerinin seviyelerinin düşürülmesi,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bg2">
                    <a:lumMod val="25000"/>
                  </a:schemeClr>
                </a:solidFill>
              </a:rPr>
              <a:t>Hava kirliliği kontrol yönetmeliğinin uygulanması,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bg2">
                    <a:lumMod val="25000"/>
                  </a:schemeClr>
                </a:solidFill>
              </a:rPr>
              <a:t>Yol- nehir kenarlarına, parklara ve açık alanlara ağaç dikilmesi,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bg2">
                    <a:lumMod val="25000"/>
                  </a:schemeClr>
                </a:solidFill>
              </a:rPr>
              <a:t>Kent planlamasında nüfus artışı dikkate alınmalı ve bina yüksekliği- yerleşimleri hakim rüzgarı engellemeyecek şekilde planlanmalıdır,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bg2">
                    <a:lumMod val="25000"/>
                  </a:schemeClr>
                </a:solidFill>
              </a:rPr>
              <a:t>Nükleer denemelerin sınırlandırılması,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bg2">
                    <a:lumMod val="25000"/>
                  </a:schemeClr>
                </a:solidFill>
              </a:rPr>
              <a:t>Hava uçuşlarının da dikkate alınması gereklidir.     </a:t>
            </a:r>
            <a:endParaRPr lang="tr-TR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3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İnsan kaynaklı sera gazları, katkı oranları ve salınım kaynakları</a:t>
            </a:r>
            <a:endParaRPr lang="tr-TR" sz="3600" b="1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392140"/>
              </p:ext>
            </p:extLst>
          </p:nvPr>
        </p:nvGraphicFramePr>
        <p:xfrm>
          <a:off x="107504" y="1600200"/>
          <a:ext cx="8928992" cy="5141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296144"/>
                <a:gridCol w="1368152"/>
                <a:gridCol w="4752528"/>
              </a:tblGrid>
              <a:tr h="1419061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+mj-lt"/>
                        </a:rPr>
                        <a:t>Sera gazları</a:t>
                      </a:r>
                      <a:endParaRPr lang="tr-T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+mj-lt"/>
                        </a:rPr>
                        <a:t>Katkı oranı </a:t>
                      </a:r>
                    </a:p>
                    <a:p>
                      <a:pPr algn="ctr"/>
                      <a:r>
                        <a:rPr lang="tr-TR" sz="2000" b="1" dirty="0" smtClean="0">
                          <a:latin typeface="+mj-lt"/>
                        </a:rPr>
                        <a:t>( %)</a:t>
                      </a:r>
                      <a:endParaRPr lang="tr-T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+mj-lt"/>
                        </a:rPr>
                        <a:t>Yıllık artış oranı</a:t>
                      </a:r>
                    </a:p>
                    <a:p>
                      <a:pPr algn="ctr"/>
                      <a:r>
                        <a:rPr lang="tr-TR" sz="2000" b="1" dirty="0" smtClean="0">
                          <a:latin typeface="+mj-lt"/>
                        </a:rPr>
                        <a:t> (%)</a:t>
                      </a:r>
                      <a:endParaRPr lang="tr-T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+mj-lt"/>
                        </a:rPr>
                        <a:t>Salınım kaynakları</a:t>
                      </a:r>
                      <a:endParaRPr lang="tr-TR" sz="2000" b="1" dirty="0">
                        <a:latin typeface="+mj-lt"/>
                      </a:endParaRPr>
                    </a:p>
                  </a:txBody>
                  <a:tcPr/>
                </a:tc>
              </a:tr>
              <a:tr h="1273352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CO</a:t>
                      </a:r>
                      <a:r>
                        <a:rPr lang="tr-TR" sz="2400" b="1" baseline="-25000" dirty="0" smtClean="0"/>
                        <a:t>2</a:t>
                      </a:r>
                      <a:endParaRPr lang="tr-TR" sz="2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50-60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0.3-0.5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2400" dirty="0" smtClean="0"/>
                        <a:t>Kömür, petrol, doğal gaz gibi fosil yakıtların yakılması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2400" dirty="0" smtClean="0"/>
                        <a:t>Tropikal ormanların yok edilmesi</a:t>
                      </a:r>
                      <a:endParaRPr lang="tr-TR" sz="2400" dirty="0"/>
                    </a:p>
                  </a:txBody>
                  <a:tcPr/>
                </a:tc>
              </a:tr>
              <a:tr h="2448755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CFC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22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4-5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400" dirty="0" smtClean="0"/>
                        <a:t>Sprey kutularındaki </a:t>
                      </a:r>
                      <a:r>
                        <a:rPr lang="tr-TR" sz="2400" dirty="0" err="1" smtClean="0"/>
                        <a:t>aerosoller</a:t>
                      </a:r>
                      <a:r>
                        <a:rPr lang="tr-TR" sz="2400" dirty="0" smtClean="0"/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400" dirty="0" smtClean="0"/>
                        <a:t>Buzdolabı soğutucu maddeleri,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400" dirty="0" smtClean="0"/>
                        <a:t>Elektronik sanayide kullanılan temizlik maddeleri,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400" dirty="0" smtClean="0"/>
                        <a:t>Klima sistemleri,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400" dirty="0" smtClean="0"/>
                        <a:t>Sert ve yumuşak köpük üretimi</a:t>
                      </a:r>
                      <a:endParaRPr lang="tr-T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3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>
                <a:solidFill>
                  <a:srgbClr val="D7DAE1">
                    <a:lumMod val="25000"/>
                  </a:srgbClr>
                </a:solidFill>
                <a:effectLst/>
              </a:rPr>
              <a:t>İnsan kaynaklı sera gazları, katkı oranları ve salınım kaynakları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134760"/>
              </p:ext>
            </p:extLst>
          </p:nvPr>
        </p:nvGraphicFramePr>
        <p:xfrm>
          <a:off x="0" y="1600200"/>
          <a:ext cx="9144000" cy="5184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16"/>
                <a:gridCol w="1008112"/>
                <a:gridCol w="1224136"/>
                <a:gridCol w="5796136"/>
              </a:tblGrid>
              <a:tr h="820688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+mj-lt"/>
                        </a:rPr>
                        <a:t>Sera gazları</a:t>
                      </a:r>
                      <a:endParaRPr lang="tr-T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+mj-lt"/>
                        </a:rPr>
                        <a:t>Katkı oranı </a:t>
                      </a:r>
                    </a:p>
                    <a:p>
                      <a:pPr algn="ctr"/>
                      <a:r>
                        <a:rPr lang="tr-TR" sz="2000" b="1" dirty="0" smtClean="0">
                          <a:latin typeface="+mj-lt"/>
                        </a:rPr>
                        <a:t>( %)</a:t>
                      </a:r>
                      <a:endParaRPr lang="tr-T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+mj-lt"/>
                        </a:rPr>
                        <a:t>Yıllık artış oranı</a:t>
                      </a:r>
                    </a:p>
                    <a:p>
                      <a:pPr algn="ctr"/>
                      <a:r>
                        <a:rPr lang="tr-TR" sz="2000" b="1" dirty="0" smtClean="0">
                          <a:latin typeface="+mj-lt"/>
                        </a:rPr>
                        <a:t> (%)</a:t>
                      </a:r>
                      <a:endParaRPr lang="tr-T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+mj-lt"/>
                        </a:rPr>
                        <a:t>Salınım kaynakları</a:t>
                      </a:r>
                      <a:endParaRPr lang="tr-TR" sz="2000" b="1" dirty="0">
                        <a:latin typeface="+mj-lt"/>
                      </a:endParaRPr>
                    </a:p>
                  </a:txBody>
                  <a:tcPr/>
                </a:tc>
              </a:tr>
              <a:tr h="948205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CH</a:t>
                      </a:r>
                      <a:r>
                        <a:rPr lang="tr-TR" b="1" baseline="-25000" dirty="0" smtClean="0"/>
                        <a:t>4</a:t>
                      </a:r>
                      <a:endParaRPr lang="tr-TR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000" dirty="0" smtClean="0"/>
                        <a:t>Pirinç tarlaları,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000" dirty="0" smtClean="0"/>
                        <a:t>Büyükbaş hayvanların beslenme tarzı,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000" dirty="0" err="1" smtClean="0"/>
                        <a:t>Biyokütlenin</a:t>
                      </a:r>
                      <a:r>
                        <a:rPr lang="tr-TR" sz="2000" dirty="0" smtClean="0"/>
                        <a:t> yakılması,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000" dirty="0" smtClean="0"/>
                        <a:t>Çöp toplama alanları,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000" dirty="0" smtClean="0"/>
                        <a:t>Doğal gaz boru hatlarındaki kaçaklar,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000" dirty="0" smtClean="0"/>
                        <a:t>Kömür madenleri.</a:t>
                      </a:r>
                      <a:endParaRPr lang="tr-TR" sz="2000" dirty="0"/>
                    </a:p>
                  </a:txBody>
                  <a:tcPr/>
                </a:tc>
              </a:tr>
              <a:tr h="111820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O</a:t>
                      </a:r>
                      <a:r>
                        <a:rPr lang="tr-TR" b="1" baseline="-25000" dirty="0" smtClean="0"/>
                        <a:t>3</a:t>
                      </a:r>
                      <a:endParaRPr lang="tr-TR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7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000" dirty="0" smtClean="0"/>
                        <a:t>Trafik,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000" dirty="0" smtClean="0"/>
                        <a:t>Termik santrallerdeki yanma olayları,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000" dirty="0" smtClean="0"/>
                        <a:t>Tropikal ormanların yok olması.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2000" dirty="0"/>
                    </a:p>
                  </a:txBody>
                  <a:tcPr/>
                </a:tc>
              </a:tr>
              <a:tr h="948205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N</a:t>
                      </a:r>
                      <a:r>
                        <a:rPr lang="tr-TR" b="1" baseline="-25000" dirty="0" smtClean="0"/>
                        <a:t>2</a:t>
                      </a:r>
                      <a:r>
                        <a:rPr lang="tr-TR" b="1" dirty="0" smtClean="0"/>
                        <a:t>O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000" dirty="0" smtClean="0"/>
                        <a:t>Tarımda kimyasal gübre kullanımı,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000" dirty="0" smtClean="0"/>
                        <a:t>Fosil yakıtlar.</a:t>
                      </a:r>
                      <a:endParaRPr lang="tr-T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4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Küresel ısınmaya karşı alınabilecek önlemler</a:t>
            </a:r>
            <a:endParaRPr lang="tr-TR" sz="3600" b="1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257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/>
              <a:t>Yenilenebilir enerji kaynaklarının kullanımı,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/>
              <a:t>Temel sektörlerde (çimento, ulaşım, çelik vb.)enerji verimliliğinin artırılması,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/>
              <a:t>Her türlü doğal kaynaklarının (su-toprak-maden vb.) aşırı tüketiminin önlenmesi,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/>
              <a:t>Kişi başına düşen karbon tüketiminin 1 Amerikalı=19 Hintli ) azaltılması,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/>
              <a:t>Orman alanlarının yok edilerek tarım alanlarına dönüşümünün engellenmesi,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/>
              <a:t>Tarım alanlarında uygun ekim – sürüm teknikleri ile karbondioksit salınımının azaltılması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/>
              <a:t>İklim değişikliğine uyum sağlanması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75087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Ekran Gösterisi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Ofis Teması</vt:lpstr>
      <vt:lpstr>PowerPoint Sunusu</vt:lpstr>
      <vt:lpstr>PowerPoint Sunusu</vt:lpstr>
      <vt:lpstr>PowerPoint Sunusu</vt:lpstr>
      <vt:lpstr>PowerPoint Sunusu</vt:lpstr>
      <vt:lpstr>Hava kirliliğinin kontrolü</vt:lpstr>
      <vt:lpstr>İnsan kaynaklı sera gazları, katkı oranları ve salınım kaynakları</vt:lpstr>
      <vt:lpstr>İnsan kaynaklı sera gazları, katkı oranları ve salınım kaynakları</vt:lpstr>
      <vt:lpstr>Küresel ısınmaya karşı alınabilecek önlemler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samsungg</dc:creator>
  <cp:lastModifiedBy>samsungg</cp:lastModifiedBy>
  <cp:revision>2</cp:revision>
  <dcterms:created xsi:type="dcterms:W3CDTF">2019-04-28T14:14:17Z</dcterms:created>
  <dcterms:modified xsi:type="dcterms:W3CDTF">2019-04-28T14:15:16Z</dcterms:modified>
</cp:coreProperties>
</file>