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99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108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001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3761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75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59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4363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62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310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5877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7702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6691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9882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2565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818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3308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8484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CE466-9CC8-E547-96D1-C08847585E09}" type="datetimeFigureOut">
              <a:rPr lang="en-TR" smtClean="0"/>
              <a:t>6.05.2020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AC851E-C5F2-3E42-A1C0-3B10A5EAB7E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0504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0ED7-997F-1048-90E8-6A9E54041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TR" sz="3200" dirty="0">
                <a:latin typeface="Comic Sans MS" panose="030F0902030302020204" pitchFamily="66" charset="0"/>
              </a:rPr>
              <a:t>Genetik 2. ders </a:t>
            </a:r>
            <a:br>
              <a:rPr lang="en-TR" sz="3200" dirty="0">
                <a:latin typeface="Comic Sans MS" panose="030F0902030302020204" pitchFamily="66" charset="0"/>
              </a:rPr>
            </a:br>
            <a:r>
              <a:rPr lang="en-TR" sz="3200" dirty="0">
                <a:latin typeface="Comic Sans MS" panose="030F0902030302020204" pitchFamily="66" charset="0"/>
              </a:rPr>
              <a:t>Temel Genetik Kavramlar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ACDA8-96FA-B144-AAA0-F4C6A0155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R" dirty="0">
                <a:latin typeface="Comic Sans MS" panose="030F0902030302020204" pitchFamily="66" charset="0"/>
              </a:rPr>
              <a:t>Doç. Dr. Yeşim Doğan </a:t>
            </a:r>
          </a:p>
          <a:p>
            <a:r>
              <a:rPr lang="en-TR" dirty="0">
                <a:latin typeface="Comic Sans MS" panose="030F0902030302020204" pitchFamily="66" charset="0"/>
              </a:rPr>
              <a:t>Ankara Üniversitesi DTCF, </a:t>
            </a:r>
          </a:p>
          <a:p>
            <a:r>
              <a:rPr lang="en-TR" dirty="0">
                <a:latin typeface="Comic Sans MS" panose="030F0902030302020204" pitchFamily="66" charset="0"/>
              </a:rPr>
              <a:t>Antropoloji Bölümü</a:t>
            </a:r>
          </a:p>
        </p:txBody>
      </p:sp>
    </p:spTree>
    <p:extLst>
      <p:ext uri="{BB962C8B-B14F-4D97-AF65-F5344CB8AC3E}">
        <p14:creationId xmlns:p14="http://schemas.microsoft.com/office/powerpoint/2010/main" val="254929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2794-2B7A-E348-B27B-58A87FA6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6774A-5F27-7044-A6CE-90E85B259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Genlerin</a:t>
            </a:r>
            <a:r>
              <a:rPr lang="en-US" dirty="0"/>
              <a:t>,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üretimini</a:t>
            </a:r>
            <a:r>
              <a:rPr lang="en-US" dirty="0"/>
              <a:t> </a:t>
            </a:r>
            <a:r>
              <a:rPr lang="en-US" dirty="0" err="1"/>
              <a:t>denetlediklerinin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kanıtı</a:t>
            </a:r>
            <a:r>
              <a:rPr lang="en-US" dirty="0"/>
              <a:t>, 1941’de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Amerikan</a:t>
            </a:r>
            <a:r>
              <a:rPr lang="en-US" dirty="0"/>
              <a:t> </a:t>
            </a:r>
            <a:r>
              <a:rPr lang="en-US" dirty="0" err="1"/>
              <a:t>bilim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adamı</a:t>
            </a:r>
            <a:r>
              <a:rPr lang="en-US" dirty="0"/>
              <a:t> George Beadle </a:t>
            </a:r>
            <a:r>
              <a:rPr lang="en-US" dirty="0" err="1"/>
              <a:t>ve</a:t>
            </a:r>
            <a:r>
              <a:rPr lang="en-US" dirty="0"/>
              <a:t> Edward </a:t>
            </a:r>
            <a:r>
              <a:rPr lang="en-US" dirty="0" err="1"/>
              <a:t>Tatum’un</a:t>
            </a:r>
            <a:r>
              <a:rPr lang="en-US" dirty="0"/>
              <a:t> </a:t>
            </a:r>
            <a:r>
              <a:rPr lang="en-US" dirty="0" err="1"/>
              <a:t>deneylerinden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 Beadle </a:t>
            </a:r>
            <a:r>
              <a:rPr lang="en-US" dirty="0" err="1"/>
              <a:t>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Tatum </a:t>
            </a:r>
            <a:r>
              <a:rPr lang="en-US" dirty="0" err="1"/>
              <a:t>araştırmalarında</a:t>
            </a:r>
            <a:r>
              <a:rPr lang="en-US" dirty="0"/>
              <a:t>,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ekmek</a:t>
            </a:r>
            <a:r>
              <a:rPr lang="en-US" dirty="0"/>
              <a:t> </a:t>
            </a:r>
            <a:r>
              <a:rPr lang="en-US" dirty="0" err="1"/>
              <a:t>küfu</a:t>
            </a:r>
            <a:r>
              <a:rPr lang="en-US" dirty="0"/>
              <a:t>̈ Neurospora </a:t>
            </a:r>
            <a:r>
              <a:rPr lang="en-US" dirty="0" err="1"/>
              <a:t>crass’yı</a:t>
            </a:r>
            <a:r>
              <a:rPr lang="en-US" dirty="0"/>
              <a:t> </a:t>
            </a:r>
            <a:r>
              <a:rPr lang="en-US" dirty="0" err="1"/>
              <a:t>kullandılar</a:t>
            </a:r>
            <a:r>
              <a:rPr lang="en-US" dirty="0"/>
              <a:t>. Bu </a:t>
            </a:r>
            <a:r>
              <a:rPr lang="en-US" dirty="0" err="1"/>
              <a:t>küf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normal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şeker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azot</a:t>
            </a:r>
            <a:r>
              <a:rPr lang="en-US" dirty="0"/>
              <a:t> </a:t>
            </a:r>
            <a:r>
              <a:rPr lang="en-US" dirty="0" err="1"/>
              <a:t>bileşiği</a:t>
            </a:r>
            <a:r>
              <a:rPr lang="en-US" dirty="0"/>
              <a:t>, </a:t>
            </a:r>
            <a:r>
              <a:rPr lang="en-US" dirty="0" err="1"/>
              <a:t>bazı</a:t>
            </a:r>
            <a:r>
              <a:rPr lang="en-US" dirty="0"/>
              <a:t> mineral </a:t>
            </a:r>
            <a:r>
              <a:rPr lang="en-US" dirty="0" err="1"/>
              <a:t>tuzlar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vitamin </a:t>
            </a:r>
            <a:r>
              <a:rPr lang="en-US" dirty="0" err="1"/>
              <a:t>biotin’den</a:t>
            </a:r>
            <a:r>
              <a:rPr lang="en-US" dirty="0"/>
              <a:t> </a:t>
            </a:r>
            <a:r>
              <a:rPr lang="en-US" dirty="0" err="1"/>
              <a:t>ibaret</a:t>
            </a:r>
            <a:r>
              <a:rPr lang="en-US" dirty="0"/>
              <a:t> tam</a:t>
            </a:r>
          </a:p>
          <a:p>
            <a:pPr marL="0" indent="0">
              <a:buNone/>
            </a:pP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besin</a:t>
            </a:r>
            <a:r>
              <a:rPr lang="en-US" dirty="0"/>
              <a:t> </a:t>
            </a:r>
            <a:r>
              <a:rPr lang="en-US" dirty="0" err="1"/>
              <a:t>maddesini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ortamda</a:t>
            </a:r>
            <a:r>
              <a:rPr lang="en-US" dirty="0"/>
              <a:t> </a:t>
            </a:r>
            <a:r>
              <a:rPr lang="en-US" dirty="0" err="1"/>
              <a:t>gelişir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ürer</a:t>
            </a:r>
            <a:r>
              <a:rPr lang="en-US" dirty="0"/>
              <a:t>. Buna minimal </a:t>
            </a:r>
            <a:r>
              <a:rPr lang="en-US" dirty="0" err="1"/>
              <a:t>ortam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denir</a:t>
            </a:r>
            <a:r>
              <a:rPr lang="en-US" dirty="0"/>
              <a:t>. Bu </a:t>
            </a:r>
            <a:r>
              <a:rPr lang="en-US" dirty="0" err="1"/>
              <a:t>küf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ortamdan</a:t>
            </a:r>
            <a:r>
              <a:rPr lang="en-US" dirty="0"/>
              <a:t>, </a:t>
            </a:r>
            <a:r>
              <a:rPr lang="en-US" dirty="0" err="1"/>
              <a:t>enzimlerini</a:t>
            </a:r>
            <a:r>
              <a:rPr lang="en-US" dirty="0"/>
              <a:t> </a:t>
            </a:r>
            <a:r>
              <a:rPr lang="en-US" dirty="0" err="1"/>
              <a:t>yapabilmek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duyduğu</a:t>
            </a:r>
            <a:r>
              <a:rPr lang="en-US" dirty="0"/>
              <a:t> </a:t>
            </a:r>
            <a:r>
              <a:rPr lang="en-US" dirty="0" err="1"/>
              <a:t>bütün</a:t>
            </a:r>
            <a:r>
              <a:rPr lang="en-US" dirty="0"/>
              <a:t> amino</a:t>
            </a:r>
          </a:p>
          <a:p>
            <a:pPr marL="0" indent="0">
              <a:buNone/>
            </a:pPr>
            <a:r>
              <a:rPr lang="en-US" dirty="0" err="1"/>
              <a:t>asitleri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proteinleri</a:t>
            </a:r>
            <a:r>
              <a:rPr lang="en-US" dirty="0"/>
              <a:t> </a:t>
            </a:r>
            <a:r>
              <a:rPr lang="en-US" dirty="0" err="1"/>
              <a:t>sentezleyebilir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57893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CD48-B811-F941-AD21-D04B3F42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21A7-7AAE-3D4B-A7D9-E6D390962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Beadle </a:t>
            </a:r>
            <a:r>
              <a:rPr lang="en-US" dirty="0" err="1"/>
              <a:t>ve</a:t>
            </a:r>
            <a:r>
              <a:rPr lang="en-US" dirty="0"/>
              <a:t> Tatum, X </a:t>
            </a:r>
            <a:r>
              <a:rPr lang="en-US" dirty="0" err="1"/>
              <a:t>ışınları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irradiye</a:t>
            </a:r>
            <a:r>
              <a:rPr lang="en-US" dirty="0"/>
              <a:t> </a:t>
            </a:r>
            <a:r>
              <a:rPr lang="en-US" dirty="0" err="1"/>
              <a:t>etmenin</a:t>
            </a:r>
            <a:r>
              <a:rPr lang="en-US" dirty="0"/>
              <a:t> </a:t>
            </a:r>
            <a:r>
              <a:rPr lang="en-US" dirty="0" err="1"/>
              <a:t>genlerde</a:t>
            </a:r>
            <a:r>
              <a:rPr lang="en-US" dirty="0"/>
              <a:t> </a:t>
            </a:r>
            <a:r>
              <a:rPr lang="en-US" dirty="0" err="1"/>
              <a:t>mutasyonlar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getirdiğini</a:t>
            </a:r>
            <a:r>
              <a:rPr lang="en-US" dirty="0"/>
              <a:t> </a:t>
            </a:r>
            <a:r>
              <a:rPr lang="en-US" dirty="0" err="1"/>
              <a:t>biliyorlardı</a:t>
            </a:r>
            <a:r>
              <a:rPr lang="en-US" dirty="0"/>
              <a:t>. Neurospora </a:t>
            </a:r>
            <a:r>
              <a:rPr lang="en-US" dirty="0" err="1"/>
              <a:t>kültürlerini</a:t>
            </a:r>
            <a:r>
              <a:rPr lang="en-US" dirty="0"/>
              <a:t> X </a:t>
            </a:r>
            <a:r>
              <a:rPr lang="en-US" dirty="0" err="1"/>
              <a:t>ışınlarına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bıraktıklarında</a:t>
            </a:r>
            <a:r>
              <a:rPr lang="en-US" dirty="0"/>
              <a:t>,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197 </a:t>
            </a:r>
            <a:r>
              <a:rPr lang="en-US" dirty="0" err="1"/>
              <a:t>küf</a:t>
            </a:r>
            <a:r>
              <a:rPr lang="en-US" dirty="0"/>
              <a:t> </a:t>
            </a:r>
            <a:r>
              <a:rPr lang="en-US" dirty="0" err="1"/>
              <a:t>organizmanın</a:t>
            </a:r>
            <a:r>
              <a:rPr lang="en-US" dirty="0"/>
              <a:t> minimal </a:t>
            </a:r>
            <a:r>
              <a:rPr lang="en-US" dirty="0" err="1"/>
              <a:t>ortamda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gelişemediklerini</a:t>
            </a:r>
            <a:r>
              <a:rPr lang="en-US" dirty="0"/>
              <a:t> </a:t>
            </a:r>
            <a:r>
              <a:rPr lang="en-US" dirty="0" err="1"/>
              <a:t>buldular</a:t>
            </a:r>
            <a:r>
              <a:rPr lang="en-US" dirty="0"/>
              <a:t>. </a:t>
            </a:r>
            <a:r>
              <a:rPr lang="en-US" dirty="0" err="1"/>
              <a:t>Ortama</a:t>
            </a:r>
            <a:r>
              <a:rPr lang="en-US" dirty="0"/>
              <a:t> amino </a:t>
            </a:r>
            <a:r>
              <a:rPr lang="en-US" dirty="0" err="1"/>
              <a:t>asitler</a:t>
            </a:r>
            <a:r>
              <a:rPr lang="en-US" dirty="0"/>
              <a:t> </a:t>
            </a:r>
            <a:r>
              <a:rPr lang="en-US" dirty="0" err="1"/>
              <a:t>eklendiğinde</a:t>
            </a:r>
            <a:r>
              <a:rPr lang="en-US" dirty="0"/>
              <a:t>, </a:t>
            </a:r>
            <a:r>
              <a:rPr lang="en-US" dirty="0" err="1"/>
              <a:t>organizmalardan</a:t>
            </a:r>
            <a:r>
              <a:rPr lang="en-US" dirty="0"/>
              <a:t> </a:t>
            </a:r>
            <a:r>
              <a:rPr lang="en-US" dirty="0" err="1"/>
              <a:t>bazısı</a:t>
            </a:r>
            <a:r>
              <a:rPr lang="en-US" dirty="0"/>
              <a:t> </a:t>
            </a:r>
            <a:r>
              <a:rPr lang="en-US" dirty="0" err="1"/>
              <a:t>canlılığını</a:t>
            </a:r>
            <a:r>
              <a:rPr lang="en-US" dirty="0"/>
              <a:t> </a:t>
            </a:r>
            <a:r>
              <a:rPr lang="en-US" dirty="0" err="1"/>
              <a:t>sürdürebilmiştir</a:t>
            </a:r>
            <a:r>
              <a:rPr lang="en-US" dirty="0"/>
              <a:t>. </a:t>
            </a:r>
            <a:r>
              <a:rPr lang="en-US" dirty="0" err="1"/>
              <a:t>İrradiye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kültürlere</a:t>
            </a:r>
            <a:r>
              <a:rPr lang="en-US" dirty="0"/>
              <a:t> her </a:t>
            </a:r>
            <a:r>
              <a:rPr lang="en-US" dirty="0" err="1"/>
              <a:t>defasında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amino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ekleyerek</a:t>
            </a:r>
            <a:r>
              <a:rPr lang="en-US" dirty="0"/>
              <a:t>,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amino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isteyen</a:t>
            </a:r>
            <a:r>
              <a:rPr lang="en-US" dirty="0"/>
              <a:t> </a:t>
            </a:r>
            <a:r>
              <a:rPr lang="en-US" dirty="0" err="1"/>
              <a:t>organizma</a:t>
            </a:r>
            <a:r>
              <a:rPr lang="en-US" dirty="0"/>
              <a:t> </a:t>
            </a:r>
            <a:r>
              <a:rPr lang="en-US" dirty="0" err="1"/>
              <a:t>gruplarını</a:t>
            </a:r>
            <a:r>
              <a:rPr lang="en-US" dirty="0"/>
              <a:t> </a:t>
            </a:r>
            <a:r>
              <a:rPr lang="en-US" dirty="0" err="1"/>
              <a:t>ayırma</a:t>
            </a:r>
            <a:r>
              <a:rPr lang="en-US" dirty="0"/>
              <a:t> </a:t>
            </a:r>
            <a:r>
              <a:rPr lang="en-US" dirty="0" err="1"/>
              <a:t>olanağı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etmişlerdir</a:t>
            </a:r>
            <a:r>
              <a:rPr lang="en-US" dirty="0"/>
              <a:t>. </a:t>
            </a:r>
            <a:r>
              <a:rPr lang="en-US" dirty="0" err="1"/>
              <a:t>Küfün</a:t>
            </a:r>
            <a:r>
              <a:rPr lang="en-US" dirty="0"/>
              <a:t>,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amino </a:t>
            </a:r>
            <a:r>
              <a:rPr lang="en-US" dirty="0" err="1"/>
              <a:t>asidi</a:t>
            </a:r>
            <a:r>
              <a:rPr lang="en-US" dirty="0"/>
              <a:t> </a:t>
            </a:r>
            <a:r>
              <a:rPr lang="en-US" dirty="0" err="1"/>
              <a:t>üretememesi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amino </a:t>
            </a:r>
            <a:r>
              <a:rPr lang="en-US" dirty="0" err="1"/>
              <a:t>asidi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enzimin</a:t>
            </a:r>
            <a:r>
              <a:rPr lang="en-US" dirty="0"/>
              <a:t> </a:t>
            </a:r>
            <a:r>
              <a:rPr lang="en-US" dirty="0" err="1"/>
              <a:t>sentezini</a:t>
            </a:r>
            <a:r>
              <a:rPr lang="en-US" dirty="0"/>
              <a:t> </a:t>
            </a:r>
            <a:r>
              <a:rPr lang="en-US" dirty="0" err="1"/>
              <a:t>yapamadığı</a:t>
            </a:r>
            <a:r>
              <a:rPr lang="en-US" dirty="0"/>
              <a:t>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geliyordu</a:t>
            </a:r>
            <a:r>
              <a:rPr lang="en-US" dirty="0"/>
              <a:t>. Bu, </a:t>
            </a:r>
            <a:r>
              <a:rPr lang="en-US" dirty="0" err="1"/>
              <a:t>organizmanın</a:t>
            </a:r>
            <a:r>
              <a:rPr lang="en-US" dirty="0"/>
              <a:t>, o </a:t>
            </a:r>
            <a:r>
              <a:rPr lang="en-US" dirty="0" err="1"/>
              <a:t>enzimin</a:t>
            </a:r>
            <a:r>
              <a:rPr lang="en-US" dirty="0"/>
              <a:t> </a:t>
            </a:r>
            <a:r>
              <a:rPr lang="en-US" dirty="0" err="1"/>
              <a:t>sentezini</a:t>
            </a:r>
            <a:r>
              <a:rPr lang="en-US" dirty="0"/>
              <a:t> </a:t>
            </a:r>
            <a:r>
              <a:rPr lang="en-US" dirty="0" err="1"/>
              <a:t>denetleyen</a:t>
            </a:r>
            <a:r>
              <a:rPr lang="en-US" dirty="0"/>
              <a:t> </a:t>
            </a:r>
            <a:r>
              <a:rPr lang="en-US" dirty="0" err="1"/>
              <a:t>geni</a:t>
            </a:r>
            <a:r>
              <a:rPr lang="en-US" dirty="0"/>
              <a:t> </a:t>
            </a:r>
            <a:r>
              <a:rPr lang="en-US" dirty="0" err="1"/>
              <a:t>kaybetmesi</a:t>
            </a:r>
            <a:r>
              <a:rPr lang="en-US" dirty="0"/>
              <a:t> </a:t>
            </a:r>
            <a:r>
              <a:rPr lang="en-US" dirty="0" err="1"/>
              <a:t>demekti</a:t>
            </a:r>
            <a:r>
              <a:rPr lang="en-US" dirty="0"/>
              <a:t>. X </a:t>
            </a:r>
            <a:r>
              <a:rPr lang="en-US" dirty="0" err="1"/>
              <a:t>ışınları</a:t>
            </a:r>
            <a:r>
              <a:rPr lang="en-US" dirty="0"/>
              <a:t>, </a:t>
            </a:r>
            <a:r>
              <a:rPr lang="en-US" dirty="0" err="1"/>
              <a:t>normalde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enzimin</a:t>
            </a:r>
            <a:r>
              <a:rPr lang="en-US" dirty="0"/>
              <a:t> </a:t>
            </a:r>
            <a:r>
              <a:rPr lang="en-US" dirty="0" err="1"/>
              <a:t>sentezine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gende</a:t>
            </a:r>
            <a:r>
              <a:rPr lang="en-US" dirty="0"/>
              <a:t> </a:t>
            </a:r>
            <a:r>
              <a:rPr lang="en-US" dirty="0" err="1"/>
              <a:t>mutasyona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olmuştu</a:t>
            </a:r>
            <a:r>
              <a:rPr lang="en-US" dirty="0"/>
              <a:t>. </a:t>
            </a:r>
            <a:r>
              <a:rPr lang="en-US" dirty="0" err="1"/>
              <a:t>Deneylerin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sonucundan</a:t>
            </a:r>
            <a:r>
              <a:rPr lang="en-US" dirty="0"/>
              <a:t>, her </a:t>
            </a:r>
            <a:r>
              <a:rPr lang="en-US" dirty="0" err="1"/>
              <a:t>genin</a:t>
            </a:r>
            <a:r>
              <a:rPr lang="en-US" dirty="0"/>
              <a:t>, </a:t>
            </a:r>
            <a:r>
              <a:rPr lang="en-US" dirty="0" err="1"/>
              <a:t>etkisini</a:t>
            </a:r>
            <a:r>
              <a:rPr lang="en-US" dirty="0"/>
              <a:t>,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enzimin</a:t>
            </a:r>
            <a:r>
              <a:rPr lang="en-US" dirty="0"/>
              <a:t> </a:t>
            </a:r>
            <a:r>
              <a:rPr lang="en-US" dirty="0" err="1"/>
              <a:t>sentezinde</a:t>
            </a:r>
            <a:r>
              <a:rPr lang="en-US" dirty="0"/>
              <a:t> </a:t>
            </a:r>
            <a:r>
              <a:rPr lang="en-US" dirty="0" err="1"/>
              <a:t>gösterdiği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çıkmıştır</a:t>
            </a:r>
            <a:r>
              <a:rPr lang="en-US" dirty="0"/>
              <a:t>. Bu, </a:t>
            </a:r>
            <a:r>
              <a:rPr lang="en-US" dirty="0" err="1"/>
              <a:t>bir</a:t>
            </a:r>
            <a:r>
              <a:rPr lang="en-US" dirty="0"/>
              <a:t> gen,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varsayımı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7122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198E-E55A-144B-8D09-EF727865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B4E5-795A-8244-B315-C1023AC98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 </a:t>
            </a:r>
            <a:r>
              <a:rPr lang="en-US" dirty="0" err="1"/>
              <a:t>proteindir</a:t>
            </a:r>
            <a:r>
              <a:rPr lang="en-US" dirty="0"/>
              <a:t>,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proteinler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proteinler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hormonlardır</a:t>
            </a:r>
            <a:r>
              <a:rPr lang="en-US" dirty="0"/>
              <a:t>, </a:t>
            </a:r>
            <a:r>
              <a:rPr lang="en-US" dirty="0" err="1"/>
              <a:t>bazısı</a:t>
            </a:r>
            <a:r>
              <a:rPr lang="en-US" dirty="0"/>
              <a:t> </a:t>
            </a:r>
            <a:r>
              <a:rPr lang="en-US" dirty="0" err="1"/>
              <a:t>hücrenin</a:t>
            </a:r>
            <a:r>
              <a:rPr lang="en-US" dirty="0"/>
              <a:t>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materyallerdir</a:t>
            </a:r>
            <a:r>
              <a:rPr lang="en-US" dirty="0"/>
              <a:t>, </a:t>
            </a:r>
            <a:r>
              <a:rPr lang="en-US" dirty="0" err="1"/>
              <a:t>bazıları</a:t>
            </a:r>
            <a:r>
              <a:rPr lang="en-US" dirty="0"/>
              <a:t> </a:t>
            </a:r>
            <a:r>
              <a:rPr lang="en-US" dirty="0" err="1"/>
              <a:t>diğer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amaçlar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</a:t>
            </a:r>
            <a:r>
              <a:rPr lang="en-US" dirty="0" err="1"/>
              <a:t>Kanıtlar</a:t>
            </a:r>
            <a:r>
              <a:rPr lang="en-US" dirty="0"/>
              <a:t>, </a:t>
            </a:r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proteinlerin</a:t>
            </a:r>
            <a:r>
              <a:rPr lang="en-US" dirty="0"/>
              <a:t> </a:t>
            </a:r>
            <a:r>
              <a:rPr lang="en-US" dirty="0" err="1"/>
              <a:t>sentezini</a:t>
            </a:r>
            <a:r>
              <a:rPr lang="en-US" dirty="0"/>
              <a:t> </a:t>
            </a:r>
            <a:r>
              <a:rPr lang="en-US" dirty="0" err="1"/>
              <a:t>denetleyen</a:t>
            </a:r>
            <a:r>
              <a:rPr lang="en-US" dirty="0"/>
              <a:t> </a:t>
            </a:r>
            <a:r>
              <a:rPr lang="en-US" dirty="0" err="1"/>
              <a:t>genlerin</a:t>
            </a:r>
            <a:r>
              <a:rPr lang="en-US" dirty="0"/>
              <a:t> </a:t>
            </a:r>
            <a:r>
              <a:rPr lang="en-US" dirty="0" err="1"/>
              <a:t>sadece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enzimler</a:t>
            </a:r>
            <a:r>
              <a:rPr lang="en-US" dirty="0"/>
              <a:t> </a:t>
            </a:r>
            <a:r>
              <a:rPr lang="en-US" dirty="0" err="1"/>
              <a:t>olmadığını</a:t>
            </a:r>
            <a:r>
              <a:rPr lang="en-US" dirty="0"/>
              <a:t> </a:t>
            </a:r>
            <a:r>
              <a:rPr lang="en-US" dirty="0" err="1"/>
              <a:t>gösteriyor</a:t>
            </a:r>
            <a:r>
              <a:rPr lang="en-US" dirty="0"/>
              <a:t>. </a:t>
            </a:r>
            <a:r>
              <a:rPr lang="en-US" dirty="0" err="1"/>
              <a:t>Proteinler</a:t>
            </a:r>
            <a:r>
              <a:rPr lang="en-US" dirty="0"/>
              <a:t> </a:t>
            </a:r>
            <a:r>
              <a:rPr lang="en-US" dirty="0" err="1"/>
              <a:t>polipeptitlerden</a:t>
            </a:r>
            <a:r>
              <a:rPr lang="en-US" dirty="0"/>
              <a:t>, </a:t>
            </a:r>
            <a:r>
              <a:rPr lang="en-US" dirty="0" err="1"/>
              <a:t>uzun</a:t>
            </a:r>
            <a:r>
              <a:rPr lang="en-US" dirty="0"/>
              <a:t> amino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zincirlerden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yapılmıştır</a:t>
            </a:r>
            <a:r>
              <a:rPr lang="en-US" dirty="0"/>
              <a:t>.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proteinler</a:t>
            </a:r>
            <a:r>
              <a:rPr lang="en-US" dirty="0"/>
              <a:t>, protein </a:t>
            </a:r>
            <a:r>
              <a:rPr lang="en-US" dirty="0" err="1"/>
              <a:t>molekülünu</a:t>
            </a:r>
            <a:r>
              <a:rPr lang="en-US" dirty="0"/>
              <a:t>̈ </a:t>
            </a:r>
            <a:r>
              <a:rPr lang="en-US" dirty="0" err="1"/>
              <a:t>oluşturan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bileşik</a:t>
            </a:r>
            <a:r>
              <a:rPr lang="en-US" dirty="0"/>
              <a:t> </a:t>
            </a:r>
            <a:r>
              <a:rPr lang="en-US" dirty="0" err="1"/>
              <a:t>ve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örülu</a:t>
            </a:r>
            <a:r>
              <a:rPr lang="en-US" dirty="0"/>
              <a:t>̈ </a:t>
            </a:r>
            <a:r>
              <a:rPr lang="en-US" dirty="0" err="1"/>
              <a:t>polipeptitlerden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, hemoglobin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polipeptit</a:t>
            </a:r>
            <a:r>
              <a:rPr lang="en-US" dirty="0"/>
              <a:t> </a:t>
            </a:r>
            <a:r>
              <a:rPr lang="en-US" dirty="0" err="1"/>
              <a:t>zincirinden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proteindir</a:t>
            </a:r>
            <a:r>
              <a:rPr lang="en-US" dirty="0"/>
              <a:t>.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polipeptidin</a:t>
            </a:r>
            <a:r>
              <a:rPr lang="en-US" dirty="0"/>
              <a:t> </a:t>
            </a:r>
            <a:r>
              <a:rPr lang="en-US" dirty="0" err="1"/>
              <a:t>sentezi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gen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denetlenir</a:t>
            </a:r>
            <a:r>
              <a:rPr lang="en-US" dirty="0"/>
              <a:t>. Bu</a:t>
            </a:r>
          </a:p>
          <a:p>
            <a:pPr marL="0" indent="0">
              <a:buNone/>
            </a:pPr>
            <a:r>
              <a:rPr lang="en-US" dirty="0" err="1"/>
              <a:t>gerçekten</a:t>
            </a:r>
            <a:r>
              <a:rPr lang="en-US" dirty="0"/>
              <a:t> </a:t>
            </a:r>
            <a:r>
              <a:rPr lang="en-US" dirty="0" err="1"/>
              <a:t>dolay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gen,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varsayımı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gen,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polipeptit</a:t>
            </a:r>
            <a:r>
              <a:rPr lang="en-US" dirty="0"/>
              <a:t> </a:t>
            </a:r>
            <a:r>
              <a:rPr lang="en-US" dirty="0" err="1"/>
              <a:t>varsayımına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genişlemiştir</a:t>
            </a:r>
            <a:r>
              <a:rPr lang="en-US" dirty="0"/>
              <a:t>. </a:t>
            </a:r>
            <a:r>
              <a:rPr lang="en-US" dirty="0" err="1"/>
              <a:t>Değiştirilmiş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varsayıma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her </a:t>
            </a:r>
            <a:r>
              <a:rPr lang="en-US" dirty="0" err="1"/>
              <a:t>bir</a:t>
            </a:r>
            <a:r>
              <a:rPr lang="en-US" dirty="0"/>
              <a:t> gen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zincirin</a:t>
            </a:r>
            <a:r>
              <a:rPr lang="en-US" dirty="0"/>
              <a:t> </a:t>
            </a:r>
            <a:r>
              <a:rPr lang="en-US" dirty="0" err="1"/>
              <a:t>sentezini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yönetir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44216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3EFC-9196-AC4E-B7AB-92634F8B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err="1"/>
              <a:t>Genetik</a:t>
            </a:r>
            <a:r>
              <a:rPr lang="en-US" i="1" dirty="0"/>
              <a:t> </a:t>
            </a:r>
            <a:r>
              <a:rPr lang="en-US" i="1" dirty="0" err="1"/>
              <a:t>Şifre</a:t>
            </a:r>
            <a:br>
              <a:rPr lang="en-US" dirty="0"/>
            </a:br>
            <a:endParaRPr lang="en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629CF-A0E3-E34F-B6D8-53D22AF472CE}"/>
              </a:ext>
            </a:extLst>
          </p:cNvPr>
          <p:cNvSpPr/>
          <p:nvPr/>
        </p:nvSpPr>
        <p:spPr>
          <a:xfrm>
            <a:off x="1118937" y="2065867"/>
            <a:ext cx="8097253" cy="462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Watson-Clack DNA </a:t>
            </a:r>
            <a:r>
              <a:rPr lang="en-US" dirty="0" err="1">
                <a:latin typeface="Helvetica" pitchFamily="2" charset="0"/>
              </a:rPr>
              <a:t>modeli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kabul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edildiği</a:t>
            </a:r>
            <a:r>
              <a:rPr lang="en-US" dirty="0">
                <a:latin typeface="Helvetica" pitchFamily="2" charset="0"/>
              </a:rPr>
              <a:t> zaman, </a:t>
            </a:r>
            <a:r>
              <a:rPr lang="en-US" dirty="0" err="1">
                <a:latin typeface="Helvetica" pitchFamily="2" charset="0"/>
              </a:rPr>
              <a:t>çoğunlukla</a:t>
            </a:r>
            <a:r>
              <a:rPr lang="en-US" dirty="0">
                <a:latin typeface="Helvetica" pitchFamily="2" charset="0"/>
              </a:rPr>
              <a:t>, her </a:t>
            </a:r>
            <a:r>
              <a:rPr lang="en-US" dirty="0" err="1">
                <a:latin typeface="Helvetica" pitchFamily="2" charset="0"/>
              </a:rPr>
              <a:t>bir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genin</a:t>
            </a:r>
            <a:r>
              <a:rPr lang="en-US" dirty="0">
                <a:latin typeface="Helvetica" pitchFamily="2" charset="0"/>
              </a:rPr>
              <a:t>, amino </a:t>
            </a:r>
            <a:r>
              <a:rPr lang="en-US" dirty="0" err="1">
                <a:latin typeface="Helvetica" pitchFamily="2" charset="0"/>
              </a:rPr>
              <a:t>asitlerden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oluşan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özel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polipeptit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zincirinin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sentezini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yönettiği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fikir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birliği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vardı</a:t>
            </a:r>
            <a:r>
              <a:rPr lang="en-US" dirty="0">
                <a:latin typeface="Helvetica" pitchFamily="2" charset="0"/>
              </a:rPr>
              <a:t>. Bu </a:t>
            </a:r>
            <a:r>
              <a:rPr lang="en-US" dirty="0" err="1">
                <a:latin typeface="Helvetica" pitchFamily="2" charset="0"/>
              </a:rPr>
              <a:t>nedenle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genin</a:t>
            </a:r>
            <a:r>
              <a:rPr lang="en-US" dirty="0">
                <a:latin typeface="Helvetica" pitchFamily="2" charset="0"/>
              </a:rPr>
              <a:t>, amino </a:t>
            </a:r>
            <a:r>
              <a:rPr lang="en-US" dirty="0" err="1">
                <a:latin typeface="Helvetica" pitchFamily="2" charset="0"/>
              </a:rPr>
              <a:t>asitleri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birleştirme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düzenini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belirleme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yönünün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olması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gerekirdi</a:t>
            </a:r>
            <a:r>
              <a:rPr lang="en-US" dirty="0">
                <a:latin typeface="Helvetica" pitchFamily="2" charset="0"/>
              </a:rPr>
              <a:t>. Bunun </a:t>
            </a:r>
            <a:r>
              <a:rPr lang="en-US" dirty="0" err="1">
                <a:latin typeface="Helvetica" pitchFamily="2" charset="0"/>
              </a:rPr>
              <a:t>nasıl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olabileceği</a:t>
            </a:r>
            <a:r>
              <a:rPr lang="en-US" dirty="0">
                <a:latin typeface="Helvetica" pitchFamily="2" charset="0"/>
              </a:rPr>
              <a:t>, o </a:t>
            </a:r>
            <a:r>
              <a:rPr lang="en-US" dirty="0" err="1">
                <a:latin typeface="Helvetica" pitchFamily="2" charset="0"/>
              </a:rPr>
              <a:t>anda</a:t>
            </a:r>
            <a:r>
              <a:rPr lang="en-US" dirty="0">
                <a:latin typeface="Helvetica" pitchFamily="2" charset="0"/>
              </a:rPr>
              <a:t> Watson-Clack </a:t>
            </a:r>
            <a:r>
              <a:rPr lang="en-US" dirty="0" err="1">
                <a:latin typeface="Helvetica" pitchFamily="2" charset="0"/>
              </a:rPr>
              <a:t>modelinden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anlaşılmadı</a:t>
            </a:r>
            <a:r>
              <a:rPr lang="en-US" dirty="0">
                <a:latin typeface="Helvetica" pitchFamily="2" charset="0"/>
              </a:rPr>
              <a:t>. Bir </a:t>
            </a:r>
            <a:r>
              <a:rPr lang="en-US" dirty="0" err="1">
                <a:latin typeface="Helvetica" pitchFamily="2" charset="0"/>
              </a:rPr>
              <a:t>öneri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polipeptitlerin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doğrudan</a:t>
            </a:r>
            <a:r>
              <a:rPr lang="en-US" dirty="0">
                <a:latin typeface="Helvetica" pitchFamily="2" charset="0"/>
              </a:rPr>
              <a:t> DNA </a:t>
            </a:r>
            <a:r>
              <a:rPr lang="en-US" dirty="0" err="1">
                <a:latin typeface="Helvetica" pitchFamily="2" charset="0"/>
              </a:rPr>
              <a:t>kollarında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düzenlendikleri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idi</a:t>
            </a:r>
            <a:r>
              <a:rPr lang="en-US" dirty="0">
                <a:latin typeface="Helvetica" pitchFamily="2" charset="0"/>
              </a:rPr>
              <a:t>. </a:t>
            </a:r>
            <a:r>
              <a:rPr lang="en-US" dirty="0" err="1">
                <a:latin typeface="Helvetica" pitchFamily="2" charset="0"/>
              </a:rPr>
              <a:t>Fakat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hiç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kimse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doğrudan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sentez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için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olacak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olan</a:t>
            </a:r>
            <a:r>
              <a:rPr lang="en-US" dirty="0">
                <a:latin typeface="Helvetica" pitchFamily="2" charset="0"/>
              </a:rPr>
              <a:t>, amino </a:t>
            </a:r>
            <a:r>
              <a:rPr lang="en-US" dirty="0" err="1">
                <a:latin typeface="Helvetica" pitchFamily="2" charset="0"/>
              </a:rPr>
              <a:t>asitlerin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nükleotidlerle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nasıl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eşleşeceğini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şekillendiremiyordu</a:t>
            </a:r>
            <a:r>
              <a:rPr lang="en-US" dirty="0">
                <a:latin typeface="Helvetica" pitchFamily="2" charset="0"/>
              </a:rPr>
              <a:t>. </a:t>
            </a:r>
            <a:r>
              <a:rPr lang="en-US" dirty="0" err="1">
                <a:latin typeface="Helvetica" pitchFamily="2" charset="0"/>
              </a:rPr>
              <a:t>Daha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işe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yarar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düşünce</a:t>
            </a:r>
            <a:r>
              <a:rPr lang="en-US" dirty="0">
                <a:latin typeface="Helvetica" pitchFamily="2" charset="0"/>
              </a:rPr>
              <a:t>, DNA </a:t>
            </a:r>
            <a:r>
              <a:rPr lang="en-US" dirty="0" err="1">
                <a:latin typeface="Helvetica" pitchFamily="2" charset="0"/>
              </a:rPr>
              <a:t>kollarında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bazların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ardıllığının</a:t>
            </a:r>
            <a:r>
              <a:rPr lang="en-US" dirty="0">
                <a:latin typeface="Helvetica" pitchFamily="2" charset="0"/>
              </a:rPr>
              <a:t>, amino </a:t>
            </a:r>
            <a:r>
              <a:rPr lang="en-US" dirty="0" err="1">
                <a:latin typeface="Helvetica" pitchFamily="2" charset="0"/>
              </a:rPr>
              <a:t>asitlerin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düzenini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belirleyen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şifre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olduğu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idi</a:t>
            </a:r>
            <a:r>
              <a:rPr lang="en-US" dirty="0">
                <a:latin typeface="Helvetica" pitchFamily="2" charset="0"/>
              </a:rPr>
              <a:t>. </a:t>
            </a:r>
            <a:r>
              <a:rPr lang="en-US" dirty="0" err="1">
                <a:latin typeface="Helvetica" pitchFamily="2" charset="0"/>
              </a:rPr>
              <a:t>Daha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sonra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şifre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bazı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ara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mekanizmalarla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polipeptide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çevriliyordu</a:t>
            </a:r>
            <a:r>
              <a:rPr lang="en-US" dirty="0">
                <a:latin typeface="Helvetica" pitchFamily="2" charset="0"/>
              </a:rPr>
              <a:t>. Bu </a:t>
            </a:r>
            <a:r>
              <a:rPr lang="en-US" dirty="0" err="1">
                <a:latin typeface="Helvetica" pitchFamily="2" charset="0"/>
              </a:rPr>
              <a:t>ikinci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varsayımın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sonunda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doğru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olduğu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görülmüştür</a:t>
            </a:r>
            <a:r>
              <a:rPr lang="en-US" dirty="0">
                <a:latin typeface="Helvetica" pitchFamily="2" charset="0"/>
              </a:rPr>
              <a:t>.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1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40A8-BB2E-6A4F-AD6F-13866D73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D231B-0B77-F045-B2B5-3F091C7D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DNA </a:t>
            </a:r>
            <a:r>
              <a:rPr lang="en-US" dirty="0" err="1"/>
              <a:t>şifresi</a:t>
            </a:r>
            <a:r>
              <a:rPr lang="en-US" dirty="0"/>
              <a:t> ne </a:t>
            </a:r>
            <a:r>
              <a:rPr lang="en-US" dirty="0" err="1"/>
              <a:t>olabilirdi</a:t>
            </a:r>
            <a:r>
              <a:rPr lang="en-US" dirty="0"/>
              <a:t>? </a:t>
            </a:r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organizmaların</a:t>
            </a:r>
            <a:r>
              <a:rPr lang="en-US" dirty="0"/>
              <a:t> 20 amino </a:t>
            </a:r>
            <a:r>
              <a:rPr lang="en-US" dirty="0" err="1"/>
              <a:t>asidi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Bu</a:t>
            </a:r>
          </a:p>
          <a:p>
            <a:pPr marL="0" indent="0">
              <a:buNone/>
            </a:pP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amino </a:t>
            </a:r>
            <a:r>
              <a:rPr lang="en-US" dirty="0" err="1"/>
              <a:t>asitleri</a:t>
            </a:r>
            <a:r>
              <a:rPr lang="en-US" dirty="0"/>
              <a:t> </a:t>
            </a:r>
            <a:r>
              <a:rPr lang="en-US" dirty="0" err="1"/>
              <a:t>belirleyen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20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şifre</a:t>
            </a:r>
            <a:r>
              <a:rPr lang="en-US" dirty="0"/>
              <a:t> “</a:t>
            </a:r>
            <a:r>
              <a:rPr lang="en-US" dirty="0" err="1"/>
              <a:t>sözcükler</a:t>
            </a:r>
            <a:r>
              <a:rPr lang="en-US" dirty="0"/>
              <a:t>” </a:t>
            </a:r>
            <a:r>
              <a:rPr lang="en-US" dirty="0" err="1"/>
              <a:t>bulunmalıydı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DNA’da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4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Yirmi</a:t>
            </a:r>
            <a:r>
              <a:rPr lang="en-US" dirty="0"/>
              <a:t> amino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şifre</a:t>
            </a:r>
            <a:r>
              <a:rPr lang="en-US" dirty="0"/>
              <a:t> </a:t>
            </a:r>
            <a:r>
              <a:rPr lang="en-US" dirty="0" err="1"/>
              <a:t>sözcükleri</a:t>
            </a:r>
            <a:r>
              <a:rPr lang="en-US" dirty="0"/>
              <a:t> </a:t>
            </a:r>
            <a:r>
              <a:rPr lang="en-US" dirty="0" err="1"/>
              <a:t>oluşturacak</a:t>
            </a:r>
            <a:r>
              <a:rPr lang="en-US" dirty="0"/>
              <a:t> </a:t>
            </a:r>
            <a:r>
              <a:rPr lang="en-US" dirty="0" err="1"/>
              <a:t>kaç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“</a:t>
            </a:r>
            <a:r>
              <a:rPr lang="en-US" dirty="0" err="1"/>
              <a:t>harflere</a:t>
            </a:r>
            <a:r>
              <a:rPr lang="en-US" dirty="0"/>
              <a:t>”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bazdan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harfli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16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ardıllık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yapılabilir</a:t>
            </a:r>
            <a:r>
              <a:rPr lang="en-US" dirty="0"/>
              <a:t>: AA, AT, AG, AC, TT, TA, TG, TC, vs. 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şifre</a:t>
            </a:r>
            <a:r>
              <a:rPr lang="en-US" dirty="0"/>
              <a:t> </a:t>
            </a:r>
            <a:r>
              <a:rPr lang="en-US" dirty="0" err="1"/>
              <a:t>sözcükler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3 </a:t>
            </a:r>
            <a:r>
              <a:rPr lang="en-US" dirty="0" err="1"/>
              <a:t>harf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198 </a:t>
            </a:r>
            <a:r>
              <a:rPr lang="en-US" dirty="0" err="1"/>
              <a:t>uzunlukta</a:t>
            </a:r>
            <a:r>
              <a:rPr lang="en-US" dirty="0"/>
              <a:t> </a:t>
            </a:r>
            <a:r>
              <a:rPr lang="en-US" dirty="0" err="1"/>
              <a:t>olmalıydı</a:t>
            </a:r>
            <a:r>
              <a:rPr lang="en-US" dirty="0"/>
              <a:t>.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bazdan</a:t>
            </a:r>
            <a:r>
              <a:rPr lang="en-US" dirty="0"/>
              <a:t>, 3 </a:t>
            </a:r>
            <a:r>
              <a:rPr lang="en-US" dirty="0" err="1"/>
              <a:t>harfli</a:t>
            </a:r>
            <a:r>
              <a:rPr lang="en-US" dirty="0"/>
              <a:t> 64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ardıllık</a:t>
            </a:r>
            <a:r>
              <a:rPr lang="en-US" dirty="0"/>
              <a:t> </a:t>
            </a:r>
            <a:r>
              <a:rPr lang="en-US" dirty="0" err="1"/>
              <a:t>sırası</a:t>
            </a:r>
            <a:r>
              <a:rPr lang="en-US" dirty="0"/>
              <a:t> </a:t>
            </a:r>
            <a:r>
              <a:rPr lang="en-US" dirty="0" err="1"/>
              <a:t>yapılabilir</a:t>
            </a:r>
            <a:r>
              <a:rPr lang="en-US" dirty="0"/>
              <a:t>. </a:t>
            </a:r>
            <a:r>
              <a:rPr lang="en-US" dirty="0" err="1"/>
              <a:t>Kuşkusuz</a:t>
            </a:r>
            <a:r>
              <a:rPr lang="en-US" dirty="0"/>
              <a:t> </a:t>
            </a:r>
            <a:r>
              <a:rPr lang="en-US" dirty="0" err="1"/>
              <a:t>bu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olandan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fazladır</a:t>
            </a:r>
            <a:r>
              <a:rPr lang="en-US" dirty="0"/>
              <a:t>. </a:t>
            </a:r>
            <a:r>
              <a:rPr lang="en-US" dirty="0" err="1"/>
              <a:t>Araştırmalar</a:t>
            </a:r>
            <a:r>
              <a:rPr lang="en-US" dirty="0"/>
              <a:t> amino </a:t>
            </a:r>
            <a:r>
              <a:rPr lang="en-US" dirty="0" err="1"/>
              <a:t>asitleri</a:t>
            </a:r>
            <a:r>
              <a:rPr lang="en-US" dirty="0"/>
              <a:t> </a:t>
            </a:r>
            <a:r>
              <a:rPr lang="en-US" dirty="0" err="1"/>
              <a:t>belirleyen</a:t>
            </a:r>
            <a:r>
              <a:rPr lang="en-US" dirty="0"/>
              <a:t> </a:t>
            </a:r>
            <a:r>
              <a:rPr lang="en-US" dirty="0" err="1"/>
              <a:t>şifrenin</a:t>
            </a:r>
            <a:r>
              <a:rPr lang="en-US" dirty="0"/>
              <a:t> 3 </a:t>
            </a:r>
            <a:r>
              <a:rPr lang="en-US" dirty="0" err="1"/>
              <a:t>bazlı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sözcüklerden</a:t>
            </a:r>
            <a:r>
              <a:rPr lang="en-US" dirty="0"/>
              <a:t> </a:t>
            </a:r>
            <a:r>
              <a:rPr lang="en-US" dirty="0" err="1"/>
              <a:t>ibaret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amino </a:t>
            </a:r>
            <a:r>
              <a:rPr lang="en-US" dirty="0" err="1"/>
              <a:t>asitlerin</a:t>
            </a:r>
            <a:r>
              <a:rPr lang="en-US" dirty="0"/>
              <a:t> </a:t>
            </a:r>
            <a:r>
              <a:rPr lang="en-US" dirty="0" err="1"/>
              <a:t>çoğunun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şifre</a:t>
            </a:r>
            <a:r>
              <a:rPr lang="en-US" dirty="0"/>
              <a:t> </a:t>
            </a:r>
            <a:r>
              <a:rPr lang="en-US" dirty="0" err="1"/>
              <a:t>sözcükle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belirlendiğini</a:t>
            </a:r>
            <a:r>
              <a:rPr lang="en-US" dirty="0"/>
              <a:t> </a:t>
            </a:r>
            <a:r>
              <a:rPr lang="en-US" dirty="0" err="1"/>
              <a:t>göstermiştir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45901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B9CC-5E4C-BB40-AB3A-B672D8DE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266A68-56CC-AB4F-9B7B-6CD680570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61" y="2141538"/>
            <a:ext cx="714870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8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6C9F-9869-B544-9CB2-AA14E8C5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C941-E6D3-4B4A-B5F1-70163069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KALITSAL MATERYAL</a:t>
            </a:r>
          </a:p>
          <a:p>
            <a:pPr marL="0" indent="0">
              <a:buNone/>
            </a:pPr>
            <a:r>
              <a:rPr lang="en-US" dirty="0"/>
              <a:t>Mendel, Morgan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kalıtım</a:t>
            </a:r>
            <a:r>
              <a:rPr lang="en-US" dirty="0"/>
              <a:t> </a:t>
            </a:r>
            <a:r>
              <a:rPr lang="en-US" dirty="0" err="1"/>
              <a:t>araştırıcısının</a:t>
            </a:r>
            <a:r>
              <a:rPr lang="en-US" dirty="0"/>
              <a:t> </a:t>
            </a:r>
            <a:r>
              <a:rPr lang="en-US" dirty="0" err="1"/>
              <a:t>çalışmalarının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kromozomların</a:t>
            </a:r>
            <a:r>
              <a:rPr lang="en-US" dirty="0"/>
              <a:t> </a:t>
            </a:r>
            <a:r>
              <a:rPr lang="en-US" dirty="0" err="1"/>
              <a:t>kalıtsal</a:t>
            </a:r>
            <a:r>
              <a:rPr lang="en-US" dirty="0"/>
              <a:t> </a:t>
            </a:r>
            <a:r>
              <a:rPr lang="en-US" dirty="0" err="1"/>
              <a:t>bilgiyi</a:t>
            </a:r>
            <a:r>
              <a:rPr lang="en-US" dirty="0"/>
              <a:t> </a:t>
            </a:r>
            <a:r>
              <a:rPr lang="en-US" dirty="0" err="1"/>
              <a:t>taşıdığı</a:t>
            </a:r>
            <a:r>
              <a:rPr lang="en-US" dirty="0"/>
              <a:t> 1950 ‘</a:t>
            </a:r>
            <a:r>
              <a:rPr lang="en-US" dirty="0" err="1"/>
              <a:t>lerde</a:t>
            </a:r>
            <a:r>
              <a:rPr lang="en-US" dirty="0"/>
              <a:t> </a:t>
            </a:r>
            <a:r>
              <a:rPr lang="en-US" dirty="0" err="1"/>
              <a:t>açıklığa</a:t>
            </a:r>
            <a:r>
              <a:rPr lang="en-US" dirty="0"/>
              <a:t> </a:t>
            </a:r>
            <a:r>
              <a:rPr lang="en-US" dirty="0" err="1"/>
              <a:t>kavuşmuştur</a:t>
            </a:r>
            <a:r>
              <a:rPr lang="en-US" dirty="0"/>
              <a:t>. Bu </a:t>
            </a:r>
            <a:r>
              <a:rPr lang="en-US" dirty="0" err="1"/>
              <a:t>bilginin</a:t>
            </a:r>
            <a:r>
              <a:rPr lang="en-US" dirty="0"/>
              <a:t>,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birimlerde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gen </a:t>
            </a:r>
            <a:r>
              <a:rPr lang="en-US" dirty="0" err="1"/>
              <a:t>denilen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birimlerin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sicimdeki</a:t>
            </a:r>
            <a:r>
              <a:rPr lang="en-US" dirty="0"/>
              <a:t> </a:t>
            </a:r>
            <a:r>
              <a:rPr lang="en-US" dirty="0" err="1"/>
              <a:t>boncuklar</a:t>
            </a:r>
            <a:r>
              <a:rPr lang="en-US" dirty="0"/>
              <a:t> </a:t>
            </a:r>
            <a:r>
              <a:rPr lang="en-US" dirty="0" err="1"/>
              <a:t>gibi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kromozomlar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dizili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da </a:t>
            </a:r>
            <a:r>
              <a:rPr lang="en-US" dirty="0" err="1"/>
              <a:t>kesinleşmiştir</a:t>
            </a:r>
            <a:r>
              <a:rPr lang="en-US" dirty="0"/>
              <a:t>. </a:t>
            </a:r>
            <a:r>
              <a:rPr lang="en-US" dirty="0" err="1"/>
              <a:t>Yinede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genin</a:t>
            </a:r>
            <a:r>
              <a:rPr lang="en-US" dirty="0"/>
              <a:t> ne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ve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çalıştığını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yoktu</a:t>
            </a:r>
            <a:r>
              <a:rPr lang="en-US" dirty="0"/>
              <a:t>. Bu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, </a:t>
            </a:r>
            <a:r>
              <a:rPr lang="en-US" dirty="0" err="1"/>
              <a:t>kalıtım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genetiğin</a:t>
            </a:r>
            <a:r>
              <a:rPr lang="en-US" dirty="0"/>
              <a:t> </a:t>
            </a:r>
            <a:r>
              <a:rPr lang="en-US" dirty="0" err="1"/>
              <a:t>gerçekten</a:t>
            </a:r>
            <a:r>
              <a:rPr lang="en-US" dirty="0"/>
              <a:t> </a:t>
            </a:r>
            <a:r>
              <a:rPr lang="en-US" dirty="0" err="1"/>
              <a:t>anlaşıldığı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söylenemezdi</a:t>
            </a:r>
            <a:r>
              <a:rPr lang="en-US" dirty="0"/>
              <a:t>. Bu </a:t>
            </a:r>
            <a:r>
              <a:rPr lang="en-US" dirty="0" err="1"/>
              <a:t>kavrayış</a:t>
            </a:r>
            <a:r>
              <a:rPr lang="en-US" dirty="0"/>
              <a:t>, </a:t>
            </a:r>
            <a:r>
              <a:rPr lang="en-US" dirty="0" err="1"/>
              <a:t>genlerin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doğasının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, 1950’lerde </a:t>
            </a:r>
            <a:r>
              <a:rPr lang="en-US" dirty="0" err="1"/>
              <a:t>elde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edilmiştir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23004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0469-4840-F749-80E1-442AA88D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Hershey </a:t>
            </a:r>
            <a:r>
              <a:rPr lang="en-US" b="1" dirty="0" err="1"/>
              <a:t>ve</a:t>
            </a:r>
            <a:r>
              <a:rPr lang="en-US" b="1" dirty="0"/>
              <a:t> Chase</a:t>
            </a:r>
            <a:endParaRPr lang="en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818D-AF5E-0740-A973-C7627BEEB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Alferd</a:t>
            </a:r>
            <a:r>
              <a:rPr lang="en-US" dirty="0"/>
              <a:t> Hershey </a:t>
            </a:r>
            <a:r>
              <a:rPr lang="en-US" dirty="0" err="1"/>
              <a:t>ve</a:t>
            </a:r>
            <a:r>
              <a:rPr lang="en-US" dirty="0"/>
              <a:t> Martha Chase, DNA </a:t>
            </a:r>
            <a:r>
              <a:rPr lang="en-US" dirty="0" err="1"/>
              <a:t>tartışmasını</a:t>
            </a:r>
            <a:r>
              <a:rPr lang="en-US" dirty="0"/>
              <a:t> </a:t>
            </a:r>
            <a:r>
              <a:rPr lang="en-US" dirty="0" err="1"/>
              <a:t>çözmek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bakteriyofaj</a:t>
            </a:r>
            <a:r>
              <a:rPr lang="en-US" dirty="0"/>
              <a:t> </a:t>
            </a:r>
            <a:r>
              <a:rPr lang="en-US" dirty="0" err="1"/>
              <a:t>denilen</a:t>
            </a:r>
            <a:r>
              <a:rPr lang="en-US" dirty="0"/>
              <a:t> </a:t>
            </a:r>
            <a:r>
              <a:rPr lang="en-US" dirty="0" err="1"/>
              <a:t>virüs</a:t>
            </a:r>
            <a:r>
              <a:rPr lang="en-US" dirty="0"/>
              <a:t> </a:t>
            </a:r>
            <a:r>
              <a:rPr lang="en-US" dirty="0" err="1"/>
              <a:t>kullanmışlardır</a:t>
            </a:r>
            <a:r>
              <a:rPr lang="en-US" dirty="0"/>
              <a:t>. Bir </a:t>
            </a:r>
            <a:r>
              <a:rPr lang="en-US" dirty="0" err="1"/>
              <a:t>bakteriyofaj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kısaca</a:t>
            </a:r>
            <a:r>
              <a:rPr lang="en-US" dirty="0"/>
              <a:t> </a:t>
            </a:r>
            <a:r>
              <a:rPr lang="en-US" dirty="0" err="1"/>
              <a:t>faj</a:t>
            </a:r>
            <a:r>
              <a:rPr lang="en-US" dirty="0"/>
              <a:t>, </a:t>
            </a:r>
            <a:r>
              <a:rPr lang="en-US" dirty="0" err="1"/>
              <a:t>bakterilere</a:t>
            </a:r>
            <a:r>
              <a:rPr lang="en-US" dirty="0"/>
              <a:t> </a:t>
            </a:r>
            <a:r>
              <a:rPr lang="en-US" dirty="0" err="1"/>
              <a:t>bulaşan</a:t>
            </a:r>
            <a:r>
              <a:rPr lang="en-US" dirty="0"/>
              <a:t> </a:t>
            </a:r>
            <a:r>
              <a:rPr lang="en-US" dirty="0" err="1"/>
              <a:t>virüstür</a:t>
            </a:r>
            <a:r>
              <a:rPr lang="en-US" dirty="0"/>
              <a:t>. Hershey </a:t>
            </a:r>
            <a:r>
              <a:rPr lang="en-US" dirty="0" err="1"/>
              <a:t>ve</a:t>
            </a:r>
            <a:r>
              <a:rPr lang="en-US" dirty="0"/>
              <a:t> Chase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çeşit</a:t>
            </a:r>
            <a:r>
              <a:rPr lang="en-US" dirty="0"/>
              <a:t> </a:t>
            </a:r>
            <a:r>
              <a:rPr lang="en-US" dirty="0" err="1"/>
              <a:t>virüsün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protein</a:t>
            </a:r>
          </a:p>
          <a:p>
            <a:pPr marL="0" indent="0">
              <a:buNone/>
            </a:pPr>
            <a:r>
              <a:rPr lang="en-US" dirty="0" err="1"/>
              <a:t>kapsülle</a:t>
            </a:r>
            <a:r>
              <a:rPr lang="en-US" dirty="0"/>
              <a:t> </a:t>
            </a:r>
            <a:r>
              <a:rPr lang="en-US" dirty="0" err="1"/>
              <a:t>çevrili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DNA’dan</a:t>
            </a:r>
            <a:r>
              <a:rPr lang="en-US" dirty="0"/>
              <a:t> </a:t>
            </a:r>
            <a:r>
              <a:rPr lang="en-US" dirty="0" err="1"/>
              <a:t>ibaret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biliyorlardı</a:t>
            </a:r>
            <a:r>
              <a:rPr lang="en-US" dirty="0"/>
              <a:t>. Bir </a:t>
            </a:r>
            <a:r>
              <a:rPr lang="en-US" dirty="0" err="1"/>
              <a:t>fajın</a:t>
            </a:r>
            <a:r>
              <a:rPr lang="en-US" dirty="0"/>
              <a:t> </a:t>
            </a:r>
            <a:r>
              <a:rPr lang="en-US" dirty="0" err="1"/>
              <a:t>bakteriye</a:t>
            </a:r>
            <a:r>
              <a:rPr lang="en-US" dirty="0"/>
              <a:t> </a:t>
            </a:r>
            <a:r>
              <a:rPr lang="en-US" dirty="0" err="1"/>
              <a:t>girerek</a:t>
            </a:r>
            <a:r>
              <a:rPr lang="en-US" dirty="0"/>
              <a:t> </a:t>
            </a:r>
            <a:r>
              <a:rPr lang="en-US" dirty="0" err="1"/>
              <a:t>bakteriye</a:t>
            </a:r>
            <a:r>
              <a:rPr lang="en-US" dirty="0"/>
              <a:t> </a:t>
            </a:r>
            <a:r>
              <a:rPr lang="en-US" dirty="0" err="1"/>
              <a:t>zarar</a:t>
            </a:r>
            <a:r>
              <a:rPr lang="en-US" dirty="0"/>
              <a:t> </a:t>
            </a:r>
            <a:r>
              <a:rPr lang="en-US" dirty="0" err="1"/>
              <a:t>verdiğini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hücresinin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binlerce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faj</a:t>
            </a:r>
            <a:r>
              <a:rPr lang="en-US" dirty="0"/>
              <a:t> </a:t>
            </a:r>
            <a:r>
              <a:rPr lang="en-US" dirty="0" err="1"/>
              <a:t>taneciklerinin</a:t>
            </a:r>
            <a:r>
              <a:rPr lang="en-US" dirty="0"/>
              <a:t> </a:t>
            </a:r>
            <a:r>
              <a:rPr lang="en-US" dirty="0" err="1"/>
              <a:t>üretilmesine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da </a:t>
            </a:r>
            <a:r>
              <a:rPr lang="en-US" dirty="0" err="1"/>
              <a:t>biliyorlardı</a:t>
            </a:r>
            <a:r>
              <a:rPr lang="en-US" dirty="0"/>
              <a:t>.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hücre</a:t>
            </a:r>
            <a:r>
              <a:rPr lang="en-US" dirty="0"/>
              <a:t> </a:t>
            </a:r>
            <a:r>
              <a:rPr lang="en-US" dirty="0" err="1"/>
              <a:t>parçalanır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faj</a:t>
            </a:r>
            <a:r>
              <a:rPr lang="en-US" dirty="0"/>
              <a:t> </a:t>
            </a:r>
            <a:r>
              <a:rPr lang="en-US" dirty="0" err="1"/>
              <a:t>tanecikleri</a:t>
            </a:r>
            <a:r>
              <a:rPr lang="en-US" dirty="0"/>
              <a:t> </a:t>
            </a:r>
            <a:r>
              <a:rPr lang="en-US" dirty="0" err="1"/>
              <a:t>salıverilir</a:t>
            </a:r>
            <a:r>
              <a:rPr lang="en-US" dirty="0"/>
              <a:t>.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hücrelerine</a:t>
            </a:r>
            <a:r>
              <a:rPr lang="en-US" dirty="0"/>
              <a:t> </a:t>
            </a:r>
            <a:r>
              <a:rPr lang="en-US" dirty="0" err="1"/>
              <a:t>saldırabilirler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Hershey </a:t>
            </a:r>
            <a:r>
              <a:rPr lang="en-US" dirty="0" err="1"/>
              <a:t>ve</a:t>
            </a:r>
            <a:r>
              <a:rPr lang="en-US" dirty="0"/>
              <a:t> Chase, </a:t>
            </a:r>
            <a:r>
              <a:rPr lang="en-US" dirty="0" err="1"/>
              <a:t>fajin</a:t>
            </a:r>
            <a:r>
              <a:rPr lang="en-US" dirty="0"/>
              <a:t> </a:t>
            </a:r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 </a:t>
            </a:r>
            <a:r>
              <a:rPr lang="en-US" dirty="0" err="1"/>
              <a:t>bakteriye</a:t>
            </a:r>
            <a:r>
              <a:rPr lang="en-US" dirty="0"/>
              <a:t> </a:t>
            </a:r>
            <a:r>
              <a:rPr lang="en-US" dirty="0" err="1"/>
              <a:t>girdiğini</a:t>
            </a:r>
            <a:r>
              <a:rPr lang="en-US" dirty="0"/>
              <a:t> </a:t>
            </a:r>
            <a:r>
              <a:rPr lang="en-US" dirty="0" err="1"/>
              <a:t>yoksa</a:t>
            </a:r>
            <a:r>
              <a:rPr lang="en-US" dirty="0"/>
              <a:t> DNA </a:t>
            </a:r>
            <a:r>
              <a:rPr lang="en-US" dirty="0" err="1"/>
              <a:t>veya</a:t>
            </a:r>
            <a:r>
              <a:rPr lang="en-US" dirty="0"/>
              <a:t> protein </a:t>
            </a:r>
            <a:r>
              <a:rPr lang="en-US" dirty="0" err="1"/>
              <a:t>kısmının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 </a:t>
            </a:r>
            <a:r>
              <a:rPr lang="en-US" dirty="0" err="1"/>
              <a:t>girdiğini</a:t>
            </a:r>
            <a:r>
              <a:rPr lang="en-US" dirty="0"/>
              <a:t> </a:t>
            </a:r>
            <a:r>
              <a:rPr lang="en-US" dirty="0" err="1"/>
              <a:t>bulmak</a:t>
            </a:r>
            <a:r>
              <a:rPr lang="en-US" dirty="0"/>
              <a:t> </a:t>
            </a:r>
            <a:r>
              <a:rPr lang="en-US" dirty="0" err="1"/>
              <a:t>istediler</a:t>
            </a:r>
            <a:r>
              <a:rPr lang="en-US" dirty="0"/>
              <a:t>. Bu </a:t>
            </a:r>
            <a:r>
              <a:rPr lang="en-US" dirty="0" err="1"/>
              <a:t>soruya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olacağını</a:t>
            </a:r>
            <a:r>
              <a:rPr lang="en-US" dirty="0"/>
              <a:t> </a:t>
            </a:r>
            <a:r>
              <a:rPr lang="en-US" dirty="0" err="1"/>
              <a:t>umarak</a:t>
            </a:r>
            <a:r>
              <a:rPr lang="en-US" dirty="0"/>
              <a:t>, </a:t>
            </a:r>
            <a:r>
              <a:rPr lang="en-US" dirty="0" err="1"/>
              <a:t>proteini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faj</a:t>
            </a:r>
            <a:r>
              <a:rPr lang="en-US" dirty="0"/>
              <a:t> </a:t>
            </a:r>
            <a:r>
              <a:rPr lang="en-US" dirty="0" err="1"/>
              <a:t>taneciklerinin</a:t>
            </a:r>
            <a:r>
              <a:rPr lang="en-US" dirty="0"/>
              <a:t> </a:t>
            </a:r>
            <a:r>
              <a:rPr lang="en-US" dirty="0" err="1"/>
              <a:t>DNA’sını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radyoaktif</a:t>
            </a:r>
            <a:r>
              <a:rPr lang="en-US" dirty="0"/>
              <a:t> </a:t>
            </a:r>
            <a:r>
              <a:rPr lang="en-US" dirty="0" err="1"/>
              <a:t>elementlerle</a:t>
            </a:r>
            <a:r>
              <a:rPr lang="en-US" dirty="0"/>
              <a:t> “</a:t>
            </a:r>
            <a:r>
              <a:rPr lang="en-US" dirty="0" err="1"/>
              <a:t>etiketleme”ye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verdiler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8468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B475-5D59-A14F-9D73-CB30067D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err="1"/>
              <a:t>DNA’nın</a:t>
            </a:r>
            <a:r>
              <a:rPr lang="en-US" i="1" dirty="0"/>
              <a:t> </a:t>
            </a:r>
            <a:r>
              <a:rPr lang="en-US" i="1" dirty="0" err="1"/>
              <a:t>Bileşimi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Yapısı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A7DFE-4709-6B45-AB18-6522F079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DNA’nın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1920’lerde </a:t>
            </a:r>
            <a:r>
              <a:rPr lang="en-US" dirty="0" err="1"/>
              <a:t>biyokimyacı</a:t>
            </a:r>
            <a:r>
              <a:rPr lang="en-US" dirty="0"/>
              <a:t> P. A. </a:t>
            </a:r>
            <a:r>
              <a:rPr lang="en-US" dirty="0" err="1"/>
              <a:t>Levene</a:t>
            </a:r>
            <a:r>
              <a:rPr lang="en-US" dirty="0"/>
              <a:t> </a:t>
            </a:r>
            <a:r>
              <a:rPr lang="en-US" dirty="0" err="1"/>
              <a:t>tarafından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yürütülmüştür</a:t>
            </a:r>
            <a:r>
              <a:rPr lang="en-US" dirty="0"/>
              <a:t>. </a:t>
            </a:r>
            <a:r>
              <a:rPr lang="en-US" dirty="0" err="1"/>
              <a:t>Levene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büyük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DNA </a:t>
            </a:r>
            <a:r>
              <a:rPr lang="en-US" dirty="0" err="1"/>
              <a:t>molekülünün</a:t>
            </a:r>
            <a:r>
              <a:rPr lang="en-US" dirty="0"/>
              <a:t> </a:t>
            </a:r>
            <a:r>
              <a:rPr lang="en-US" dirty="0" err="1"/>
              <a:t>şu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gruplardan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yapıldığını</a:t>
            </a:r>
            <a:r>
              <a:rPr lang="en-US" dirty="0"/>
              <a:t> </a:t>
            </a:r>
            <a:r>
              <a:rPr lang="en-US" dirty="0" err="1"/>
              <a:t>bulmuştur</a:t>
            </a:r>
            <a:r>
              <a:rPr lang="en-US" dirty="0"/>
              <a:t>: (1) 5 </a:t>
            </a:r>
            <a:r>
              <a:rPr lang="en-US" dirty="0" err="1"/>
              <a:t>karbonlu</a:t>
            </a:r>
            <a:r>
              <a:rPr lang="en-US" dirty="0"/>
              <a:t> </a:t>
            </a:r>
            <a:r>
              <a:rPr lang="en-US" dirty="0" err="1"/>
              <a:t>şeker</a:t>
            </a:r>
            <a:r>
              <a:rPr lang="en-US" dirty="0"/>
              <a:t> </a:t>
            </a:r>
            <a:r>
              <a:rPr lang="en-US" dirty="0" err="1"/>
              <a:t>deoksiriboz</a:t>
            </a:r>
            <a:r>
              <a:rPr lang="en-US" dirty="0"/>
              <a:t>; (2)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; </a:t>
            </a:r>
            <a:r>
              <a:rPr lang="en-US" dirty="0" err="1"/>
              <a:t>ve</a:t>
            </a:r>
            <a:r>
              <a:rPr lang="en-US" dirty="0"/>
              <a:t> (3) </a:t>
            </a:r>
            <a:r>
              <a:rPr lang="en-US" dirty="0" err="1"/>
              <a:t>dört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çeşit</a:t>
            </a:r>
            <a:r>
              <a:rPr lang="en-US" dirty="0"/>
              <a:t> </a:t>
            </a:r>
            <a:r>
              <a:rPr lang="en-US" dirty="0" err="1"/>
              <a:t>azotlu</a:t>
            </a:r>
            <a:r>
              <a:rPr lang="en-US" dirty="0"/>
              <a:t> </a:t>
            </a:r>
            <a:r>
              <a:rPr lang="en-US" dirty="0" err="1"/>
              <a:t>bazlar</a:t>
            </a:r>
            <a:r>
              <a:rPr lang="en-US" dirty="0"/>
              <a:t>. Bu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bazdan</a:t>
            </a:r>
            <a:r>
              <a:rPr lang="en-US" dirty="0"/>
              <a:t> </a:t>
            </a:r>
            <a:r>
              <a:rPr lang="en-US" dirty="0" err="1"/>
              <a:t>ikisi</a:t>
            </a:r>
            <a:r>
              <a:rPr lang="en-US" dirty="0"/>
              <a:t> </a:t>
            </a:r>
            <a:r>
              <a:rPr lang="en-US" dirty="0" err="1"/>
              <a:t>adenin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guanin, </a:t>
            </a:r>
            <a:r>
              <a:rPr lang="en-US" dirty="0" err="1"/>
              <a:t>pürinler</a:t>
            </a:r>
            <a:r>
              <a:rPr lang="en-US" dirty="0"/>
              <a:t> </a:t>
            </a:r>
            <a:r>
              <a:rPr lang="en-US" dirty="0" err="1"/>
              <a:t>denilen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bileşik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çeşididirler</a:t>
            </a:r>
            <a:r>
              <a:rPr lang="en-US" dirty="0"/>
              <a:t>;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ikisi</a:t>
            </a:r>
            <a:r>
              <a:rPr lang="en-US" dirty="0"/>
              <a:t>, </a:t>
            </a:r>
            <a:r>
              <a:rPr lang="en-US" dirty="0" err="1"/>
              <a:t>sitozin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timin</a:t>
            </a:r>
            <a:r>
              <a:rPr lang="en-US" dirty="0"/>
              <a:t>, </a:t>
            </a:r>
            <a:r>
              <a:rPr lang="en-US" dirty="0" err="1"/>
              <a:t>pirimidinler</a:t>
            </a:r>
            <a:r>
              <a:rPr lang="en-US" dirty="0"/>
              <a:t> </a:t>
            </a:r>
            <a:r>
              <a:rPr lang="en-US" dirty="0" err="1"/>
              <a:t>denilen</a:t>
            </a:r>
            <a:r>
              <a:rPr lang="en-US" dirty="0"/>
              <a:t> </a:t>
            </a:r>
            <a:r>
              <a:rPr lang="en-US" dirty="0" err="1"/>
              <a:t>bileşiklerdir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Levene</a:t>
            </a:r>
            <a:r>
              <a:rPr lang="en-US" dirty="0"/>
              <a:t>,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şeker</a:t>
            </a:r>
            <a:r>
              <a:rPr lang="en-US" dirty="0"/>
              <a:t> </a:t>
            </a:r>
            <a:r>
              <a:rPr lang="en-US" dirty="0" err="1"/>
              <a:t>birimine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</a:t>
            </a:r>
            <a:r>
              <a:rPr lang="en-US" dirty="0" err="1"/>
              <a:t>grubunun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azotlu</a:t>
            </a:r>
            <a:r>
              <a:rPr lang="en-US" dirty="0"/>
              <a:t> </a:t>
            </a:r>
            <a:r>
              <a:rPr lang="en-US" dirty="0" err="1"/>
              <a:t>bazın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bulunduğunu</a:t>
            </a:r>
            <a:r>
              <a:rPr lang="en-US" dirty="0"/>
              <a:t> </a:t>
            </a:r>
            <a:r>
              <a:rPr lang="en-US" dirty="0" err="1"/>
              <a:t>bulmuştur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DNA’nın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yapısının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şeker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fosfot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dört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azotlu</a:t>
            </a:r>
            <a:r>
              <a:rPr lang="en-US" dirty="0"/>
              <a:t> </a:t>
            </a:r>
            <a:r>
              <a:rPr lang="en-US" dirty="0" err="1"/>
              <a:t>bazdan</a:t>
            </a:r>
            <a:r>
              <a:rPr lang="en-US" dirty="0"/>
              <a:t> </a:t>
            </a:r>
            <a:r>
              <a:rPr lang="en-US" dirty="0" err="1"/>
              <a:t>birinin</a:t>
            </a:r>
            <a:r>
              <a:rPr lang="en-US" dirty="0"/>
              <a:t>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vermiştir</a:t>
            </a:r>
            <a:r>
              <a:rPr lang="en-US" dirty="0"/>
              <a:t>. Bu </a:t>
            </a:r>
            <a:r>
              <a:rPr lang="en-US" dirty="0" err="1"/>
              <a:t>birimi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nükleotid</a:t>
            </a:r>
            <a:r>
              <a:rPr lang="en-US" dirty="0"/>
              <a:t> </a:t>
            </a:r>
            <a:r>
              <a:rPr lang="en-US" dirty="0" err="1"/>
              <a:t>olarak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adlandırmıştır</a:t>
            </a:r>
            <a:r>
              <a:rPr lang="en-US" dirty="0"/>
              <a:t>.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,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çeşit</a:t>
            </a:r>
            <a:r>
              <a:rPr lang="en-US" dirty="0"/>
              <a:t> </a:t>
            </a:r>
            <a:r>
              <a:rPr lang="en-US" dirty="0" err="1"/>
              <a:t>nükleotid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01894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7C8B-5632-A14F-BCF6-70371B7C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AFE8-0FAB-6648-8B2E-4FAFCA73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DNA’nın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bileşimi</a:t>
            </a:r>
            <a:r>
              <a:rPr lang="en-US" dirty="0"/>
              <a:t> </a:t>
            </a:r>
            <a:r>
              <a:rPr lang="en-US" dirty="0" err="1"/>
              <a:t>bilindikten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, </a:t>
            </a:r>
            <a:r>
              <a:rPr lang="en-US" dirty="0" err="1"/>
              <a:t>geriye</a:t>
            </a:r>
            <a:r>
              <a:rPr lang="en-US" dirty="0"/>
              <a:t> </a:t>
            </a:r>
            <a:r>
              <a:rPr lang="en-US" dirty="0" err="1"/>
              <a:t>molekülün</a:t>
            </a:r>
            <a:r>
              <a:rPr lang="en-US" dirty="0"/>
              <a:t> </a:t>
            </a:r>
            <a:r>
              <a:rPr lang="en-US" dirty="0" err="1"/>
              <a:t>yapısını</a:t>
            </a:r>
            <a:r>
              <a:rPr lang="en-US" dirty="0"/>
              <a:t> </a:t>
            </a:r>
            <a:r>
              <a:rPr lang="en-US" dirty="0" err="1"/>
              <a:t>çözmek</a:t>
            </a:r>
            <a:r>
              <a:rPr lang="en-US" dirty="0"/>
              <a:t> </a:t>
            </a:r>
            <a:r>
              <a:rPr lang="en-US" dirty="0" err="1"/>
              <a:t>kalmıştır</a:t>
            </a:r>
            <a:r>
              <a:rPr lang="en-US" dirty="0"/>
              <a:t>. Bu, 1953’te, </a:t>
            </a:r>
            <a:r>
              <a:rPr lang="en-US" dirty="0" err="1"/>
              <a:t>İngiltere</a:t>
            </a:r>
            <a:r>
              <a:rPr lang="en-US" dirty="0"/>
              <a:t> </a:t>
            </a:r>
            <a:r>
              <a:rPr lang="en-US" dirty="0" err="1"/>
              <a:t>Cambridge’de</a:t>
            </a:r>
            <a:r>
              <a:rPr lang="en-US" dirty="0"/>
              <a:t> </a:t>
            </a:r>
            <a:r>
              <a:rPr lang="en-US" dirty="0" err="1"/>
              <a:t>beraber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Amerikalı</a:t>
            </a:r>
            <a:r>
              <a:rPr lang="en-US" dirty="0"/>
              <a:t> </a:t>
            </a:r>
            <a:r>
              <a:rPr lang="en-US" dirty="0" err="1"/>
              <a:t>biyokimyacı</a:t>
            </a:r>
            <a:r>
              <a:rPr lang="en-US" dirty="0"/>
              <a:t> James Watson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İngiliz</a:t>
            </a:r>
            <a:r>
              <a:rPr lang="en-US" dirty="0"/>
              <a:t> </a:t>
            </a:r>
            <a:r>
              <a:rPr lang="en-US" dirty="0" err="1"/>
              <a:t>fizikçi</a:t>
            </a:r>
            <a:r>
              <a:rPr lang="en-US" dirty="0"/>
              <a:t> Francis Crick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başarılmıştır</a:t>
            </a:r>
            <a:r>
              <a:rPr lang="en-US" dirty="0"/>
              <a:t>. DNA </a:t>
            </a:r>
            <a:r>
              <a:rPr lang="en-US" dirty="0" err="1"/>
              <a:t>modeline</a:t>
            </a:r>
            <a:r>
              <a:rPr lang="en-US" dirty="0"/>
              <a:t> </a:t>
            </a:r>
            <a:r>
              <a:rPr lang="en-US" dirty="0" err="1"/>
              <a:t>ulaşmada</a:t>
            </a:r>
            <a:r>
              <a:rPr lang="en-US" dirty="0"/>
              <a:t>, Watson </a:t>
            </a:r>
            <a:r>
              <a:rPr lang="en-US" dirty="0" err="1"/>
              <a:t>ve</a:t>
            </a:r>
            <a:r>
              <a:rPr lang="en-US" dirty="0"/>
              <a:t> Crick, DNA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bilinen</a:t>
            </a:r>
            <a:r>
              <a:rPr lang="en-US" dirty="0"/>
              <a:t> her </a:t>
            </a:r>
            <a:r>
              <a:rPr lang="en-US" dirty="0" err="1"/>
              <a:t>şeyden</a:t>
            </a:r>
            <a:r>
              <a:rPr lang="en-US" dirty="0"/>
              <a:t> </a:t>
            </a:r>
            <a:r>
              <a:rPr lang="en-US" dirty="0" err="1"/>
              <a:t>yararlanmışlardır</a:t>
            </a:r>
            <a:r>
              <a:rPr lang="en-US" dirty="0"/>
              <a:t>.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Oxford </a:t>
            </a:r>
            <a:r>
              <a:rPr lang="en-US" dirty="0" err="1"/>
              <a:t>Üniversitesinden</a:t>
            </a:r>
            <a:r>
              <a:rPr lang="en-US" dirty="0"/>
              <a:t> Maurice Wilkins </a:t>
            </a:r>
            <a:r>
              <a:rPr lang="en-US" dirty="0" err="1"/>
              <a:t>ve</a:t>
            </a:r>
            <a:r>
              <a:rPr lang="en-US" dirty="0"/>
              <a:t> Rosalind </a:t>
            </a:r>
            <a:r>
              <a:rPr lang="en-US" dirty="0" err="1"/>
              <a:t>Franklin’den</a:t>
            </a:r>
            <a:r>
              <a:rPr lang="en-US" dirty="0"/>
              <a:t> </a:t>
            </a:r>
            <a:r>
              <a:rPr lang="en-US" dirty="0" err="1"/>
              <a:t>gelmiştir</a:t>
            </a:r>
            <a:r>
              <a:rPr lang="en-US" dirty="0"/>
              <a:t>. DNA </a:t>
            </a:r>
            <a:r>
              <a:rPr lang="en-US" dirty="0" err="1"/>
              <a:t>kristalleri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X-</a:t>
            </a:r>
            <a:r>
              <a:rPr lang="en-US" dirty="0" err="1"/>
              <a:t>ışını</a:t>
            </a:r>
            <a:r>
              <a:rPr lang="en-US" dirty="0"/>
              <a:t> </a:t>
            </a:r>
            <a:r>
              <a:rPr lang="en-US" dirty="0" err="1"/>
              <a:t>deneyleri</a:t>
            </a:r>
            <a:r>
              <a:rPr lang="en-US" dirty="0"/>
              <a:t> </a:t>
            </a:r>
            <a:r>
              <a:rPr lang="en-US" dirty="0" err="1"/>
              <a:t>yapmışlardır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Bu </a:t>
            </a:r>
            <a:r>
              <a:rPr lang="en-US" dirty="0" err="1"/>
              <a:t>Xışını</a:t>
            </a:r>
            <a:r>
              <a:rPr lang="en-US" dirty="0"/>
              <a:t> </a:t>
            </a:r>
            <a:r>
              <a:rPr lang="en-US" dirty="0" err="1"/>
              <a:t>fotoğrafları</a:t>
            </a:r>
            <a:r>
              <a:rPr lang="en-US" dirty="0"/>
              <a:t>, </a:t>
            </a:r>
            <a:r>
              <a:rPr lang="en-US" dirty="0" err="1"/>
              <a:t>kristalde</a:t>
            </a:r>
            <a:r>
              <a:rPr lang="en-US" dirty="0"/>
              <a:t> </a:t>
            </a:r>
            <a:r>
              <a:rPr lang="en-US" dirty="0" err="1"/>
              <a:t>tekrarlanan</a:t>
            </a:r>
            <a:r>
              <a:rPr lang="en-US" dirty="0"/>
              <a:t> </a:t>
            </a:r>
            <a:r>
              <a:rPr lang="en-US" dirty="0" err="1"/>
              <a:t>birimlerin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sarmal</a:t>
            </a:r>
            <a:r>
              <a:rPr lang="en-US" dirty="0"/>
              <a:t> yay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düzenlendiğini</a:t>
            </a:r>
            <a:r>
              <a:rPr lang="en-US" dirty="0"/>
              <a:t> </a:t>
            </a:r>
            <a:r>
              <a:rPr lang="en-US" dirty="0" err="1"/>
              <a:t>göstermiştir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DNA’nın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gruplarının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düzenlemelerini</a:t>
            </a:r>
            <a:r>
              <a:rPr lang="en-US" dirty="0"/>
              <a:t> </a:t>
            </a:r>
            <a:r>
              <a:rPr lang="en-US" dirty="0" err="1"/>
              <a:t>denedikten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, Watson </a:t>
            </a:r>
            <a:r>
              <a:rPr lang="en-US" dirty="0" err="1"/>
              <a:t>ve</a:t>
            </a:r>
            <a:r>
              <a:rPr lang="en-US" dirty="0"/>
              <a:t> Crick, </a:t>
            </a:r>
            <a:r>
              <a:rPr lang="en-US" dirty="0" err="1"/>
              <a:t>şeker-fosfat</a:t>
            </a:r>
            <a:r>
              <a:rPr lang="en-US" dirty="0"/>
              <a:t> </a:t>
            </a:r>
            <a:r>
              <a:rPr lang="en-US" dirty="0" err="1"/>
              <a:t>gruplarının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ilerleyen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zincirinin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DNA </a:t>
            </a:r>
            <a:r>
              <a:rPr lang="en-US" dirty="0" err="1"/>
              <a:t>molekülu</a:t>
            </a:r>
            <a:r>
              <a:rPr lang="en-US" dirty="0"/>
              <a:t>̈ </a:t>
            </a:r>
            <a:r>
              <a:rPr lang="en-US" dirty="0" err="1"/>
              <a:t>modeline</a:t>
            </a:r>
            <a:r>
              <a:rPr lang="en-US" dirty="0"/>
              <a:t> </a:t>
            </a:r>
            <a:r>
              <a:rPr lang="en-US" dirty="0" err="1"/>
              <a:t>ulaştılar</a:t>
            </a:r>
            <a:r>
              <a:rPr lang="en-US" dirty="0"/>
              <a:t>. </a:t>
            </a:r>
            <a:r>
              <a:rPr lang="en-US" dirty="0" err="1"/>
              <a:t>Molekülün</a:t>
            </a:r>
            <a:r>
              <a:rPr lang="en-US" dirty="0"/>
              <a:t> </a:t>
            </a:r>
            <a:r>
              <a:rPr lang="en-US" dirty="0" err="1"/>
              <a:t>sarmal</a:t>
            </a:r>
            <a:r>
              <a:rPr lang="en-US" dirty="0"/>
              <a:t> </a:t>
            </a:r>
            <a:r>
              <a:rPr lang="en-US" dirty="0" err="1"/>
              <a:t>eğrisi</a:t>
            </a:r>
            <a:r>
              <a:rPr lang="en-US" dirty="0"/>
              <a:t>, </a:t>
            </a:r>
            <a:r>
              <a:rPr lang="en-US" dirty="0" err="1"/>
              <a:t>dolanan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195 </a:t>
            </a:r>
            <a:r>
              <a:rPr lang="en-US" dirty="0" err="1"/>
              <a:t>burulan</a:t>
            </a:r>
            <a:r>
              <a:rPr lang="en-US" dirty="0"/>
              <a:t> el </a:t>
            </a:r>
            <a:r>
              <a:rPr lang="en-US" dirty="0" err="1"/>
              <a:t>merdiveni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şekillenmektedir</a:t>
            </a:r>
            <a:r>
              <a:rPr lang="en-US" dirty="0"/>
              <a:t>. </a:t>
            </a:r>
            <a:r>
              <a:rPr lang="en-US" dirty="0" err="1"/>
              <a:t>Sonuçta</a:t>
            </a:r>
            <a:r>
              <a:rPr lang="en-US" dirty="0"/>
              <a:t>, DNA </a:t>
            </a:r>
            <a:r>
              <a:rPr lang="en-US" dirty="0" err="1"/>
              <a:t>molekülu</a:t>
            </a:r>
            <a:r>
              <a:rPr lang="en-US" dirty="0"/>
              <a:t>̈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ikili</a:t>
            </a:r>
            <a:r>
              <a:rPr lang="en-US" dirty="0"/>
              <a:t> </a:t>
            </a:r>
            <a:r>
              <a:rPr lang="en-US" dirty="0" err="1"/>
              <a:t>sarmal</a:t>
            </a:r>
            <a:r>
              <a:rPr lang="en-US" dirty="0"/>
              <a:t> </a:t>
            </a:r>
            <a:r>
              <a:rPr lang="en-US" dirty="0" err="1"/>
              <a:t>yaydır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19602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EB6E-DD65-8445-BAC2-C6046673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520A-2A35-AA44-9DB9-DAE3067E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 </a:t>
            </a:r>
            <a:r>
              <a:rPr lang="en-US" dirty="0" err="1"/>
              <a:t>modelle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koldaki</a:t>
            </a:r>
            <a:r>
              <a:rPr lang="en-US" dirty="0"/>
              <a:t> </a:t>
            </a:r>
            <a:r>
              <a:rPr lang="en-US" dirty="0" err="1"/>
              <a:t>bazların</a:t>
            </a:r>
            <a:r>
              <a:rPr lang="en-US" dirty="0"/>
              <a:t> </a:t>
            </a:r>
            <a:r>
              <a:rPr lang="en-US" dirty="0" err="1"/>
              <a:t>ardıllığının</a:t>
            </a:r>
            <a:r>
              <a:rPr lang="en-US" dirty="0"/>
              <a:t>, </a:t>
            </a:r>
            <a:r>
              <a:rPr lang="en-US" dirty="0" err="1"/>
              <a:t>otomatik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diğer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koldaki</a:t>
            </a:r>
            <a:r>
              <a:rPr lang="en-US" dirty="0"/>
              <a:t> </a:t>
            </a:r>
            <a:r>
              <a:rPr lang="en-US" dirty="0" err="1"/>
              <a:t>eş</a:t>
            </a:r>
            <a:r>
              <a:rPr lang="en-US" dirty="0"/>
              <a:t> </a:t>
            </a:r>
            <a:r>
              <a:rPr lang="en-US" dirty="0" err="1"/>
              <a:t>bazları</a:t>
            </a:r>
            <a:r>
              <a:rPr lang="en-US" dirty="0"/>
              <a:t> </a:t>
            </a:r>
            <a:r>
              <a:rPr lang="en-US" dirty="0" err="1"/>
              <a:t>belirlemesidir</a:t>
            </a:r>
            <a:r>
              <a:rPr lang="en-US" dirty="0"/>
              <a:t>. A, T, G </a:t>
            </a:r>
            <a:r>
              <a:rPr lang="en-US" dirty="0" err="1"/>
              <a:t>ve</a:t>
            </a:r>
            <a:r>
              <a:rPr lang="en-US" dirty="0"/>
              <a:t> C </a:t>
            </a:r>
            <a:r>
              <a:rPr lang="en-US" dirty="0" err="1"/>
              <a:t>harflerini</a:t>
            </a:r>
            <a:r>
              <a:rPr lang="en-US" dirty="0"/>
              <a:t>,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adenin</a:t>
            </a:r>
            <a:r>
              <a:rPr lang="en-US" dirty="0"/>
              <a:t>, </a:t>
            </a:r>
            <a:r>
              <a:rPr lang="en-US" dirty="0" err="1"/>
              <a:t>timin</a:t>
            </a:r>
            <a:r>
              <a:rPr lang="en-US" dirty="0"/>
              <a:t>, guanin </a:t>
            </a:r>
            <a:r>
              <a:rPr lang="en-US" dirty="0" err="1"/>
              <a:t>ve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sitozin’i</a:t>
            </a:r>
            <a:r>
              <a:rPr lang="en-US" dirty="0"/>
              <a:t> </a:t>
            </a:r>
            <a:r>
              <a:rPr lang="en-US" dirty="0" err="1"/>
              <a:t>göstermek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kullanıldığından</a:t>
            </a:r>
            <a:r>
              <a:rPr lang="en-US" dirty="0"/>
              <a:t>, her A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T’ye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her G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C’ye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birleşir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eşleşme</a:t>
            </a:r>
            <a:r>
              <a:rPr lang="en-US" dirty="0"/>
              <a:t> </a:t>
            </a:r>
            <a:r>
              <a:rPr lang="en-US" dirty="0" err="1"/>
              <a:t>olasılığı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koldaki</a:t>
            </a:r>
            <a:r>
              <a:rPr lang="en-US" dirty="0"/>
              <a:t> </a:t>
            </a:r>
            <a:r>
              <a:rPr lang="en-US" dirty="0" err="1"/>
              <a:t>ardıllık</a:t>
            </a:r>
            <a:r>
              <a:rPr lang="en-US" dirty="0"/>
              <a:t> AGGTTAC </a:t>
            </a:r>
            <a:r>
              <a:rPr lang="en-US" dirty="0" err="1"/>
              <a:t>ise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koldaki</a:t>
            </a:r>
            <a:r>
              <a:rPr lang="en-US" dirty="0"/>
              <a:t> </a:t>
            </a:r>
            <a:r>
              <a:rPr lang="en-US" dirty="0" err="1"/>
              <a:t>eşleşik</a:t>
            </a:r>
            <a:r>
              <a:rPr lang="en-US" dirty="0"/>
              <a:t> </a:t>
            </a:r>
            <a:r>
              <a:rPr lang="en-US" dirty="0" err="1"/>
              <a:t>ardıllık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TCCAATG </a:t>
            </a:r>
            <a:r>
              <a:rPr lang="en-US" dirty="0" err="1"/>
              <a:t>olur</a:t>
            </a:r>
            <a:r>
              <a:rPr lang="en-US" dirty="0"/>
              <a:t>. Bu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tümleyici’dir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 Her </a:t>
            </a:r>
            <a:r>
              <a:rPr lang="en-US" dirty="0" err="1"/>
              <a:t>bir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kol</a:t>
            </a:r>
            <a:r>
              <a:rPr lang="en-US" dirty="0"/>
              <a:t>, A-T </a:t>
            </a:r>
            <a:r>
              <a:rPr lang="en-US" dirty="0" err="1"/>
              <a:t>ve</a:t>
            </a:r>
            <a:r>
              <a:rPr lang="en-US" dirty="0"/>
              <a:t> G-C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eşleşme</a:t>
            </a:r>
            <a:r>
              <a:rPr lang="en-US" dirty="0"/>
              <a:t> </a:t>
            </a:r>
            <a:r>
              <a:rPr lang="en-US" dirty="0" err="1"/>
              <a:t>kuralına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diğerinin</a:t>
            </a:r>
            <a:r>
              <a:rPr lang="en-US" dirty="0"/>
              <a:t> </a:t>
            </a:r>
            <a:r>
              <a:rPr lang="en-US" dirty="0" err="1"/>
              <a:t>tümleyicisidir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DNA’nın</a:t>
            </a:r>
            <a:r>
              <a:rPr lang="en-US" dirty="0"/>
              <a:t> </a:t>
            </a:r>
            <a:r>
              <a:rPr lang="en-US" dirty="0" err="1"/>
              <a:t>ikili</a:t>
            </a:r>
            <a:r>
              <a:rPr lang="en-US" dirty="0"/>
              <a:t> </a:t>
            </a:r>
            <a:r>
              <a:rPr lang="en-US" dirty="0" err="1"/>
              <a:t>sarmal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kalıtım</a:t>
            </a:r>
            <a:r>
              <a:rPr lang="en-US" dirty="0"/>
              <a:t> </a:t>
            </a:r>
            <a:r>
              <a:rPr lang="en-US" dirty="0" err="1"/>
              <a:t>biliminde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büyük</a:t>
            </a:r>
            <a:r>
              <a:rPr lang="en-US" dirty="0"/>
              <a:t> ani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önemli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olmuştur</a:t>
            </a:r>
            <a:r>
              <a:rPr lang="en-US" dirty="0"/>
              <a:t>. Watson, Crick </a:t>
            </a:r>
            <a:r>
              <a:rPr lang="en-US" dirty="0" err="1"/>
              <a:t>ve</a:t>
            </a:r>
            <a:r>
              <a:rPr lang="en-US" dirty="0"/>
              <a:t> Wilkins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1962 </a:t>
            </a:r>
            <a:r>
              <a:rPr lang="en-US" dirty="0" err="1"/>
              <a:t>yılında</a:t>
            </a:r>
            <a:r>
              <a:rPr lang="en-US" dirty="0"/>
              <a:t> Nobel </a:t>
            </a:r>
            <a:r>
              <a:rPr lang="en-US" dirty="0" err="1"/>
              <a:t>ödülu</a:t>
            </a:r>
            <a:r>
              <a:rPr lang="en-US" dirty="0"/>
              <a:t>̈</a:t>
            </a:r>
          </a:p>
          <a:p>
            <a:pPr marL="0" indent="0">
              <a:buNone/>
            </a:pPr>
            <a:r>
              <a:rPr lang="en-US" dirty="0" err="1"/>
              <a:t>aldılar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55627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59E7-285C-9640-BED4-6F0BF1F1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err="1"/>
              <a:t>DNA’nın</a:t>
            </a:r>
            <a:r>
              <a:rPr lang="en-US" i="1" dirty="0"/>
              <a:t> </a:t>
            </a:r>
            <a:r>
              <a:rPr lang="en-US" i="1" dirty="0" err="1"/>
              <a:t>Kopyalanması</a:t>
            </a:r>
            <a:r>
              <a:rPr lang="en-US" i="1" dirty="0"/>
              <a:t>- </a:t>
            </a:r>
            <a:r>
              <a:rPr lang="en-US" i="1" dirty="0" err="1"/>
              <a:t>Replikasyon</a:t>
            </a:r>
            <a:r>
              <a:rPr lang="en-US" i="1" dirty="0"/>
              <a:t> </a:t>
            </a:r>
            <a:br>
              <a:rPr lang="en-US" i="1" dirty="0"/>
            </a:br>
            <a:endParaRPr lang="en-TR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3FE0-27E1-2140-A047-FC25CB80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Gen-</a:t>
            </a:r>
            <a:r>
              <a:rPr lang="en-US" dirty="0" err="1"/>
              <a:t>kromozom</a:t>
            </a:r>
            <a:r>
              <a:rPr lang="en-US" dirty="0"/>
              <a:t> </a:t>
            </a:r>
            <a:r>
              <a:rPr lang="en-US" dirty="0" err="1"/>
              <a:t>kuramının</a:t>
            </a:r>
            <a:r>
              <a:rPr lang="en-US" dirty="0"/>
              <a:t> </a:t>
            </a:r>
            <a:r>
              <a:rPr lang="en-US" dirty="0" err="1"/>
              <a:t>büyük</a:t>
            </a:r>
            <a:r>
              <a:rPr lang="en-US" dirty="0"/>
              <a:t> </a:t>
            </a:r>
            <a:r>
              <a:rPr lang="en-US" dirty="0" err="1"/>
              <a:t>sorularından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, </a:t>
            </a:r>
            <a:r>
              <a:rPr lang="en-US" dirty="0" err="1"/>
              <a:t>hücre</a:t>
            </a:r>
            <a:r>
              <a:rPr lang="en-US" dirty="0"/>
              <a:t> </a:t>
            </a:r>
            <a:r>
              <a:rPr lang="en-US" dirty="0" err="1"/>
              <a:t>bölünmesi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kromozomun</a:t>
            </a:r>
            <a:r>
              <a:rPr lang="en-US" dirty="0"/>
              <a:t> 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kopyasının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yapılabildiğidir</a:t>
            </a:r>
            <a:r>
              <a:rPr lang="en-US" dirty="0"/>
              <a:t>. </a:t>
            </a:r>
            <a:r>
              <a:rPr lang="en-US" dirty="0" err="1"/>
              <a:t>İkili</a:t>
            </a:r>
            <a:r>
              <a:rPr lang="en-US" dirty="0"/>
              <a:t> </a:t>
            </a:r>
            <a:r>
              <a:rPr lang="en-US" dirty="0" err="1"/>
              <a:t>sarmal</a:t>
            </a:r>
            <a:r>
              <a:rPr lang="en-US" dirty="0"/>
              <a:t> model </a:t>
            </a:r>
            <a:r>
              <a:rPr lang="en-US" dirty="0" err="1"/>
              <a:t>yalın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vermiştir</a:t>
            </a:r>
            <a:r>
              <a:rPr lang="en-US" dirty="0"/>
              <a:t>. </a:t>
            </a:r>
            <a:r>
              <a:rPr lang="en-US" dirty="0" err="1"/>
              <a:t>Modelin</a:t>
            </a:r>
            <a:r>
              <a:rPr lang="en-US" dirty="0"/>
              <a:t> </a:t>
            </a:r>
            <a:r>
              <a:rPr lang="en-US" dirty="0" err="1"/>
              <a:t>basamaklarını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çiftleri</a:t>
            </a:r>
            <a:r>
              <a:rPr lang="en-US" dirty="0"/>
              <a:t> </a:t>
            </a:r>
            <a:r>
              <a:rPr lang="en-US" dirty="0" err="1"/>
              <a:t>hidrojen</a:t>
            </a:r>
            <a:r>
              <a:rPr lang="en-US" dirty="0"/>
              <a:t> </a:t>
            </a:r>
            <a:r>
              <a:rPr lang="en-US" dirty="0" err="1"/>
              <a:t>bağı</a:t>
            </a:r>
            <a:r>
              <a:rPr lang="en-US" dirty="0"/>
              <a:t> </a:t>
            </a:r>
            <a:r>
              <a:rPr lang="en-US" dirty="0" err="1"/>
              <a:t>denilen</a:t>
            </a:r>
            <a:r>
              <a:rPr lang="en-US" dirty="0"/>
              <a:t> </a:t>
            </a:r>
            <a:r>
              <a:rPr lang="en-US" dirty="0" err="1"/>
              <a:t>zayıf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bağ</a:t>
            </a:r>
            <a:r>
              <a:rPr lang="en-US" dirty="0"/>
              <a:t> </a:t>
            </a:r>
            <a:r>
              <a:rPr lang="en-US" dirty="0" err="1"/>
              <a:t>çeşidi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arada</a:t>
            </a:r>
            <a:r>
              <a:rPr lang="en-US" dirty="0"/>
              <a:t> </a:t>
            </a:r>
            <a:r>
              <a:rPr lang="en-US" dirty="0" err="1"/>
              <a:t>tutulmaktadır</a:t>
            </a:r>
            <a:r>
              <a:rPr lang="en-US" dirty="0"/>
              <a:t>. Bu </a:t>
            </a:r>
            <a:r>
              <a:rPr lang="en-US" dirty="0" err="1"/>
              <a:t>bağlar</a:t>
            </a:r>
            <a:r>
              <a:rPr lang="en-US" dirty="0"/>
              <a:t> </a:t>
            </a:r>
            <a:r>
              <a:rPr lang="en-US" dirty="0" err="1"/>
              <a:t>yıkıldığında</a:t>
            </a:r>
            <a:r>
              <a:rPr lang="en-US" dirty="0"/>
              <a:t>, DNA </a:t>
            </a:r>
            <a:r>
              <a:rPr lang="en-US" dirty="0" err="1"/>
              <a:t>molekülünün</a:t>
            </a:r>
            <a:r>
              <a:rPr lang="en-US" dirty="0"/>
              <a:t>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kolu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fermuarın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yarısı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ayrılabilir</a:t>
            </a:r>
            <a:r>
              <a:rPr lang="en-US" dirty="0"/>
              <a:t>. </a:t>
            </a:r>
            <a:r>
              <a:rPr lang="en-US" dirty="0" err="1"/>
              <a:t>Ardından</a:t>
            </a:r>
            <a:r>
              <a:rPr lang="en-US" dirty="0"/>
              <a:t>,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koldaki</a:t>
            </a:r>
            <a:r>
              <a:rPr lang="en-US" dirty="0"/>
              <a:t> </a:t>
            </a:r>
            <a:r>
              <a:rPr lang="en-US" dirty="0" err="1"/>
              <a:t>bazlar</a:t>
            </a:r>
            <a:r>
              <a:rPr lang="en-US" dirty="0"/>
              <a:t>,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fermuarın</a:t>
            </a:r>
            <a:r>
              <a:rPr lang="en-US" dirty="0"/>
              <a:t> </a:t>
            </a:r>
            <a:r>
              <a:rPr lang="en-US" dirty="0" err="1"/>
              <a:t>dişleri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açıkta</a:t>
            </a:r>
            <a:r>
              <a:rPr lang="en-US" dirty="0"/>
              <a:t> </a:t>
            </a:r>
            <a:r>
              <a:rPr lang="en-US" dirty="0" err="1"/>
              <a:t>kalırlar</a:t>
            </a:r>
            <a:r>
              <a:rPr lang="en-US" dirty="0"/>
              <a:t>. </a:t>
            </a:r>
            <a:r>
              <a:rPr lang="en-US" dirty="0" err="1"/>
              <a:t>Hücrenin</a:t>
            </a:r>
            <a:r>
              <a:rPr lang="en-US" dirty="0"/>
              <a:t> </a:t>
            </a:r>
            <a:r>
              <a:rPr lang="en-US" dirty="0" err="1"/>
              <a:t>çekirdeğinde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nükleotidler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,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bazları</a:t>
            </a:r>
            <a:r>
              <a:rPr lang="en-US" dirty="0"/>
              <a:t>,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koldaki</a:t>
            </a:r>
            <a:r>
              <a:rPr lang="en-US" dirty="0"/>
              <a:t> </a:t>
            </a:r>
            <a:r>
              <a:rPr lang="en-US" dirty="0" err="1"/>
              <a:t>tümleyici</a:t>
            </a:r>
            <a:r>
              <a:rPr lang="en-US" dirty="0"/>
              <a:t> </a:t>
            </a:r>
            <a:r>
              <a:rPr lang="en-US" dirty="0" err="1"/>
              <a:t>bazları</a:t>
            </a:r>
            <a:r>
              <a:rPr lang="en-US" dirty="0"/>
              <a:t> </a:t>
            </a:r>
            <a:r>
              <a:rPr lang="en-US" dirty="0" err="1"/>
              <a:t>kendilerine</a:t>
            </a:r>
            <a:r>
              <a:rPr lang="en-US" dirty="0"/>
              <a:t> </a:t>
            </a:r>
            <a:r>
              <a:rPr lang="en-US" dirty="0" err="1"/>
              <a:t>çekebilmektedir</a:t>
            </a:r>
            <a:r>
              <a:rPr lang="en-US" dirty="0"/>
              <a:t>. </a:t>
            </a:r>
            <a:r>
              <a:rPr lang="en-US" dirty="0" err="1"/>
              <a:t>Ardından</a:t>
            </a:r>
            <a:r>
              <a:rPr lang="en-US" dirty="0"/>
              <a:t>, </a:t>
            </a:r>
            <a:r>
              <a:rPr lang="en-US" dirty="0" err="1"/>
              <a:t>yarısını</a:t>
            </a:r>
            <a:r>
              <a:rPr lang="en-US" dirty="0"/>
              <a:t> </a:t>
            </a:r>
            <a:r>
              <a:rPr lang="en-US" dirty="0" err="1"/>
              <a:t>kaybetmiş</a:t>
            </a:r>
            <a:r>
              <a:rPr lang="en-US" dirty="0"/>
              <a:t> </a:t>
            </a:r>
            <a:r>
              <a:rPr lang="en-US" dirty="0" err="1"/>
              <a:t>olanın</a:t>
            </a:r>
            <a:r>
              <a:rPr lang="en-US" dirty="0"/>
              <a:t> 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tümleyici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arada</a:t>
            </a:r>
            <a:r>
              <a:rPr lang="en-US" dirty="0"/>
              <a:t> </a:t>
            </a:r>
            <a:r>
              <a:rPr lang="en-US" dirty="0" err="1"/>
              <a:t>birleşebilmektedirler</a:t>
            </a:r>
            <a:r>
              <a:rPr lang="en-US" dirty="0"/>
              <a:t>. </a:t>
            </a:r>
            <a:r>
              <a:rPr lang="en-US" dirty="0" err="1"/>
              <a:t>DNA’nın</a:t>
            </a:r>
            <a:r>
              <a:rPr lang="en-US" dirty="0"/>
              <a:t>, </a:t>
            </a:r>
            <a:r>
              <a:rPr lang="en-US" dirty="0" err="1"/>
              <a:t>orijinal</a:t>
            </a:r>
            <a:r>
              <a:rPr lang="en-US" dirty="0"/>
              <a:t> </a:t>
            </a:r>
            <a:r>
              <a:rPr lang="en-US" dirty="0" err="1"/>
              <a:t>molekülün</a:t>
            </a:r>
            <a:r>
              <a:rPr lang="en-US" dirty="0"/>
              <a:t> 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, </a:t>
            </a:r>
            <a:r>
              <a:rPr lang="en-US" dirty="0" err="1"/>
              <a:t>iki-kollu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molekülu</a:t>
            </a:r>
            <a:r>
              <a:rPr lang="en-US" dirty="0"/>
              <a:t>̈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yolla</a:t>
            </a:r>
            <a:r>
              <a:rPr lang="en-US" dirty="0"/>
              <a:t> </a:t>
            </a:r>
            <a:r>
              <a:rPr lang="en-US" dirty="0" err="1"/>
              <a:t>yapılabilmektedir</a:t>
            </a:r>
            <a:r>
              <a:rPr lang="en-US" dirty="0"/>
              <a:t>.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deneyler</a:t>
            </a:r>
            <a:r>
              <a:rPr lang="en-US" dirty="0"/>
              <a:t>,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enzimlerin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, </a:t>
            </a:r>
            <a:r>
              <a:rPr lang="en-US" dirty="0" err="1"/>
              <a:t>canlı</a:t>
            </a:r>
            <a:r>
              <a:rPr lang="en-US" dirty="0"/>
              <a:t> </a:t>
            </a:r>
            <a:r>
              <a:rPr lang="en-US" dirty="0" err="1"/>
              <a:t>hücrelerde</a:t>
            </a:r>
            <a:r>
              <a:rPr lang="en-US" dirty="0"/>
              <a:t> </a:t>
            </a:r>
            <a:r>
              <a:rPr lang="en-US" dirty="0" err="1"/>
              <a:t>olanın</a:t>
            </a:r>
            <a:r>
              <a:rPr lang="en-US" dirty="0"/>
              <a:t> da,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göstermiştir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1597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5A8D-FC53-8149-8A15-E49ADD05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F7A98-3672-5946-A860-68C30B7B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Ribonükleik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, </a:t>
            </a:r>
            <a:r>
              <a:rPr lang="en-US" dirty="0" err="1"/>
              <a:t>RNA’nın</a:t>
            </a:r>
            <a:r>
              <a:rPr lang="en-US" dirty="0"/>
              <a:t> </a:t>
            </a:r>
            <a:r>
              <a:rPr lang="en-US" dirty="0" err="1"/>
              <a:t>bileşimi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farkla</a:t>
            </a:r>
            <a:r>
              <a:rPr lang="en-US" dirty="0"/>
              <a:t>, </a:t>
            </a:r>
            <a:r>
              <a:rPr lang="en-US" dirty="0" err="1"/>
              <a:t>DNA’nınkine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benzerdir</a:t>
            </a:r>
            <a:r>
              <a:rPr lang="en-US" dirty="0"/>
              <a:t>. </a:t>
            </a:r>
            <a:r>
              <a:rPr lang="en-US" dirty="0" err="1"/>
              <a:t>RNA’da</a:t>
            </a:r>
            <a:r>
              <a:rPr lang="en-US" dirty="0"/>
              <a:t> 5</a:t>
            </a:r>
          </a:p>
          <a:p>
            <a:pPr marL="0" indent="0">
              <a:buNone/>
            </a:pPr>
            <a:r>
              <a:rPr lang="en-US" dirty="0" err="1"/>
              <a:t>karbonlu</a:t>
            </a:r>
            <a:r>
              <a:rPr lang="en-US" dirty="0"/>
              <a:t> </a:t>
            </a:r>
            <a:r>
              <a:rPr lang="en-US" dirty="0" err="1"/>
              <a:t>şeker</a:t>
            </a:r>
            <a:r>
              <a:rPr lang="en-US" dirty="0"/>
              <a:t> </a:t>
            </a:r>
            <a:r>
              <a:rPr lang="en-US" dirty="0" err="1"/>
              <a:t>ribozdur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RNA’daki</a:t>
            </a:r>
            <a:r>
              <a:rPr lang="en-US" dirty="0"/>
              <a:t> </a:t>
            </a:r>
            <a:r>
              <a:rPr lang="en-US" dirty="0" err="1"/>
              <a:t>pirimidin</a:t>
            </a:r>
            <a:r>
              <a:rPr lang="en-US" dirty="0"/>
              <a:t>, </a:t>
            </a:r>
            <a:r>
              <a:rPr lang="en-US" dirty="0" err="1"/>
              <a:t>timinin</a:t>
            </a:r>
            <a:r>
              <a:rPr lang="en-US" dirty="0"/>
              <a:t> </a:t>
            </a:r>
            <a:r>
              <a:rPr lang="en-US" dirty="0" err="1"/>
              <a:t>yerini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urasildir</a:t>
            </a:r>
            <a:r>
              <a:rPr lang="en-US" dirty="0"/>
              <a:t>. Buna </a:t>
            </a:r>
            <a:r>
              <a:rPr lang="en-US" dirty="0" err="1"/>
              <a:t>göre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RNA’da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adenin</a:t>
            </a:r>
            <a:r>
              <a:rPr lang="en-US" dirty="0"/>
              <a:t>, guanin, </a:t>
            </a:r>
            <a:r>
              <a:rPr lang="en-US" dirty="0" err="1"/>
              <a:t>sitozin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urasildir</a:t>
            </a:r>
            <a:r>
              <a:rPr lang="en-US" dirty="0"/>
              <a:t>. </a:t>
            </a:r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kollu</a:t>
            </a:r>
            <a:r>
              <a:rPr lang="en-US" dirty="0"/>
              <a:t> </a:t>
            </a:r>
            <a:r>
              <a:rPr lang="en-US" dirty="0" err="1"/>
              <a:t>DNA’dan</a:t>
            </a:r>
            <a:r>
              <a:rPr lang="en-US" dirty="0"/>
              <a:t> </a:t>
            </a:r>
            <a:r>
              <a:rPr lang="en-US" dirty="0" err="1"/>
              <a:t>farklı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olarak</a:t>
            </a:r>
            <a:r>
              <a:rPr lang="en-US" dirty="0"/>
              <a:t>, </a:t>
            </a:r>
            <a:r>
              <a:rPr lang="en-US" dirty="0" err="1"/>
              <a:t>nükleotidlerin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kolundan</a:t>
            </a:r>
            <a:r>
              <a:rPr lang="en-US" dirty="0"/>
              <a:t> </a:t>
            </a:r>
            <a:r>
              <a:rPr lang="en-US" dirty="0" err="1"/>
              <a:t>ibarettir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18714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F8F2-59A7-3C4A-AC10-947E930D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err="1"/>
              <a:t>Genler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Enzimler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58B8-8DF2-8842-B573-A71DC2C3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Canlı</a:t>
            </a:r>
            <a:r>
              <a:rPr lang="en-US" dirty="0"/>
              <a:t> </a:t>
            </a:r>
            <a:r>
              <a:rPr lang="en-US" dirty="0" err="1"/>
              <a:t>hücrelerde</a:t>
            </a:r>
            <a:r>
              <a:rPr lang="en-US" dirty="0"/>
              <a:t> her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tepkime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enzimin</a:t>
            </a:r>
            <a:r>
              <a:rPr lang="en-US" dirty="0"/>
              <a:t> </a:t>
            </a:r>
            <a:r>
              <a:rPr lang="en-US" dirty="0" err="1"/>
              <a:t>varlığını</a:t>
            </a:r>
            <a:r>
              <a:rPr lang="en-US" dirty="0"/>
              <a:t> </a:t>
            </a:r>
            <a:r>
              <a:rPr lang="en-US" dirty="0" err="1"/>
              <a:t>gerektirir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Organizmanın</a:t>
            </a:r>
            <a:r>
              <a:rPr lang="en-US" dirty="0"/>
              <a:t> </a:t>
            </a:r>
            <a:r>
              <a:rPr lang="en-US" dirty="0" err="1"/>
              <a:t>muhtaç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 </a:t>
            </a:r>
            <a:r>
              <a:rPr lang="en-US" dirty="0" err="1"/>
              <a:t>besinlerinde</a:t>
            </a:r>
            <a:r>
              <a:rPr lang="en-US" dirty="0"/>
              <a:t> </a:t>
            </a:r>
            <a:r>
              <a:rPr lang="en-US" dirty="0" err="1"/>
              <a:t>bulunmaz</a:t>
            </a:r>
            <a:r>
              <a:rPr lang="en-US" dirty="0"/>
              <a:t>. </a:t>
            </a:r>
            <a:r>
              <a:rPr lang="en-US" dirty="0" err="1"/>
              <a:t>Organizma</a:t>
            </a:r>
            <a:r>
              <a:rPr lang="en-US" dirty="0"/>
              <a:t> </a:t>
            </a:r>
            <a:r>
              <a:rPr lang="en-US" dirty="0" err="1"/>
              <a:t>kendi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enzimlerinin</a:t>
            </a:r>
            <a:r>
              <a:rPr lang="en-US" dirty="0"/>
              <a:t> </a:t>
            </a:r>
            <a:r>
              <a:rPr lang="en-US" dirty="0" err="1"/>
              <a:t>hepsini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 </a:t>
            </a:r>
            <a:r>
              <a:rPr lang="en-US" dirty="0" err="1"/>
              <a:t>Hücre</a:t>
            </a:r>
            <a:r>
              <a:rPr lang="en-US" dirty="0"/>
              <a:t>, </a:t>
            </a:r>
            <a:r>
              <a:rPr lang="en-US" dirty="0" err="1"/>
              <a:t>binlerce</a:t>
            </a:r>
            <a:r>
              <a:rPr lang="en-US" dirty="0"/>
              <a:t> </a:t>
            </a:r>
            <a:r>
              <a:rPr lang="en-US" dirty="0" err="1"/>
              <a:t>enzimlerinden</a:t>
            </a:r>
            <a:r>
              <a:rPr lang="en-US" dirty="0"/>
              <a:t> </a:t>
            </a:r>
            <a:r>
              <a:rPr lang="en-US" dirty="0" err="1"/>
              <a:t>birini</a:t>
            </a:r>
            <a:r>
              <a:rPr lang="en-US" dirty="0"/>
              <a:t> </a:t>
            </a:r>
            <a:r>
              <a:rPr lang="en-US" dirty="0" err="1"/>
              <a:t>yapamazsa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metabolizması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enzimin</a:t>
            </a:r>
            <a:r>
              <a:rPr lang="en-US" dirty="0"/>
              <a:t> </a:t>
            </a:r>
            <a:r>
              <a:rPr lang="en-US" dirty="0" err="1"/>
              <a:t>yokluğundan</a:t>
            </a:r>
            <a:r>
              <a:rPr lang="en-US" dirty="0"/>
              <a:t> </a:t>
            </a:r>
            <a:r>
              <a:rPr lang="en-US" dirty="0" err="1"/>
              <a:t>etkilenir</a:t>
            </a:r>
            <a:r>
              <a:rPr lang="en-US" dirty="0"/>
              <a:t>. </a:t>
            </a:r>
            <a:r>
              <a:rPr lang="en-US" dirty="0" err="1"/>
              <a:t>Hücre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işlev</a:t>
            </a:r>
            <a:r>
              <a:rPr lang="en-US" dirty="0"/>
              <a:t> </a:t>
            </a:r>
            <a:r>
              <a:rPr lang="en-US" dirty="0" err="1"/>
              <a:t>yapamaz</a:t>
            </a:r>
            <a:r>
              <a:rPr lang="en-US" dirty="0"/>
              <a:t>, </a:t>
            </a:r>
            <a:r>
              <a:rPr lang="en-US" dirty="0" err="1"/>
              <a:t>hatta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olmadan</a:t>
            </a:r>
            <a:r>
              <a:rPr lang="en-US" dirty="0"/>
              <a:t> </a:t>
            </a:r>
            <a:r>
              <a:rPr lang="en-US" dirty="0" err="1"/>
              <a:t>canlı</a:t>
            </a:r>
            <a:r>
              <a:rPr lang="en-US" dirty="0"/>
              <a:t> </a:t>
            </a:r>
            <a:r>
              <a:rPr lang="en-US" dirty="0" err="1"/>
              <a:t>kalmayabilir</a:t>
            </a:r>
            <a:r>
              <a:rPr lang="en-US" dirty="0"/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283587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{6F803BD5-7277-9948-9E53-79BF9346A2A7}tf10001058</Template>
  <TotalTime>20</TotalTime>
  <Words>1695</Words>
  <Application>Microsoft Macintosh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Helvetica</vt:lpstr>
      <vt:lpstr>Celestial</vt:lpstr>
      <vt:lpstr>Genetik 2. ders  Temel Genetik Kavramlar</vt:lpstr>
      <vt:lpstr>PowerPoint Presentation</vt:lpstr>
      <vt:lpstr>Hershey ve Chase</vt:lpstr>
      <vt:lpstr>DNA’nın Bileşimi ve Yapısı </vt:lpstr>
      <vt:lpstr>PowerPoint Presentation</vt:lpstr>
      <vt:lpstr>PowerPoint Presentation</vt:lpstr>
      <vt:lpstr>DNA’nın Kopyalanması- Replikasyon  </vt:lpstr>
      <vt:lpstr>PowerPoint Presentation</vt:lpstr>
      <vt:lpstr>Genler ve Enzimler </vt:lpstr>
      <vt:lpstr>PowerPoint Presentation</vt:lpstr>
      <vt:lpstr>PowerPoint Presentation</vt:lpstr>
      <vt:lpstr>PowerPoint Presentation</vt:lpstr>
      <vt:lpstr>Genetik Şifre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 2. ders  Temel Genetik Kavramlar</dc:title>
  <dc:creator>Microsoft Office User</dc:creator>
  <cp:lastModifiedBy>Microsoft Office User</cp:lastModifiedBy>
  <cp:revision>2</cp:revision>
  <dcterms:created xsi:type="dcterms:W3CDTF">2020-05-06T11:30:57Z</dcterms:created>
  <dcterms:modified xsi:type="dcterms:W3CDTF">2020-05-06T11:51:07Z</dcterms:modified>
</cp:coreProperties>
</file>