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tül erdoğan" initials="be" lastIdx="1" clrIdx="0">
    <p:extLst>
      <p:ext uri="{19B8F6BF-5375-455C-9EA6-DF929625EA0E}">
        <p15:presenceInfo xmlns="" xmlns:p15="http://schemas.microsoft.com/office/powerpoint/2012/main" userId="3ff7869d4200df0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99FF"/>
    <a:srgbClr val="99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45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18F24-B9C9-4016-83AE-64B12C495AFE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F4F41-F19E-4828-9404-8424DD2B31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0853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F4F41-F19E-4828-9404-8424DD2B31FD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50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63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63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2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8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8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7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7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7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7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md.com/drugs/2/drug-17406/pioglitazone+oral/details" TargetMode="External"/><Relationship Id="rId2" Type="http://schemas.openxmlformats.org/officeDocument/2006/relationships/hyperlink" Target="https://www.webmd.com/drugs/mono-7061-METFORMIN+-+ORAL.aspx?drugid=11285&amp;drugname=Metformin+O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ebmd.com/drugs/2/drug-148074/janumet+oral/details" TargetMode="External"/><Relationship Id="rId5" Type="http://schemas.openxmlformats.org/officeDocument/2006/relationships/hyperlink" Target="https://www.webmd.com/drugs/2/drug-145704/januvia+oral/details" TargetMode="External"/><Relationship Id="rId4" Type="http://schemas.openxmlformats.org/officeDocument/2006/relationships/hyperlink" Target="https://www.webmd.com/drugs/2/drug-145697/sitagliptin+oral/details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uvarlatılmış Dikdörtgen 1"/>
          <p:cNvSpPr/>
          <p:nvPr/>
        </p:nvSpPr>
        <p:spPr>
          <a:xfrm>
            <a:off x="177438" y="1719618"/>
            <a:ext cx="5991367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Drugs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That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Primarily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Stimulate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Insulin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Release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by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Binding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Sulfonylurea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Receptor</a:t>
            </a:r>
            <a:endParaRPr lang="tr-T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177437" y="2509062"/>
            <a:ext cx="5991367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Drugs</a:t>
            </a:r>
            <a:r>
              <a:rPr lang="tr-T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That</a:t>
            </a:r>
            <a:r>
              <a:rPr lang="tr-T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Primarily</a:t>
            </a:r>
            <a:r>
              <a:rPr lang="tr-T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Lower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Glucose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Levels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by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Their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Action on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Liver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Muscle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Adipose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Tissue</a:t>
            </a:r>
            <a:endParaRPr lang="tr-T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177424" y="3298506"/>
            <a:ext cx="5991365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Drugs</a:t>
            </a:r>
            <a:r>
              <a:rPr lang="tr-T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That</a:t>
            </a:r>
            <a:r>
              <a:rPr lang="tr-T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Affect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Absoprtion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Glucose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tr-T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177424" y="4087950"/>
            <a:ext cx="5991365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Drugs</a:t>
            </a:r>
            <a:r>
              <a:rPr lang="tr-T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That</a:t>
            </a:r>
            <a:r>
              <a:rPr lang="tr-T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Mimic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Incretin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Effect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Prolong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Incretin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Action</a:t>
            </a:r>
            <a:endParaRPr lang="tr-T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177423" y="4877394"/>
            <a:ext cx="5991364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Sodium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Glucose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Transporter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(SGLT2)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Inhibitors</a:t>
            </a:r>
            <a:endParaRPr lang="tr-T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177425" y="5666838"/>
            <a:ext cx="5991363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Other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Hypoglycemic</a:t>
            </a:r>
            <a:r>
              <a:rPr lang="tr-T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Drugs</a:t>
            </a:r>
            <a:endParaRPr lang="tr-T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ağ Ok 2"/>
          <p:cNvSpPr/>
          <p:nvPr/>
        </p:nvSpPr>
        <p:spPr>
          <a:xfrm>
            <a:off x="6387168" y="1808860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Sağ Ok 10"/>
          <p:cNvSpPr/>
          <p:nvPr/>
        </p:nvSpPr>
        <p:spPr>
          <a:xfrm>
            <a:off x="6387168" y="2598304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Sağ Ok 11"/>
          <p:cNvSpPr/>
          <p:nvPr/>
        </p:nvSpPr>
        <p:spPr>
          <a:xfrm>
            <a:off x="6387168" y="3387748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Sağ Ok 12"/>
          <p:cNvSpPr/>
          <p:nvPr/>
        </p:nvSpPr>
        <p:spPr>
          <a:xfrm>
            <a:off x="6387168" y="4177192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Sağ Ok 14"/>
          <p:cNvSpPr/>
          <p:nvPr/>
        </p:nvSpPr>
        <p:spPr>
          <a:xfrm>
            <a:off x="6387168" y="5745449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15"/>
          <p:cNvSpPr txBox="1"/>
          <p:nvPr/>
        </p:nvSpPr>
        <p:spPr>
          <a:xfrm>
            <a:off x="7465325" y="1808860"/>
            <a:ext cx="4121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Sulfonylureas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Meglitinide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Analogs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7465325" y="2598304"/>
            <a:ext cx="4121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Biguanides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Thiazolidinediones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7465325" y="3387748"/>
            <a:ext cx="4121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α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glucosidase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inhibitors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Metin kutusu 24"/>
          <p:cNvSpPr txBox="1"/>
          <p:nvPr/>
        </p:nvSpPr>
        <p:spPr>
          <a:xfrm>
            <a:off x="7478577" y="4249445"/>
            <a:ext cx="4121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Arial" pitchFamily="34" charset="0"/>
                <a:cs typeface="Arial" pitchFamily="34" charset="0"/>
              </a:rPr>
              <a:t>GLP-1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agonists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, DPP-4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inhibitors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Metin kutusu 27"/>
          <p:cNvSpPr txBox="1"/>
          <p:nvPr/>
        </p:nvSpPr>
        <p:spPr>
          <a:xfrm>
            <a:off x="7465325" y="5745461"/>
            <a:ext cx="4121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Pramlintide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Colesevelam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HCL,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Bromocriptine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Sağ Ok 12"/>
          <p:cNvSpPr/>
          <p:nvPr/>
        </p:nvSpPr>
        <p:spPr>
          <a:xfrm>
            <a:off x="6407048" y="4899435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Metin kutusu 24"/>
          <p:cNvSpPr txBox="1"/>
          <p:nvPr/>
        </p:nvSpPr>
        <p:spPr>
          <a:xfrm>
            <a:off x="7511707" y="4918680"/>
            <a:ext cx="4121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Arial" pitchFamily="34" charset="0"/>
                <a:cs typeface="Arial" pitchFamily="34" charset="0"/>
              </a:rPr>
              <a:t>SGLT2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inhibitors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Metin kutusu"/>
          <p:cNvSpPr txBox="1"/>
          <p:nvPr/>
        </p:nvSpPr>
        <p:spPr>
          <a:xfrm>
            <a:off x="1999131" y="152424"/>
            <a:ext cx="6628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dirty="0" smtClean="0">
                <a:latin typeface="Arial" pitchFamily="34" charset="0"/>
                <a:cs typeface="Arial" pitchFamily="34" charset="0"/>
              </a:rPr>
              <a:t>ORAL ANTIDIABETICS</a:t>
            </a:r>
            <a:endParaRPr lang="tr-TR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068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59762609"/>
              </p:ext>
            </p:extLst>
          </p:nvPr>
        </p:nvGraphicFramePr>
        <p:xfrm>
          <a:off x="250894" y="729925"/>
          <a:ext cx="11823515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3"/>
                <a:gridCol w="2364703"/>
                <a:gridCol w="2364703"/>
                <a:gridCol w="2364703"/>
                <a:gridCol w="2364703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SGLT2 INHIBITORS</a:t>
                      </a: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Canagliflozin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dapagliflozin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empagliflozin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Block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renal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resoption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Increase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glucosuria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lower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plasma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levels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Half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life ~ 10-14 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Genital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and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urinary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tract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infections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polyuria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pruritus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thirst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osmotic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diuresis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constipation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327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84373233"/>
              </p:ext>
            </p:extLst>
          </p:nvPr>
        </p:nvGraphicFramePr>
        <p:xfrm>
          <a:off x="207132" y="559596"/>
          <a:ext cx="11823515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3"/>
                <a:gridCol w="2364703"/>
                <a:gridCol w="2364703"/>
                <a:gridCol w="2364703"/>
                <a:gridCol w="2364703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ISLET AMYLOID POLYPEPTIDE ANALOG</a:t>
                      </a: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Pramlintide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Analog of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amylin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Binds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amylin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receptors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Reduce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post meal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excursions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owers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glucagon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levels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slows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gastric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emptying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decreases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appetite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1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and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Parenteral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sc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Rapid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onset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Half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life ~ 48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min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Nausea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anorexia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hypoglycemia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headache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6564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70123450"/>
              </p:ext>
            </p:extLst>
          </p:nvPr>
        </p:nvGraphicFramePr>
        <p:xfrm>
          <a:off x="536981" y="347830"/>
          <a:ext cx="10353515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703"/>
                <a:gridCol w="2070703"/>
                <a:gridCol w="2070703"/>
                <a:gridCol w="2070703"/>
                <a:gridCol w="2070703"/>
              </a:tblGrid>
              <a:tr h="75768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103206">
                <a:tc>
                  <a:txBody>
                    <a:bodyPr/>
                    <a:lstStyle/>
                    <a:p>
                      <a:r>
                        <a:rPr lang="tr-TR" b="1" baseline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BILE ACID SEQUESTRANT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Colesevelam HCL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Bile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acid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binder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Lowers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through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unknown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mechanism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Reduces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levels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24 h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duration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of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action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Constipation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indigestion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flatulence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10320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DOPAMINE AGONIST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Bromocriptine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tr-TR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receptor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agonist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Lowers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through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unknown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mechanism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Reduces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levels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24 h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action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Nausea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vomiting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dizziness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headache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5317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214284" y="1410198"/>
            <a:ext cx="703729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New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drugs</a:t>
            </a: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Alogliptin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Nesina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Alogliptin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 </a:t>
            </a:r>
            <a:r>
              <a:rPr lang="tr-TR" sz="2800" dirty="0" err="1" smtClean="0">
                <a:latin typeface="Arial" pitchFamily="34" charset="0"/>
                <a:cs typeface="Arial" pitchFamily="34" charset="0"/>
                <a:hlinkClick r:id="rId2"/>
              </a:rPr>
              <a:t>metformin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Kazano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Alogliptin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 </a:t>
            </a:r>
            <a:r>
              <a:rPr lang="tr-TR" sz="2800" dirty="0" err="1" smtClean="0">
                <a:latin typeface="Arial" pitchFamily="34" charset="0"/>
                <a:cs typeface="Arial" pitchFamily="34" charset="0"/>
                <a:hlinkClick r:id="rId3"/>
              </a:rPr>
              <a:t>pioglitazone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Oseni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Linagliptin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Jentadueto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Linagliptin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metformin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Tradjenta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Saxagliptin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Ongylza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Saxagliptin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metformin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Kombiglyze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  <a:hlinkClick r:id="rId4"/>
              </a:rPr>
              <a:t>Sitagliptin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tr-TR" sz="2800" dirty="0" err="1" smtClean="0">
                <a:latin typeface="Arial" pitchFamily="34" charset="0"/>
                <a:cs typeface="Arial" pitchFamily="34" charset="0"/>
                <a:hlinkClick r:id="rId5"/>
              </a:rPr>
              <a:t>Januvia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Sitagliptin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metformin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  <a:hlinkClick r:id="rId6"/>
              </a:rPr>
              <a:t>Janumet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8985" y="0"/>
            <a:ext cx="547955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6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GLUCAGON</a:t>
            </a:r>
            <a:endParaRPr lang="tr-TR" sz="66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1326776" y="1658470"/>
            <a:ext cx="749449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200" dirty="0" smtClean="0"/>
              <a:t> </a:t>
            </a:r>
            <a:r>
              <a:rPr lang="tr-TR" sz="3200" dirty="0" err="1" smtClean="0"/>
              <a:t>Increases</a:t>
            </a:r>
            <a:r>
              <a:rPr lang="tr-TR" sz="3200" dirty="0" smtClean="0"/>
              <a:t> </a:t>
            </a:r>
            <a:r>
              <a:rPr lang="tr-TR" sz="3200" dirty="0" err="1" smtClean="0"/>
              <a:t>gluconeogenesis</a:t>
            </a:r>
            <a:endParaRPr lang="tr-TR" sz="3200" dirty="0" smtClean="0"/>
          </a:p>
          <a:p>
            <a:pPr>
              <a:buFont typeface="Arial" pitchFamily="34" charset="0"/>
              <a:buChar char="•"/>
            </a:pPr>
            <a:r>
              <a:rPr lang="tr-TR" sz="3200" dirty="0" err="1" smtClean="0"/>
              <a:t>Increases</a:t>
            </a:r>
            <a:r>
              <a:rPr lang="tr-TR" sz="3200" dirty="0" smtClean="0"/>
              <a:t> </a:t>
            </a:r>
            <a:r>
              <a:rPr lang="tr-TR" sz="3200" dirty="0" err="1" smtClean="0"/>
              <a:t>ketogenesis</a:t>
            </a:r>
            <a:endParaRPr lang="tr-TR" sz="3200" dirty="0" smtClean="0"/>
          </a:p>
          <a:p>
            <a:pPr>
              <a:buFont typeface="Arial" pitchFamily="34" charset="0"/>
              <a:buChar char="•"/>
            </a:pPr>
            <a:r>
              <a:rPr lang="tr-TR" sz="3200" dirty="0" err="1" smtClean="0"/>
              <a:t>Increases</a:t>
            </a:r>
            <a:r>
              <a:rPr lang="tr-TR" sz="3200" dirty="0" smtClean="0"/>
              <a:t> </a:t>
            </a:r>
            <a:r>
              <a:rPr lang="tr-TR" sz="3200" dirty="0" err="1" smtClean="0"/>
              <a:t>catabolism</a:t>
            </a:r>
            <a:r>
              <a:rPr lang="tr-TR" sz="3200" dirty="0" smtClean="0"/>
              <a:t> of </a:t>
            </a:r>
            <a:r>
              <a:rPr lang="tr-TR" sz="3200" dirty="0" err="1" smtClean="0"/>
              <a:t>storage</a:t>
            </a:r>
            <a:r>
              <a:rPr lang="tr-TR" sz="3200" dirty="0" smtClean="0"/>
              <a:t> </a:t>
            </a:r>
            <a:r>
              <a:rPr lang="tr-TR" sz="3200" dirty="0" err="1" smtClean="0"/>
              <a:t>glycogen</a:t>
            </a:r>
            <a:endParaRPr lang="tr-TR" sz="3200" dirty="0" smtClean="0"/>
          </a:p>
          <a:p>
            <a:pPr>
              <a:buFont typeface="Arial" pitchFamily="34" charset="0"/>
              <a:buChar char="•"/>
            </a:pPr>
            <a:r>
              <a:rPr lang="tr-TR" sz="3200" dirty="0" err="1" smtClean="0"/>
              <a:t>Potent</a:t>
            </a:r>
            <a:r>
              <a:rPr lang="tr-TR" sz="3200" dirty="0" smtClean="0"/>
              <a:t> </a:t>
            </a:r>
            <a:r>
              <a:rPr lang="tr-TR" sz="3200" dirty="0" err="1" smtClean="0"/>
              <a:t>inotropic</a:t>
            </a:r>
            <a:r>
              <a:rPr lang="tr-TR" sz="3200" dirty="0" smtClean="0"/>
              <a:t>-</a:t>
            </a:r>
            <a:r>
              <a:rPr lang="tr-TR" sz="3200" dirty="0" err="1" smtClean="0"/>
              <a:t>chronotropic</a:t>
            </a:r>
            <a:r>
              <a:rPr lang="tr-TR" sz="3200" dirty="0" smtClean="0"/>
              <a:t> </a:t>
            </a:r>
            <a:r>
              <a:rPr lang="tr-TR" sz="3200" dirty="0" err="1" smtClean="0"/>
              <a:t>effect</a:t>
            </a:r>
            <a:r>
              <a:rPr lang="tr-TR" sz="3200" dirty="0" smtClean="0"/>
              <a:t> on </a:t>
            </a:r>
            <a:r>
              <a:rPr lang="tr-TR" sz="3200" dirty="0" err="1" smtClean="0"/>
              <a:t>heart</a:t>
            </a:r>
            <a:r>
              <a:rPr lang="tr-TR" sz="3200" dirty="0" smtClean="0"/>
              <a:t> (</a:t>
            </a:r>
            <a:r>
              <a:rPr lang="tr-TR" sz="3200" dirty="0" err="1" smtClean="0"/>
              <a:t>cAMP</a:t>
            </a:r>
            <a:r>
              <a:rPr lang="tr-TR" sz="3200" dirty="0" smtClean="0"/>
              <a:t> </a:t>
            </a:r>
            <a:r>
              <a:rPr lang="tr-TR" sz="3200" dirty="0" err="1" smtClean="0"/>
              <a:t>increase</a:t>
            </a:r>
            <a:r>
              <a:rPr lang="tr-TR" sz="3200" dirty="0" smtClean="0"/>
              <a:t>), </a:t>
            </a:r>
            <a:r>
              <a:rPr lang="tr-TR" sz="3200" dirty="0" err="1" smtClean="0"/>
              <a:t>similar</a:t>
            </a:r>
            <a:r>
              <a:rPr lang="tr-TR" sz="3200" dirty="0" smtClean="0"/>
              <a:t> </a:t>
            </a:r>
            <a:r>
              <a:rPr lang="tr-TR" sz="3200" dirty="0" err="1" smtClean="0"/>
              <a:t>effect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beta </a:t>
            </a:r>
            <a:r>
              <a:rPr lang="tr-TR" sz="3200" dirty="0" err="1" smtClean="0"/>
              <a:t>agonists</a:t>
            </a:r>
            <a:endParaRPr lang="tr-TR" sz="3200" dirty="0" smtClean="0"/>
          </a:p>
          <a:p>
            <a:pPr>
              <a:buFont typeface="Arial" pitchFamily="34" charset="0"/>
              <a:buChar char="•"/>
            </a:pPr>
            <a:r>
              <a:rPr lang="tr-TR" sz="3200" dirty="0" err="1" smtClean="0"/>
              <a:t>High</a:t>
            </a:r>
            <a:r>
              <a:rPr lang="tr-TR" sz="3200" dirty="0" smtClean="0"/>
              <a:t> </a:t>
            </a:r>
            <a:r>
              <a:rPr lang="tr-TR" sz="3200" dirty="0" err="1" smtClean="0"/>
              <a:t>doses</a:t>
            </a:r>
            <a:r>
              <a:rPr lang="tr-TR" sz="3200" dirty="0" smtClean="0"/>
              <a:t> </a:t>
            </a:r>
            <a:r>
              <a:rPr lang="tr-TR" sz="3200" dirty="0" err="1" smtClean="0"/>
              <a:t>stimulate</a:t>
            </a:r>
            <a:r>
              <a:rPr lang="tr-TR" sz="3200" dirty="0" smtClean="0"/>
              <a:t> </a:t>
            </a:r>
            <a:r>
              <a:rPr lang="tr-TR" sz="3200" dirty="0" err="1" smtClean="0"/>
              <a:t>relaxation</a:t>
            </a:r>
            <a:r>
              <a:rPr lang="tr-TR" sz="3200" dirty="0" smtClean="0"/>
              <a:t> in </a:t>
            </a:r>
            <a:r>
              <a:rPr lang="tr-TR" sz="3200" dirty="0" err="1" smtClean="0"/>
              <a:t>the</a:t>
            </a:r>
            <a:r>
              <a:rPr lang="tr-TR" sz="3200" dirty="0" smtClean="0"/>
              <a:t> gut</a:t>
            </a:r>
          </a:p>
          <a:p>
            <a:pPr>
              <a:buFont typeface="Arial" pitchFamily="34" charset="0"/>
              <a:buChar char="•"/>
            </a:pPr>
            <a:endParaRPr lang="tr-TR" sz="3200" dirty="0" smtClean="0"/>
          </a:p>
          <a:p>
            <a:pPr>
              <a:buFont typeface="Arial" pitchFamily="34" charset="0"/>
              <a:buChar char="•"/>
            </a:pPr>
            <a:endParaRPr lang="tr-TR" sz="3200" dirty="0" smtClean="0"/>
          </a:p>
          <a:p>
            <a:endParaRPr lang="tr-TR" sz="3200" dirty="0" smtClean="0"/>
          </a:p>
          <a:p>
            <a:pPr>
              <a:buFont typeface="Arial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125982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355921" y="387908"/>
            <a:ext cx="71799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err="1" smtClean="0">
                <a:ln w="0"/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Clinical</a:t>
            </a:r>
            <a:r>
              <a:rPr lang="tr-TR" sz="5400" b="0" cap="none" spc="0" dirty="0" smtClean="0">
                <a:ln w="0"/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tr-TR" sz="5400" b="0" cap="none" spc="0" dirty="0" err="1" smtClean="0">
                <a:ln w="0"/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Uses</a:t>
            </a:r>
            <a:r>
              <a:rPr lang="tr-TR" sz="5400" b="0" cap="none" spc="0" dirty="0" smtClean="0">
                <a:ln w="0"/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of </a:t>
            </a:r>
            <a:r>
              <a:rPr lang="tr-TR" sz="5400" b="0" cap="none" spc="0" dirty="0" err="1" smtClean="0">
                <a:ln w="0"/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Glucagon</a:t>
            </a:r>
            <a:endParaRPr lang="tr-TR" sz="5400" b="0" cap="none" spc="0" dirty="0">
              <a:ln w="0"/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Beşgen 4"/>
          <p:cNvSpPr/>
          <p:nvPr/>
        </p:nvSpPr>
        <p:spPr>
          <a:xfrm>
            <a:off x="750629" y="1755425"/>
            <a:ext cx="5773003" cy="1050877"/>
          </a:xfrm>
          <a:prstGeom prst="homePlat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latin typeface="Bradley Hand ITC" panose="03070402050302030203" pitchFamily="66" charset="0"/>
              </a:rPr>
              <a:t>Severe </a:t>
            </a:r>
            <a:r>
              <a:rPr lang="tr-TR" sz="3200" b="1" dirty="0" err="1" smtClean="0">
                <a:latin typeface="Bradley Hand ITC" panose="03070402050302030203" pitchFamily="66" charset="0"/>
              </a:rPr>
              <a:t>Hypoglycemia</a:t>
            </a:r>
            <a:endParaRPr lang="tr-TR" sz="3200" b="1" dirty="0">
              <a:latin typeface="Bradley Hand ITC" panose="03070402050302030203" pitchFamily="66" charset="0"/>
            </a:endParaRPr>
          </a:p>
        </p:txBody>
      </p:sp>
      <p:sp>
        <p:nvSpPr>
          <p:cNvPr id="6" name="Beşgen 5"/>
          <p:cNvSpPr/>
          <p:nvPr/>
        </p:nvSpPr>
        <p:spPr>
          <a:xfrm>
            <a:off x="5475029" y="3073029"/>
            <a:ext cx="5773003" cy="1050877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err="1" smtClean="0">
                <a:latin typeface="Bradley Hand ITC" panose="03070402050302030203" pitchFamily="66" charset="0"/>
              </a:rPr>
              <a:t>Endocrine</a:t>
            </a:r>
            <a:r>
              <a:rPr lang="tr-TR" sz="3200" b="1" dirty="0" smtClean="0">
                <a:latin typeface="Bradley Hand ITC" panose="03070402050302030203" pitchFamily="66" charset="0"/>
              </a:rPr>
              <a:t> </a:t>
            </a:r>
            <a:r>
              <a:rPr lang="tr-TR" sz="3200" b="1" dirty="0" err="1" smtClean="0">
                <a:latin typeface="Bradley Hand ITC" panose="03070402050302030203" pitchFamily="66" charset="0"/>
              </a:rPr>
              <a:t>Diagnosis</a:t>
            </a:r>
            <a:endParaRPr lang="tr-TR" sz="3200" b="1" dirty="0">
              <a:latin typeface="Bradley Hand ITC" panose="03070402050302030203" pitchFamily="66" charset="0"/>
            </a:endParaRPr>
          </a:p>
        </p:txBody>
      </p:sp>
      <p:sp>
        <p:nvSpPr>
          <p:cNvPr id="7" name="Beşgen 6"/>
          <p:cNvSpPr/>
          <p:nvPr/>
        </p:nvSpPr>
        <p:spPr>
          <a:xfrm>
            <a:off x="750629" y="4390665"/>
            <a:ext cx="5773003" cy="1050877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latin typeface="Bradley Hand ITC" panose="03070402050302030203" pitchFamily="66" charset="0"/>
              </a:rPr>
              <a:t>Beta-</a:t>
            </a:r>
            <a:r>
              <a:rPr lang="tr-TR" sz="3200" b="1" dirty="0" err="1" smtClean="0">
                <a:latin typeface="Bradley Hand ITC" panose="03070402050302030203" pitchFamily="66" charset="0"/>
              </a:rPr>
              <a:t>Adrenoceptor</a:t>
            </a:r>
            <a:r>
              <a:rPr lang="tr-TR" sz="3200" b="1" dirty="0" smtClean="0">
                <a:latin typeface="Bradley Hand ITC" panose="03070402050302030203" pitchFamily="66" charset="0"/>
              </a:rPr>
              <a:t> </a:t>
            </a:r>
            <a:r>
              <a:rPr lang="tr-TR" sz="3200" b="1" dirty="0" err="1" smtClean="0">
                <a:latin typeface="Bradley Hand ITC" panose="03070402050302030203" pitchFamily="66" charset="0"/>
              </a:rPr>
              <a:t>Blocker</a:t>
            </a:r>
            <a:r>
              <a:rPr lang="tr-TR" sz="3200" b="1" dirty="0" smtClean="0">
                <a:latin typeface="Bradley Hand ITC" panose="03070402050302030203" pitchFamily="66" charset="0"/>
              </a:rPr>
              <a:t> </a:t>
            </a:r>
            <a:r>
              <a:rPr lang="tr-TR" sz="3200" b="1" dirty="0" err="1" smtClean="0">
                <a:latin typeface="Bradley Hand ITC" panose="03070402050302030203" pitchFamily="66" charset="0"/>
              </a:rPr>
              <a:t>Overdose</a:t>
            </a:r>
            <a:endParaRPr lang="tr-TR" sz="3200" b="1" dirty="0">
              <a:latin typeface="Bradley Hand ITC" panose="03070402050302030203" pitchFamily="66" charset="0"/>
            </a:endParaRPr>
          </a:p>
        </p:txBody>
      </p:sp>
      <p:sp>
        <p:nvSpPr>
          <p:cNvPr id="8" name="Beşgen 7"/>
          <p:cNvSpPr/>
          <p:nvPr/>
        </p:nvSpPr>
        <p:spPr>
          <a:xfrm>
            <a:off x="5475029" y="5607590"/>
            <a:ext cx="5773003" cy="1050877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err="1" smtClean="0">
                <a:latin typeface="Bradley Hand ITC" panose="03070402050302030203" pitchFamily="66" charset="0"/>
              </a:rPr>
              <a:t>Radiology</a:t>
            </a:r>
            <a:r>
              <a:rPr lang="tr-TR" sz="3200" b="1" dirty="0" smtClean="0">
                <a:latin typeface="Bradley Hand ITC" panose="03070402050302030203" pitchFamily="66" charset="0"/>
              </a:rPr>
              <a:t> of </a:t>
            </a:r>
            <a:r>
              <a:rPr lang="tr-TR" sz="3200" b="1" dirty="0" err="1" smtClean="0">
                <a:latin typeface="Bradley Hand ITC" panose="03070402050302030203" pitchFamily="66" charset="0"/>
              </a:rPr>
              <a:t>the</a:t>
            </a:r>
            <a:r>
              <a:rPr lang="tr-TR" sz="3200" b="1" dirty="0" smtClean="0">
                <a:latin typeface="Bradley Hand ITC" panose="03070402050302030203" pitchFamily="66" charset="0"/>
              </a:rPr>
              <a:t> </a:t>
            </a:r>
            <a:r>
              <a:rPr lang="tr-TR" sz="3200" b="1" dirty="0" err="1" smtClean="0">
                <a:latin typeface="Bradley Hand ITC" panose="03070402050302030203" pitchFamily="66" charset="0"/>
              </a:rPr>
              <a:t>Bowel</a:t>
            </a:r>
            <a:endParaRPr lang="tr-TR" sz="32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825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91019980"/>
              </p:ext>
            </p:extLst>
          </p:nvPr>
        </p:nvGraphicFramePr>
        <p:xfrm>
          <a:off x="197092" y="729949"/>
          <a:ext cx="11823515" cy="4065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3"/>
                <a:gridCol w="2364703"/>
                <a:gridCol w="2364703"/>
                <a:gridCol w="2364703"/>
                <a:gridCol w="2364703"/>
              </a:tblGrid>
              <a:tr h="60353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642327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SULFONILUREAS</a:t>
                      </a:r>
                    </a:p>
                    <a:p>
                      <a:endParaRPr lang="tr-TR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Glipizide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Glyburide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Glymepride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Gliclazide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Insulin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secretagogues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  <a:p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Close K</a:t>
                      </a:r>
                      <a:r>
                        <a:rPr lang="tr-TR" b="1" strike="noStrike" baseline="30000" dirty="0" smtClean="0">
                          <a:latin typeface="Arial" pitchFamily="34" charset="0"/>
                          <a:cs typeface="Arial" pitchFamily="34" charset="0"/>
                        </a:rPr>
                        <a:t>+ </a:t>
                      </a:r>
                      <a:r>
                        <a:rPr lang="tr-TR" b="1" strike="noStrike" baseline="0" dirty="0" err="1" smtClean="0">
                          <a:latin typeface="Arial" pitchFamily="34" charset="0"/>
                          <a:cs typeface="Arial" pitchFamily="34" charset="0"/>
                        </a:rPr>
                        <a:t>channels</a:t>
                      </a:r>
                      <a:r>
                        <a:rPr lang="tr-TR" b="1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in beta </a:t>
                      </a:r>
                      <a:r>
                        <a:rPr lang="tr-TR" b="1" strike="noStrike" baseline="0" dirty="0" err="1" smtClean="0">
                          <a:latin typeface="Arial" pitchFamily="34" charset="0"/>
                          <a:cs typeface="Arial" pitchFamily="34" charset="0"/>
                        </a:rPr>
                        <a:t>cells</a:t>
                      </a:r>
                      <a:r>
                        <a:rPr lang="tr-TR" b="1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tr-TR" b="1" strike="noStrike" baseline="0" dirty="0" err="1" smtClean="0">
                          <a:latin typeface="Arial" pitchFamily="34" charset="0"/>
                          <a:cs typeface="Arial" pitchFamily="34" charset="0"/>
                        </a:rPr>
                        <a:t>Increase</a:t>
                      </a:r>
                      <a:r>
                        <a:rPr lang="tr-TR" b="1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insülin </a:t>
                      </a:r>
                      <a:r>
                        <a:rPr lang="tr-TR" b="1" strike="noStrike" baseline="0" dirty="0" err="1" smtClean="0">
                          <a:latin typeface="Arial" pitchFamily="34" charset="0"/>
                          <a:cs typeface="Arial" pitchFamily="34" charset="0"/>
                        </a:rPr>
                        <a:t>release</a:t>
                      </a:r>
                      <a:endParaRPr lang="tr-TR" b="1" strike="noStrike" baseline="30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Reduce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circulating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in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patient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with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functioning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beta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cells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Orally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active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Duration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10-24 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Hypoglycemia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weight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gain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83404">
                <a:tc gridSpan="5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Tolazamide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tolbutamide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chlorpropamide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acetohexamide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Older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sulfonylureas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lower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potency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greater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rarely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used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1798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05983728"/>
              </p:ext>
            </p:extLst>
          </p:nvPr>
        </p:nvGraphicFramePr>
        <p:xfrm>
          <a:off x="209951" y="807530"/>
          <a:ext cx="11823515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3"/>
                <a:gridCol w="2364703"/>
                <a:gridCol w="2364703"/>
                <a:gridCol w="2364703"/>
                <a:gridCol w="2364703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MEGLITINIDE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ANALOGS; D-PHENYLALANINE DERIVATIVE</a:t>
                      </a: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Repaglinide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nateglinide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Mitiglinide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Insulin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secratagogue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Similar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sulfonylureas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with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some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overlap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in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binding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sited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In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patient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with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functioning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beta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cells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reduce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circulating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Very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fast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onset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of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action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Duration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5-8 h,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nateglinide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&lt;4 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Hypoglycemia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410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99026671"/>
              </p:ext>
            </p:extLst>
          </p:nvPr>
        </p:nvGraphicFramePr>
        <p:xfrm>
          <a:off x="242330" y="467958"/>
          <a:ext cx="11552835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0567"/>
                <a:gridCol w="2310567"/>
                <a:gridCol w="2310567"/>
                <a:gridCol w="2310567"/>
                <a:gridCol w="2310567"/>
              </a:tblGrid>
              <a:tr h="616115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576858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BIGUANIDES</a:t>
                      </a:r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Metformin</a:t>
                      </a:r>
                      <a:endParaRPr lang="tr-TR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Activates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AMP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kinase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Reduces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hepatic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and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renal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gluconeogenesis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Decreases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circulating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Maximal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plasma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concentration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in  2-3 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: GI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symptoms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lactic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acidosis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rare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Cannot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use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if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impaired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rebal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hepatic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function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congestive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heart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failure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(CHF),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hypoxic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acidotic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states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alcoholism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3675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89501382"/>
              </p:ext>
            </p:extLst>
          </p:nvPr>
        </p:nvGraphicFramePr>
        <p:xfrm>
          <a:off x="237245" y="708474"/>
          <a:ext cx="1182351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3"/>
                <a:gridCol w="2364703"/>
                <a:gridCol w="2364703"/>
                <a:gridCol w="2364703"/>
                <a:gridCol w="2364703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ALPHA-GLUCOSIDASE INHIBITORS</a:t>
                      </a: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Acarbose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miglitol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Voglibose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Inhibit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intestinal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l-GR" b="1" baseline="0" dirty="0" smtClean="0">
                          <a:latin typeface="Arial" pitchFamily="34" charset="0"/>
                          <a:cs typeface="Arial" pitchFamily="34" charset="0"/>
                        </a:rPr>
                        <a:t>α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glucosidases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Reduce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conversion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of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starch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and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disaccharides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monosaccharides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Reduce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postprandial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hyperglycemia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Rapid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onset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; GI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symptoms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Cannot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use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if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impaired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renal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hepatic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function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intestinal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disorders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8945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11226444"/>
              </p:ext>
            </p:extLst>
          </p:nvPr>
        </p:nvGraphicFramePr>
        <p:xfrm>
          <a:off x="241529" y="584750"/>
          <a:ext cx="11823515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8955"/>
                <a:gridCol w="2170451"/>
                <a:gridCol w="2364703"/>
                <a:gridCol w="2364703"/>
                <a:gridCol w="2364703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THIAZOLIDINEDIONS</a:t>
                      </a: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Poglitazone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rosiglitazone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Regulate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gene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expression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by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binding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PPAR-</a:t>
                      </a:r>
                      <a:r>
                        <a:rPr lang="el-GR" b="1" baseline="0" dirty="0" smtClean="0">
                          <a:latin typeface="Arial" pitchFamily="34" charset="0"/>
                          <a:cs typeface="Arial" pitchFamily="34" charset="0"/>
                        </a:rPr>
                        <a:t>γ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and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PPAR-</a:t>
                      </a:r>
                      <a:r>
                        <a:rPr lang="el-GR" b="1" baseline="0" dirty="0" smtClean="0">
                          <a:latin typeface="Arial" pitchFamily="34" charset="0"/>
                          <a:cs typeface="Arial" pitchFamily="34" charset="0"/>
                        </a:rPr>
                        <a:t>α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Reduce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insülin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resistance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Long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acting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      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(&gt; 24 h)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Fluid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retention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edema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anemia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weight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gain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macular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edema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bone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fractures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in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women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Cannot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use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if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CHF,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hepatic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disease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8011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12591410"/>
              </p:ext>
            </p:extLst>
          </p:nvPr>
        </p:nvGraphicFramePr>
        <p:xfrm>
          <a:off x="241929" y="640278"/>
          <a:ext cx="1182351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3"/>
                <a:gridCol w="2364703"/>
                <a:gridCol w="2364703"/>
                <a:gridCol w="2364703"/>
                <a:gridCol w="2364703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GLP-1 RECEPTOR AGONISTS</a:t>
                      </a: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Exenatide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liraglutide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albiglutide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dulaglutide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Analog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of GLP-1: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Binds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GLP-1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receptors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Reduce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post meal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excursions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Increase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mediated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insulin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release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lower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glucagon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levels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slow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gastric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emptying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decrease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appetite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Parenteral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sc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Nausea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headache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vomiting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anorexia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mild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weight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loss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pancreatitis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C-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cell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tumors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in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rodents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38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88456037"/>
              </p:ext>
            </p:extLst>
          </p:nvPr>
        </p:nvGraphicFramePr>
        <p:xfrm>
          <a:off x="215035" y="613384"/>
          <a:ext cx="11823515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3"/>
                <a:gridCol w="2364703"/>
                <a:gridCol w="2364703"/>
                <a:gridCol w="2364703"/>
                <a:gridCol w="2364703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DPP-4 INHIBITORS</a:t>
                      </a: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Sitagliptin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saxagliptin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linagliptin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alogliptin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vildagliptin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Blocks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degredation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of GLP-1,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raises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circulating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GLP-1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levels</a:t>
                      </a:r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Reduce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post meal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excursions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Increase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mediated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insulin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release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lower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glucagon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levels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slow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gastric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emptying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decrease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appetite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Half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life ~ 12 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24 h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duration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of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action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Rhinitis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upper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respiratory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infections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headaches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pancreatitis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rare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allergic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reactions</a:t>
                      </a:r>
                      <a:endParaRPr lang="tr-TR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1743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299805" y="239867"/>
            <a:ext cx="4691923" cy="6745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SGLT2 INHIBITORS</a:t>
            </a:r>
            <a:endParaRPr lang="tr-TR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59560" y="2101776"/>
            <a:ext cx="33573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Bradley Hand ITC" panose="03070402050302030203" pitchFamily="66" charset="0"/>
              </a:rPr>
              <a:t>♦ </a:t>
            </a:r>
            <a:r>
              <a:rPr lang="tr-TR" sz="2800" b="1" dirty="0" err="1" smtClean="0">
                <a:latin typeface="Arial" pitchFamily="34" charset="0"/>
                <a:cs typeface="Arial" pitchFamily="34" charset="0"/>
              </a:rPr>
              <a:t>Canagliflozin</a:t>
            </a:r>
            <a:endParaRPr lang="tr-TR" sz="2800" b="1" dirty="0" smtClean="0">
              <a:latin typeface="Arial" pitchFamily="34" charset="0"/>
              <a:cs typeface="Arial" pitchFamily="34" charset="0"/>
            </a:endParaRPr>
          </a:p>
          <a:p>
            <a:endParaRPr lang="tr-TR" sz="2800" b="1" dirty="0">
              <a:latin typeface="Arial" pitchFamily="34" charset="0"/>
              <a:cs typeface="Arial" pitchFamily="34" charset="0"/>
            </a:endParaRPr>
          </a:p>
          <a:p>
            <a:r>
              <a:rPr lang="tr-TR" sz="2800" b="1" dirty="0">
                <a:latin typeface="Arial" pitchFamily="34" charset="0"/>
                <a:cs typeface="Arial" pitchFamily="34" charset="0"/>
              </a:rPr>
              <a:t>♦ </a:t>
            </a:r>
            <a:r>
              <a:rPr lang="tr-TR" sz="2800" b="1" dirty="0" err="1" smtClean="0">
                <a:latin typeface="Arial" pitchFamily="34" charset="0"/>
                <a:cs typeface="Arial" pitchFamily="34" charset="0"/>
              </a:rPr>
              <a:t>Dapagliflozin</a:t>
            </a:r>
            <a:endParaRPr lang="tr-TR" sz="2800" b="1" dirty="0">
              <a:latin typeface="Arial" pitchFamily="34" charset="0"/>
              <a:cs typeface="Arial" pitchFamily="34" charset="0"/>
            </a:endParaRPr>
          </a:p>
          <a:p>
            <a:endParaRPr lang="tr-TR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800" b="1" dirty="0">
                <a:latin typeface="Arial" pitchFamily="34" charset="0"/>
                <a:cs typeface="Arial" pitchFamily="34" charset="0"/>
              </a:rPr>
              <a:t>♦ </a:t>
            </a:r>
            <a:r>
              <a:rPr lang="tr-TR" sz="2800" b="1" dirty="0" err="1" smtClean="0">
                <a:latin typeface="Arial" pitchFamily="34" charset="0"/>
                <a:cs typeface="Arial" pitchFamily="34" charset="0"/>
              </a:rPr>
              <a:t>Empagliflozin</a:t>
            </a:r>
            <a:endParaRPr lang="tr-TR" sz="2800" b="1" dirty="0">
              <a:latin typeface="Arial" pitchFamily="34" charset="0"/>
              <a:cs typeface="Arial" pitchFamily="34" charset="0"/>
            </a:endParaRPr>
          </a:p>
          <a:p>
            <a:endParaRPr lang="tr-TR" sz="20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347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2018</TotalTime>
  <Words>840</Words>
  <Application>Microsoft Office PowerPoint</Application>
  <PresentationFormat>Özel</PresentationFormat>
  <Paragraphs>330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betül erdoğan</dc:creator>
  <cp:lastModifiedBy>ebru</cp:lastModifiedBy>
  <cp:revision>198</cp:revision>
  <dcterms:created xsi:type="dcterms:W3CDTF">2017-02-08T08:36:14Z</dcterms:created>
  <dcterms:modified xsi:type="dcterms:W3CDTF">2020-05-11T09:50:08Z</dcterms:modified>
</cp:coreProperties>
</file>