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tül erdoğan" initials="be" lastIdx="1" clrIdx="0">
    <p:extLst>
      <p:ext uri="{19B8F6BF-5375-455C-9EA6-DF929625EA0E}">
        <p15:presenceInfo xmlns="" xmlns:p15="http://schemas.microsoft.com/office/powerpoint/2012/main" userId="3ff7869d4200df0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FF"/>
    <a:srgbClr val="FF99FF"/>
    <a:srgbClr val="99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5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-45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418F24-B9C9-4016-83AE-64B12C495AFE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FF4F41-F19E-4828-9404-8424DD2B31F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408534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F4F41-F19E-4828-9404-8424DD2B31FD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50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9EE29-B47D-4567-AFBA-4B6FDA44BC3D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230F0-83E1-4BC4-B962-87E707B3FD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9EE29-B47D-4567-AFBA-4B6FDA44BC3D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230F0-83E1-4BC4-B962-87E707B3FD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63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63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9EE29-B47D-4567-AFBA-4B6FDA44BC3D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230F0-83E1-4BC4-B962-87E707B3FD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9EE29-B47D-4567-AFBA-4B6FDA44BC3D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230F0-83E1-4BC4-B962-87E707B3FD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2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9EE29-B47D-4567-AFBA-4B6FDA44BC3D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230F0-83E1-4BC4-B962-87E707B3FD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9EE29-B47D-4567-AFBA-4B6FDA44BC3D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230F0-83E1-4BC4-B962-87E707B3FD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8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8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9EE29-B47D-4567-AFBA-4B6FDA44BC3D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230F0-83E1-4BC4-B962-87E707B3FD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9EE29-B47D-4567-AFBA-4B6FDA44BC3D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230F0-83E1-4BC4-B962-87E707B3FD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9EE29-B47D-4567-AFBA-4B6FDA44BC3D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230F0-83E1-4BC4-B962-87E707B3FD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7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9EE29-B47D-4567-AFBA-4B6FDA44BC3D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230F0-83E1-4BC4-B962-87E707B3FD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9EE29-B47D-4567-AFBA-4B6FDA44BC3D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230F0-83E1-4BC4-B962-87E707B3FD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7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D9EE29-B47D-4567-AFBA-4B6FDA44BC3D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7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7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230F0-83E1-4BC4-B962-87E707B3FDA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ebmd.com/drugs/2/drug-17406/pioglitazone+oral/details" TargetMode="External"/><Relationship Id="rId2" Type="http://schemas.openxmlformats.org/officeDocument/2006/relationships/hyperlink" Target="https://www.webmd.com/drugs/mono-7061-METFORMIN+-+ORAL.aspx?drugid=11285&amp;drugname=Metformin+Ora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webmd.com/drugs/2/drug-148074/janumet+oral/details" TargetMode="External"/><Relationship Id="rId5" Type="http://schemas.openxmlformats.org/officeDocument/2006/relationships/hyperlink" Target="https://www.webmd.com/drugs/2/drug-145704/januvia+oral/details" TargetMode="External"/><Relationship Id="rId4" Type="http://schemas.openxmlformats.org/officeDocument/2006/relationships/hyperlink" Target="https://www.webmd.com/drugs/2/drug-145697/sitagliptin+oral/details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uvarlatılmış Dikdörtgen 1"/>
          <p:cNvSpPr/>
          <p:nvPr/>
        </p:nvSpPr>
        <p:spPr>
          <a:xfrm>
            <a:off x="177438" y="1719618"/>
            <a:ext cx="5991367" cy="57320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Drugs</a:t>
            </a:r>
            <a:r>
              <a:rPr lang="tr-TR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That</a:t>
            </a:r>
            <a:r>
              <a:rPr lang="tr-TR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Primarily</a:t>
            </a:r>
            <a:r>
              <a:rPr lang="tr-TR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Stimulate</a:t>
            </a:r>
            <a:r>
              <a:rPr lang="tr-TR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Insulin</a:t>
            </a:r>
            <a:r>
              <a:rPr lang="tr-TR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Release</a:t>
            </a:r>
            <a:r>
              <a:rPr lang="tr-TR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by</a:t>
            </a:r>
            <a:r>
              <a:rPr lang="tr-TR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Binding</a:t>
            </a:r>
            <a:r>
              <a:rPr lang="tr-TR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</a:t>
            </a:r>
            <a:r>
              <a:rPr lang="tr-TR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tr-TR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Sulfonylurea</a:t>
            </a:r>
            <a:r>
              <a:rPr lang="tr-TR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Receptor</a:t>
            </a:r>
            <a:endParaRPr lang="tr-TR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Yuvarlatılmış Dikdörtgen 5"/>
          <p:cNvSpPr/>
          <p:nvPr/>
        </p:nvSpPr>
        <p:spPr>
          <a:xfrm>
            <a:off x="177437" y="2509062"/>
            <a:ext cx="5991367" cy="57320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Drugs</a:t>
            </a:r>
            <a:r>
              <a:rPr lang="tr-TR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That</a:t>
            </a:r>
            <a:r>
              <a:rPr lang="tr-TR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Primarily</a:t>
            </a:r>
            <a:r>
              <a:rPr lang="tr-TR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Lower</a:t>
            </a:r>
            <a:r>
              <a:rPr lang="tr-TR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Glucose</a:t>
            </a:r>
            <a:r>
              <a:rPr lang="tr-TR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Levels</a:t>
            </a:r>
            <a:r>
              <a:rPr lang="tr-TR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by</a:t>
            </a:r>
            <a:r>
              <a:rPr lang="tr-TR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Their</a:t>
            </a:r>
            <a:r>
              <a:rPr lang="tr-TR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Action on </a:t>
            </a:r>
            <a:r>
              <a:rPr lang="tr-TR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tr-TR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Liver</a:t>
            </a:r>
            <a:r>
              <a:rPr lang="tr-TR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tr-TR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Muscle</a:t>
            </a:r>
            <a:r>
              <a:rPr lang="tr-TR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tr-TR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Adipose</a:t>
            </a:r>
            <a:r>
              <a:rPr lang="tr-TR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Tissue</a:t>
            </a:r>
            <a:endParaRPr lang="tr-TR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Yuvarlatılmış Dikdörtgen 6"/>
          <p:cNvSpPr/>
          <p:nvPr/>
        </p:nvSpPr>
        <p:spPr>
          <a:xfrm>
            <a:off x="177424" y="3298506"/>
            <a:ext cx="5991365" cy="57320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Drugs</a:t>
            </a:r>
            <a:r>
              <a:rPr lang="tr-TR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That</a:t>
            </a:r>
            <a:r>
              <a:rPr lang="tr-TR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Affect</a:t>
            </a:r>
            <a:r>
              <a:rPr lang="tr-TR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Absoprtion</a:t>
            </a:r>
            <a:r>
              <a:rPr lang="tr-TR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lang="tr-TR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Glucose</a:t>
            </a:r>
            <a:r>
              <a:rPr lang="tr-TR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tr-TR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Yuvarlatılmış Dikdörtgen 7"/>
          <p:cNvSpPr/>
          <p:nvPr/>
        </p:nvSpPr>
        <p:spPr>
          <a:xfrm>
            <a:off x="177424" y="4087950"/>
            <a:ext cx="5991365" cy="57320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Drugs</a:t>
            </a:r>
            <a:r>
              <a:rPr lang="tr-TR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That</a:t>
            </a:r>
            <a:r>
              <a:rPr lang="tr-TR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Mimic</a:t>
            </a:r>
            <a:r>
              <a:rPr lang="tr-TR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Incretin</a:t>
            </a:r>
            <a:r>
              <a:rPr lang="tr-TR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Effect</a:t>
            </a:r>
            <a:r>
              <a:rPr lang="tr-TR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</a:t>
            </a:r>
            <a:r>
              <a:rPr lang="tr-TR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Prolong</a:t>
            </a:r>
            <a:r>
              <a:rPr lang="tr-TR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Incretin</a:t>
            </a:r>
            <a:r>
              <a:rPr lang="tr-TR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Action</a:t>
            </a:r>
            <a:endParaRPr lang="tr-TR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Yuvarlatılmış Dikdörtgen 8"/>
          <p:cNvSpPr/>
          <p:nvPr/>
        </p:nvSpPr>
        <p:spPr>
          <a:xfrm>
            <a:off x="177423" y="4877394"/>
            <a:ext cx="5991364" cy="57320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Sodium</a:t>
            </a:r>
            <a:r>
              <a:rPr lang="tr-TR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tr-TR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Glucose</a:t>
            </a:r>
            <a:r>
              <a:rPr lang="tr-TR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</a:t>
            </a:r>
            <a:r>
              <a:rPr lang="tr-TR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tr-TR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Transporter</a:t>
            </a:r>
            <a:r>
              <a:rPr lang="tr-TR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 (SGLT2) </a:t>
            </a:r>
            <a:r>
              <a:rPr lang="tr-TR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Inhibitors</a:t>
            </a:r>
            <a:endParaRPr lang="tr-TR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Yuvarlatılmış Dikdörtgen 9"/>
          <p:cNvSpPr/>
          <p:nvPr/>
        </p:nvSpPr>
        <p:spPr>
          <a:xfrm>
            <a:off x="177425" y="5666838"/>
            <a:ext cx="5991363" cy="57320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Other</a:t>
            </a:r>
            <a:r>
              <a:rPr lang="tr-TR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Hypoglycemic</a:t>
            </a:r>
            <a:r>
              <a:rPr lang="tr-TR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Drugs</a:t>
            </a:r>
            <a:endParaRPr lang="tr-TR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ağ Ok 2"/>
          <p:cNvSpPr/>
          <p:nvPr/>
        </p:nvSpPr>
        <p:spPr>
          <a:xfrm>
            <a:off x="6387168" y="1808860"/>
            <a:ext cx="859809" cy="394722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Sağ Ok 10"/>
          <p:cNvSpPr/>
          <p:nvPr/>
        </p:nvSpPr>
        <p:spPr>
          <a:xfrm>
            <a:off x="6387168" y="2598304"/>
            <a:ext cx="859809" cy="394722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Sağ Ok 11"/>
          <p:cNvSpPr/>
          <p:nvPr/>
        </p:nvSpPr>
        <p:spPr>
          <a:xfrm>
            <a:off x="6387168" y="3387748"/>
            <a:ext cx="859809" cy="394722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Sağ Ok 12"/>
          <p:cNvSpPr/>
          <p:nvPr/>
        </p:nvSpPr>
        <p:spPr>
          <a:xfrm>
            <a:off x="6387168" y="4177192"/>
            <a:ext cx="859809" cy="394722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Sağ Ok 14"/>
          <p:cNvSpPr/>
          <p:nvPr/>
        </p:nvSpPr>
        <p:spPr>
          <a:xfrm>
            <a:off x="6387168" y="5745449"/>
            <a:ext cx="859809" cy="394722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Metin kutusu 15"/>
          <p:cNvSpPr txBox="1"/>
          <p:nvPr/>
        </p:nvSpPr>
        <p:spPr>
          <a:xfrm>
            <a:off x="7465325" y="1808860"/>
            <a:ext cx="4121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Sulfonylureas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Meglitinide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Analogs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  <a:endParaRPr lang="tr-TR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7465325" y="2598304"/>
            <a:ext cx="41216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Biguanides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Thiazolidinediones</a:t>
            </a:r>
            <a:endParaRPr lang="tr-TR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Metin kutusu 18"/>
          <p:cNvSpPr txBox="1"/>
          <p:nvPr/>
        </p:nvSpPr>
        <p:spPr>
          <a:xfrm>
            <a:off x="7465325" y="3387748"/>
            <a:ext cx="41216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latin typeface="Arial" pitchFamily="34" charset="0"/>
                <a:cs typeface="Arial" pitchFamily="34" charset="0"/>
              </a:rPr>
              <a:t>α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glucosidase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inhibitors</a:t>
            </a:r>
            <a:endParaRPr lang="tr-TR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Metin kutusu 24"/>
          <p:cNvSpPr txBox="1"/>
          <p:nvPr/>
        </p:nvSpPr>
        <p:spPr>
          <a:xfrm>
            <a:off x="7478577" y="4249445"/>
            <a:ext cx="4121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Arial" pitchFamily="34" charset="0"/>
                <a:cs typeface="Arial" pitchFamily="34" charset="0"/>
              </a:rPr>
              <a:t>GLP-1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agonists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DPP-4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inhibitors</a:t>
            </a:r>
            <a:endParaRPr lang="tr-TR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Metin kutusu 27"/>
          <p:cNvSpPr txBox="1"/>
          <p:nvPr/>
        </p:nvSpPr>
        <p:spPr>
          <a:xfrm>
            <a:off x="7465325" y="5745461"/>
            <a:ext cx="4121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Pramlintide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Colesevelam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HCL,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Bromocriptine</a:t>
            </a:r>
            <a:endParaRPr lang="tr-TR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Sağ Ok 12"/>
          <p:cNvSpPr/>
          <p:nvPr/>
        </p:nvSpPr>
        <p:spPr>
          <a:xfrm>
            <a:off x="6407048" y="4899435"/>
            <a:ext cx="859809" cy="394722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4" name="Metin kutusu 24"/>
          <p:cNvSpPr txBox="1"/>
          <p:nvPr/>
        </p:nvSpPr>
        <p:spPr>
          <a:xfrm>
            <a:off x="7511707" y="4918680"/>
            <a:ext cx="41216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Arial" pitchFamily="34" charset="0"/>
                <a:cs typeface="Arial" pitchFamily="34" charset="0"/>
              </a:rPr>
              <a:t>SGLT2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inhibitors</a:t>
            </a:r>
            <a:endParaRPr lang="tr-TR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35 Metin kutusu"/>
          <p:cNvSpPr txBox="1"/>
          <p:nvPr/>
        </p:nvSpPr>
        <p:spPr>
          <a:xfrm>
            <a:off x="1999131" y="152424"/>
            <a:ext cx="66280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800" dirty="0" smtClean="0">
                <a:latin typeface="Arial" pitchFamily="34" charset="0"/>
                <a:cs typeface="Arial" pitchFamily="34" charset="0"/>
              </a:rPr>
              <a:t>ORAL ANTIDIABETICS</a:t>
            </a:r>
            <a:endParaRPr lang="tr-TR" sz="4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50685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059762609"/>
              </p:ext>
            </p:extLst>
          </p:nvPr>
        </p:nvGraphicFramePr>
        <p:xfrm>
          <a:off x="250894" y="729925"/>
          <a:ext cx="11823515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4703"/>
                <a:gridCol w="2364703"/>
                <a:gridCol w="2364703"/>
                <a:gridCol w="2364703"/>
                <a:gridCol w="2364703"/>
              </a:tblGrid>
              <a:tr h="634808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Subclass</a:t>
                      </a:r>
                      <a:r>
                        <a:rPr lang="tr-TR" dirty="0" smtClean="0"/>
                        <a:t>, </a:t>
                      </a:r>
                      <a:r>
                        <a:rPr lang="tr-TR" dirty="0" err="1" smtClean="0"/>
                        <a:t>Drug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Mechanism</a:t>
                      </a:r>
                      <a:r>
                        <a:rPr lang="tr-TR" dirty="0" smtClean="0"/>
                        <a:t> of </a:t>
                      </a:r>
                      <a:r>
                        <a:rPr lang="tr-TR" dirty="0" err="1" smtClean="0"/>
                        <a:t>action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Effects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Clinical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application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Pharmacokinetics</a:t>
                      </a:r>
                      <a:r>
                        <a:rPr lang="tr-TR" dirty="0" smtClean="0"/>
                        <a:t>,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Toxicities</a:t>
                      </a:r>
                      <a:r>
                        <a:rPr lang="tr-TR" baseline="0" dirty="0" smtClean="0"/>
                        <a:t>, </a:t>
                      </a:r>
                      <a:r>
                        <a:rPr lang="tr-TR" baseline="0" dirty="0" err="1" smtClean="0"/>
                        <a:t>Interactions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145226">
                <a:tc>
                  <a:txBody>
                    <a:bodyPr/>
                    <a:lstStyle/>
                    <a:p>
                      <a:r>
                        <a:rPr lang="tr-TR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SGLT2 INHIBITORS</a:t>
                      </a:r>
                    </a:p>
                    <a:p>
                      <a:endParaRPr lang="tr-TR" b="1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Canagliflozin</a:t>
                      </a:r>
                      <a:r>
                        <a:rPr lang="tr-TR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dapagliflozin</a:t>
                      </a:r>
                      <a:r>
                        <a:rPr lang="tr-TR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empagliflozin</a:t>
                      </a:r>
                      <a:endParaRPr lang="tr-TR" b="1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Block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renal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glucose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resoption</a:t>
                      </a:r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Increase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glucosuria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lower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plasma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glucose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levels</a:t>
                      </a:r>
                      <a:endParaRPr lang="tr-T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Type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2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Diabetes</a:t>
                      </a:r>
                      <a:endParaRPr lang="tr-T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Oral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Half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life ~ 10-14 h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Toxicity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: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Genital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and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urinary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tract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infections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polyuria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pruritus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thirst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osmotic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diuresis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constipation</a:t>
                      </a:r>
                      <a:endParaRPr lang="tr-TR" b="1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tr-TR" b="1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143279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084373233"/>
              </p:ext>
            </p:extLst>
          </p:nvPr>
        </p:nvGraphicFramePr>
        <p:xfrm>
          <a:off x="207132" y="559596"/>
          <a:ext cx="11823515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4703"/>
                <a:gridCol w="2364703"/>
                <a:gridCol w="2364703"/>
                <a:gridCol w="2364703"/>
                <a:gridCol w="2364703"/>
              </a:tblGrid>
              <a:tr h="634808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Subclass</a:t>
                      </a:r>
                      <a:r>
                        <a:rPr lang="tr-TR" dirty="0" smtClean="0"/>
                        <a:t>, </a:t>
                      </a:r>
                      <a:r>
                        <a:rPr lang="tr-TR" dirty="0" err="1" smtClean="0"/>
                        <a:t>Drug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Mechanism</a:t>
                      </a:r>
                      <a:r>
                        <a:rPr lang="tr-TR" dirty="0" smtClean="0"/>
                        <a:t> of </a:t>
                      </a:r>
                      <a:r>
                        <a:rPr lang="tr-TR" dirty="0" err="1" smtClean="0"/>
                        <a:t>action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Effects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Clinical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application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Pharmacokinetics</a:t>
                      </a:r>
                      <a:r>
                        <a:rPr lang="tr-TR" dirty="0" smtClean="0"/>
                        <a:t>,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Toxicities</a:t>
                      </a:r>
                      <a:r>
                        <a:rPr lang="tr-TR" baseline="0" dirty="0" smtClean="0"/>
                        <a:t>, </a:t>
                      </a:r>
                      <a:r>
                        <a:rPr lang="tr-TR" baseline="0" dirty="0" err="1" smtClean="0"/>
                        <a:t>Interactions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145226">
                <a:tc>
                  <a:txBody>
                    <a:bodyPr/>
                    <a:lstStyle/>
                    <a:p>
                      <a:r>
                        <a:rPr lang="tr-TR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ISLET AMYLOID POLYPEPTIDE ANALOG</a:t>
                      </a:r>
                    </a:p>
                    <a:p>
                      <a:endParaRPr lang="tr-TR" b="1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Pramlintide</a:t>
                      </a:r>
                      <a:endParaRPr lang="tr-TR" b="1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Analog of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amylin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: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Binds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to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amylin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receptors</a:t>
                      </a:r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Reduce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post meal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glucose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excursions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: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L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owers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glucagon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levels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slows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gastric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emptying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decreases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appetite</a:t>
                      </a:r>
                      <a:endParaRPr lang="tr-T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Type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1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and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Type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2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Diabetes</a:t>
                      </a:r>
                      <a:endParaRPr lang="tr-T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Parenteral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sc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Rapid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onset</a:t>
                      </a:r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Half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life ~ 48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min</a:t>
                      </a:r>
                      <a:endParaRPr lang="tr-TR" b="1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Toxicity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: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Nausea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anorexia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hypoglycemia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headache</a:t>
                      </a:r>
                      <a:endParaRPr lang="tr-TR" b="1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tr-TR" b="1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26564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670123450"/>
              </p:ext>
            </p:extLst>
          </p:nvPr>
        </p:nvGraphicFramePr>
        <p:xfrm>
          <a:off x="536981" y="347830"/>
          <a:ext cx="10353515" cy="603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0703"/>
                <a:gridCol w="2070703"/>
                <a:gridCol w="2070703"/>
                <a:gridCol w="2070703"/>
                <a:gridCol w="2070703"/>
              </a:tblGrid>
              <a:tr h="757683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Subclass</a:t>
                      </a:r>
                      <a:r>
                        <a:rPr lang="tr-TR" dirty="0" smtClean="0"/>
                        <a:t>, </a:t>
                      </a:r>
                      <a:r>
                        <a:rPr lang="tr-TR" dirty="0" err="1" smtClean="0"/>
                        <a:t>Drug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Mechanism</a:t>
                      </a:r>
                      <a:r>
                        <a:rPr lang="tr-TR" dirty="0" smtClean="0"/>
                        <a:t> of </a:t>
                      </a:r>
                      <a:r>
                        <a:rPr lang="tr-TR" dirty="0" err="1" smtClean="0"/>
                        <a:t>action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Effects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Clinical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application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Pharmacokinetics</a:t>
                      </a:r>
                      <a:r>
                        <a:rPr lang="tr-TR" dirty="0" smtClean="0"/>
                        <a:t>,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Toxicities</a:t>
                      </a:r>
                      <a:r>
                        <a:rPr lang="tr-TR" baseline="0" dirty="0" smtClean="0"/>
                        <a:t>, </a:t>
                      </a:r>
                      <a:r>
                        <a:rPr lang="tr-TR" baseline="0" dirty="0" err="1" smtClean="0"/>
                        <a:t>Interactions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2103206">
                <a:tc>
                  <a:txBody>
                    <a:bodyPr/>
                    <a:lstStyle/>
                    <a:p>
                      <a:r>
                        <a:rPr lang="tr-TR" b="1" baseline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BILE ACID SEQUESTRANT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baseline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Colesevelam HCL</a:t>
                      </a:r>
                      <a:endParaRPr lang="tr-TR" b="1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Bile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acid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binder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: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Lowers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glucose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through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unknown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mechanism</a:t>
                      </a:r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Reduces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glucose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levels</a:t>
                      </a:r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Type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2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diabetes</a:t>
                      </a:r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Oral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24 h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duration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of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action</a:t>
                      </a:r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Toxicity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: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Constipation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indigestion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flatulence</a:t>
                      </a:r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103206">
                <a:tc>
                  <a:txBody>
                    <a:bodyPr/>
                    <a:lstStyle/>
                    <a:p>
                      <a:r>
                        <a:rPr lang="tr-TR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DOPAMINE AGONIST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Bromocriptine</a:t>
                      </a:r>
                      <a:endParaRPr lang="tr-TR" b="1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D</a:t>
                      </a:r>
                      <a:r>
                        <a:rPr lang="tr-TR" b="1" baseline="-250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receptor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agonist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: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Lowers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glucose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through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unknown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mechanism</a:t>
                      </a:r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Reduces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glucose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levels</a:t>
                      </a:r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Type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2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diabetes</a:t>
                      </a:r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tr-TR" b="1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tr-TR" b="1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Oral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24 h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action</a:t>
                      </a:r>
                      <a:endParaRPr lang="tr-TR" b="1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Toxicity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: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Nausea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vomiting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dizziness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headache</a:t>
                      </a:r>
                      <a:endParaRPr lang="tr-TR" b="1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253170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2214284" y="1410198"/>
            <a:ext cx="7037293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>
                <a:latin typeface="Arial" pitchFamily="34" charset="0"/>
                <a:cs typeface="Arial" pitchFamily="34" charset="0"/>
              </a:rPr>
              <a:t>New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drugs</a:t>
            </a: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Alogliptin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Nesina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buFont typeface="Arial" pitchFamily="34" charset="0"/>
              <a:buChar char="•"/>
            </a:pP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Alogliptin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and </a:t>
            </a:r>
            <a:r>
              <a:rPr lang="tr-TR" sz="2800" dirty="0" err="1" smtClean="0">
                <a:latin typeface="Arial" pitchFamily="34" charset="0"/>
                <a:cs typeface="Arial" pitchFamily="34" charset="0"/>
                <a:hlinkClick r:id="rId2"/>
              </a:rPr>
              <a:t>metformin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 (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Kazano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buFont typeface="Arial" pitchFamily="34" charset="0"/>
              <a:buChar char="•"/>
            </a:pP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Alogliptin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and </a:t>
            </a:r>
            <a:r>
              <a:rPr lang="tr-TR" sz="2800" dirty="0" err="1" smtClean="0">
                <a:latin typeface="Arial" pitchFamily="34" charset="0"/>
                <a:cs typeface="Arial" pitchFamily="34" charset="0"/>
                <a:hlinkClick r:id="rId3"/>
              </a:rPr>
              <a:t>pioglitazone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 (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Oseni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buFont typeface="Arial" pitchFamily="34" charset="0"/>
              <a:buChar char="•"/>
            </a:pP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Linagliptin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Jentadueto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buFont typeface="Arial" pitchFamily="34" charset="0"/>
              <a:buChar char="•"/>
            </a:pP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Linagliptin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and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metformin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Tradjenta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buFont typeface="Arial" pitchFamily="34" charset="0"/>
              <a:buChar char="•"/>
            </a:pP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Saxagliptin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Ongylza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buFont typeface="Arial" pitchFamily="34" charset="0"/>
              <a:buChar char="•"/>
            </a:pP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Saxagliptin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and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metformin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Kombiglyze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buFont typeface="Arial" pitchFamily="34" charset="0"/>
              <a:buChar char="•"/>
            </a:pPr>
            <a:r>
              <a:rPr lang="tr-TR" sz="2800" dirty="0" err="1" smtClean="0">
                <a:latin typeface="Arial" pitchFamily="34" charset="0"/>
                <a:cs typeface="Arial" pitchFamily="34" charset="0"/>
                <a:hlinkClick r:id="rId4"/>
              </a:rPr>
              <a:t>Sitagliptin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 (</a:t>
            </a:r>
            <a:r>
              <a:rPr lang="tr-TR" sz="2800" dirty="0" err="1" smtClean="0">
                <a:latin typeface="Arial" pitchFamily="34" charset="0"/>
                <a:cs typeface="Arial" pitchFamily="34" charset="0"/>
                <a:hlinkClick r:id="rId5"/>
              </a:rPr>
              <a:t>Januvia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buFont typeface="Arial" pitchFamily="34" charset="0"/>
              <a:buChar char="•"/>
            </a:pP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Sitagliptin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and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metformin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tr-TR" sz="2800" dirty="0" err="1" smtClean="0">
                <a:latin typeface="Arial" pitchFamily="34" charset="0"/>
                <a:cs typeface="Arial" pitchFamily="34" charset="0"/>
                <a:hlinkClick r:id="rId6"/>
              </a:rPr>
              <a:t>Janumet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)</a:t>
            </a:r>
            <a:endParaRPr lang="tr-TR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138985" y="0"/>
            <a:ext cx="5479552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6600" b="1" cap="none" spc="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GLUCAGON</a:t>
            </a:r>
            <a:endParaRPr lang="tr-TR" sz="6600" b="1" cap="none" spc="0" dirty="0">
              <a:ln w="12700">
                <a:solidFill>
                  <a:schemeClr val="tx1"/>
                </a:solidFill>
                <a:prstDash val="solid"/>
              </a:ln>
              <a:solidFill>
                <a:srgbClr val="00B05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3" name="2 Metin kutusu"/>
          <p:cNvSpPr txBox="1"/>
          <p:nvPr/>
        </p:nvSpPr>
        <p:spPr>
          <a:xfrm>
            <a:off x="1326776" y="1658470"/>
            <a:ext cx="749449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200" dirty="0" smtClean="0"/>
              <a:t> </a:t>
            </a:r>
            <a:r>
              <a:rPr lang="tr-TR" sz="3200" dirty="0" err="1" smtClean="0"/>
              <a:t>Increases</a:t>
            </a:r>
            <a:r>
              <a:rPr lang="tr-TR" sz="3200" dirty="0" smtClean="0"/>
              <a:t> </a:t>
            </a:r>
            <a:r>
              <a:rPr lang="tr-TR" sz="3200" dirty="0" err="1" smtClean="0"/>
              <a:t>gluconeogenesis</a:t>
            </a:r>
            <a:endParaRPr lang="tr-TR" sz="3200" dirty="0" smtClean="0"/>
          </a:p>
          <a:p>
            <a:pPr>
              <a:buFont typeface="Arial" pitchFamily="34" charset="0"/>
              <a:buChar char="•"/>
            </a:pPr>
            <a:r>
              <a:rPr lang="tr-TR" sz="3200" dirty="0" err="1" smtClean="0"/>
              <a:t>Increases</a:t>
            </a:r>
            <a:r>
              <a:rPr lang="tr-TR" sz="3200" dirty="0" smtClean="0"/>
              <a:t> </a:t>
            </a:r>
            <a:r>
              <a:rPr lang="tr-TR" sz="3200" dirty="0" err="1" smtClean="0"/>
              <a:t>ketogenesis</a:t>
            </a:r>
            <a:endParaRPr lang="tr-TR" sz="3200" dirty="0" smtClean="0"/>
          </a:p>
          <a:p>
            <a:pPr>
              <a:buFont typeface="Arial" pitchFamily="34" charset="0"/>
              <a:buChar char="•"/>
            </a:pPr>
            <a:r>
              <a:rPr lang="tr-TR" sz="3200" dirty="0" err="1" smtClean="0"/>
              <a:t>Increases</a:t>
            </a:r>
            <a:r>
              <a:rPr lang="tr-TR" sz="3200" dirty="0" smtClean="0"/>
              <a:t> </a:t>
            </a:r>
            <a:r>
              <a:rPr lang="tr-TR" sz="3200" dirty="0" err="1" smtClean="0"/>
              <a:t>catabolism</a:t>
            </a:r>
            <a:r>
              <a:rPr lang="tr-TR" sz="3200" dirty="0" smtClean="0"/>
              <a:t> of </a:t>
            </a:r>
            <a:r>
              <a:rPr lang="tr-TR" sz="3200" dirty="0" err="1" smtClean="0"/>
              <a:t>storage</a:t>
            </a:r>
            <a:r>
              <a:rPr lang="tr-TR" sz="3200" dirty="0" smtClean="0"/>
              <a:t> </a:t>
            </a:r>
            <a:r>
              <a:rPr lang="tr-TR" sz="3200" dirty="0" err="1" smtClean="0"/>
              <a:t>glycogen</a:t>
            </a:r>
            <a:endParaRPr lang="tr-TR" sz="3200" dirty="0" smtClean="0"/>
          </a:p>
          <a:p>
            <a:pPr>
              <a:buFont typeface="Arial" pitchFamily="34" charset="0"/>
              <a:buChar char="•"/>
            </a:pPr>
            <a:r>
              <a:rPr lang="tr-TR" sz="3200" dirty="0" err="1" smtClean="0"/>
              <a:t>Potent</a:t>
            </a:r>
            <a:r>
              <a:rPr lang="tr-TR" sz="3200" dirty="0" smtClean="0"/>
              <a:t> </a:t>
            </a:r>
            <a:r>
              <a:rPr lang="tr-TR" sz="3200" dirty="0" err="1" smtClean="0"/>
              <a:t>inotropic</a:t>
            </a:r>
            <a:r>
              <a:rPr lang="tr-TR" sz="3200" dirty="0" smtClean="0"/>
              <a:t>-</a:t>
            </a:r>
            <a:r>
              <a:rPr lang="tr-TR" sz="3200" dirty="0" err="1" smtClean="0"/>
              <a:t>chronotropic</a:t>
            </a:r>
            <a:r>
              <a:rPr lang="tr-TR" sz="3200" dirty="0" smtClean="0"/>
              <a:t> </a:t>
            </a:r>
            <a:r>
              <a:rPr lang="tr-TR" sz="3200" dirty="0" err="1" smtClean="0"/>
              <a:t>effect</a:t>
            </a:r>
            <a:r>
              <a:rPr lang="tr-TR" sz="3200" dirty="0" smtClean="0"/>
              <a:t> on </a:t>
            </a:r>
            <a:r>
              <a:rPr lang="tr-TR" sz="3200" dirty="0" err="1" smtClean="0"/>
              <a:t>heart</a:t>
            </a:r>
            <a:r>
              <a:rPr lang="tr-TR" sz="3200" dirty="0" smtClean="0"/>
              <a:t> (</a:t>
            </a:r>
            <a:r>
              <a:rPr lang="tr-TR" sz="3200" dirty="0" err="1" smtClean="0"/>
              <a:t>cAMP</a:t>
            </a:r>
            <a:r>
              <a:rPr lang="tr-TR" sz="3200" dirty="0" smtClean="0"/>
              <a:t> </a:t>
            </a:r>
            <a:r>
              <a:rPr lang="tr-TR" sz="3200" dirty="0" err="1" smtClean="0"/>
              <a:t>increase</a:t>
            </a:r>
            <a:r>
              <a:rPr lang="tr-TR" sz="3200" dirty="0" smtClean="0"/>
              <a:t>), </a:t>
            </a:r>
            <a:r>
              <a:rPr lang="tr-TR" sz="3200" dirty="0" err="1" smtClean="0"/>
              <a:t>similar</a:t>
            </a:r>
            <a:r>
              <a:rPr lang="tr-TR" sz="3200" dirty="0" smtClean="0"/>
              <a:t> </a:t>
            </a:r>
            <a:r>
              <a:rPr lang="tr-TR" sz="3200" dirty="0" err="1" smtClean="0"/>
              <a:t>effect</a:t>
            </a:r>
            <a:r>
              <a:rPr lang="tr-TR" sz="3200" dirty="0" smtClean="0"/>
              <a:t> </a:t>
            </a:r>
            <a:r>
              <a:rPr lang="tr-TR" sz="3200" dirty="0" err="1" smtClean="0"/>
              <a:t>to</a:t>
            </a:r>
            <a:r>
              <a:rPr lang="tr-TR" sz="3200" dirty="0" smtClean="0"/>
              <a:t> beta </a:t>
            </a:r>
            <a:r>
              <a:rPr lang="tr-TR" sz="3200" dirty="0" err="1" smtClean="0"/>
              <a:t>agonists</a:t>
            </a:r>
            <a:endParaRPr lang="tr-TR" sz="3200" dirty="0" smtClean="0"/>
          </a:p>
          <a:p>
            <a:pPr>
              <a:buFont typeface="Arial" pitchFamily="34" charset="0"/>
              <a:buChar char="•"/>
            </a:pPr>
            <a:r>
              <a:rPr lang="tr-TR" sz="3200" dirty="0" err="1" smtClean="0"/>
              <a:t>High</a:t>
            </a:r>
            <a:r>
              <a:rPr lang="tr-TR" sz="3200" dirty="0" smtClean="0"/>
              <a:t> </a:t>
            </a:r>
            <a:r>
              <a:rPr lang="tr-TR" sz="3200" dirty="0" err="1" smtClean="0"/>
              <a:t>doses</a:t>
            </a:r>
            <a:r>
              <a:rPr lang="tr-TR" sz="3200" dirty="0" smtClean="0"/>
              <a:t> </a:t>
            </a:r>
            <a:r>
              <a:rPr lang="tr-TR" sz="3200" dirty="0" err="1" smtClean="0"/>
              <a:t>stimulate</a:t>
            </a:r>
            <a:r>
              <a:rPr lang="tr-TR" sz="3200" dirty="0" smtClean="0"/>
              <a:t> </a:t>
            </a:r>
            <a:r>
              <a:rPr lang="tr-TR" sz="3200" dirty="0" err="1" smtClean="0"/>
              <a:t>relaxation</a:t>
            </a:r>
            <a:r>
              <a:rPr lang="tr-TR" sz="3200" dirty="0" smtClean="0"/>
              <a:t> in </a:t>
            </a:r>
            <a:r>
              <a:rPr lang="tr-TR" sz="3200" dirty="0" err="1" smtClean="0"/>
              <a:t>the</a:t>
            </a:r>
            <a:r>
              <a:rPr lang="tr-TR" sz="3200" dirty="0" smtClean="0"/>
              <a:t> gut</a:t>
            </a:r>
          </a:p>
          <a:p>
            <a:pPr>
              <a:buFont typeface="Arial" pitchFamily="34" charset="0"/>
              <a:buChar char="•"/>
            </a:pPr>
            <a:endParaRPr lang="tr-TR" sz="3200" dirty="0" smtClean="0"/>
          </a:p>
          <a:p>
            <a:pPr>
              <a:buFont typeface="Arial" pitchFamily="34" charset="0"/>
              <a:buChar char="•"/>
            </a:pPr>
            <a:endParaRPr lang="tr-TR" sz="3200" dirty="0" smtClean="0"/>
          </a:p>
          <a:p>
            <a:endParaRPr lang="tr-TR" sz="3200" dirty="0" smtClean="0"/>
          </a:p>
          <a:p>
            <a:pPr>
              <a:buFont typeface="Arial" pitchFamily="34" charset="0"/>
              <a:buChar char="•"/>
            </a:pPr>
            <a:endParaRPr lang="tr-TR" sz="3200" dirty="0"/>
          </a:p>
        </p:txBody>
      </p:sp>
    </p:spTree>
    <p:extLst>
      <p:ext uri="{BB962C8B-B14F-4D97-AF65-F5344CB8AC3E}">
        <p14:creationId xmlns="" xmlns:p14="http://schemas.microsoft.com/office/powerpoint/2010/main" val="125982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355921" y="387908"/>
            <a:ext cx="71799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err="1" smtClean="0">
                <a:ln w="0"/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Clinical</a:t>
            </a:r>
            <a:r>
              <a:rPr lang="tr-TR" sz="5400" b="0" cap="none" spc="0" dirty="0" smtClean="0">
                <a:ln w="0"/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tr-TR" sz="5400" b="0" cap="none" spc="0" dirty="0" err="1" smtClean="0">
                <a:ln w="0"/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Uses</a:t>
            </a:r>
            <a:r>
              <a:rPr lang="tr-TR" sz="5400" b="0" cap="none" spc="0" dirty="0" smtClean="0">
                <a:ln w="0"/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 of </a:t>
            </a:r>
            <a:r>
              <a:rPr lang="tr-TR" sz="5400" b="0" cap="none" spc="0" dirty="0" err="1" smtClean="0">
                <a:ln w="0"/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Glucagon</a:t>
            </a:r>
            <a:endParaRPr lang="tr-TR" sz="5400" b="0" cap="none" spc="0" dirty="0">
              <a:ln w="0"/>
              <a:solidFill>
                <a:srgbClr val="0070C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5" name="Beşgen 4"/>
          <p:cNvSpPr/>
          <p:nvPr/>
        </p:nvSpPr>
        <p:spPr>
          <a:xfrm>
            <a:off x="750629" y="1755425"/>
            <a:ext cx="5773003" cy="1050877"/>
          </a:xfrm>
          <a:prstGeom prst="homePlate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latin typeface="Bradley Hand ITC" panose="03070402050302030203" pitchFamily="66" charset="0"/>
              </a:rPr>
              <a:t>Severe </a:t>
            </a:r>
            <a:r>
              <a:rPr lang="tr-TR" sz="3200" b="1" dirty="0" err="1" smtClean="0">
                <a:latin typeface="Bradley Hand ITC" panose="03070402050302030203" pitchFamily="66" charset="0"/>
              </a:rPr>
              <a:t>Hypoglycemia</a:t>
            </a:r>
            <a:endParaRPr lang="tr-TR" sz="3200" b="1" dirty="0">
              <a:latin typeface="Bradley Hand ITC" panose="03070402050302030203" pitchFamily="66" charset="0"/>
            </a:endParaRPr>
          </a:p>
        </p:txBody>
      </p:sp>
      <p:sp>
        <p:nvSpPr>
          <p:cNvPr id="6" name="Beşgen 5"/>
          <p:cNvSpPr/>
          <p:nvPr/>
        </p:nvSpPr>
        <p:spPr>
          <a:xfrm>
            <a:off x="5475029" y="3073029"/>
            <a:ext cx="5773003" cy="1050877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err="1" smtClean="0">
                <a:latin typeface="Bradley Hand ITC" panose="03070402050302030203" pitchFamily="66" charset="0"/>
              </a:rPr>
              <a:t>Endocrine</a:t>
            </a:r>
            <a:r>
              <a:rPr lang="tr-TR" sz="3200" b="1" dirty="0" smtClean="0">
                <a:latin typeface="Bradley Hand ITC" panose="03070402050302030203" pitchFamily="66" charset="0"/>
              </a:rPr>
              <a:t> </a:t>
            </a:r>
            <a:r>
              <a:rPr lang="tr-TR" sz="3200" b="1" dirty="0" err="1" smtClean="0">
                <a:latin typeface="Bradley Hand ITC" panose="03070402050302030203" pitchFamily="66" charset="0"/>
              </a:rPr>
              <a:t>Diagnosis</a:t>
            </a:r>
            <a:endParaRPr lang="tr-TR" sz="3200" b="1" dirty="0">
              <a:latin typeface="Bradley Hand ITC" panose="03070402050302030203" pitchFamily="66" charset="0"/>
            </a:endParaRPr>
          </a:p>
        </p:txBody>
      </p:sp>
      <p:sp>
        <p:nvSpPr>
          <p:cNvPr id="7" name="Beşgen 6"/>
          <p:cNvSpPr/>
          <p:nvPr/>
        </p:nvSpPr>
        <p:spPr>
          <a:xfrm>
            <a:off x="750629" y="4390665"/>
            <a:ext cx="5773003" cy="1050877"/>
          </a:xfrm>
          <a:prstGeom prst="homePlat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latin typeface="Bradley Hand ITC" panose="03070402050302030203" pitchFamily="66" charset="0"/>
              </a:rPr>
              <a:t>Beta-</a:t>
            </a:r>
            <a:r>
              <a:rPr lang="tr-TR" sz="3200" b="1" dirty="0" err="1" smtClean="0">
                <a:latin typeface="Bradley Hand ITC" panose="03070402050302030203" pitchFamily="66" charset="0"/>
              </a:rPr>
              <a:t>Adrenoceptor</a:t>
            </a:r>
            <a:r>
              <a:rPr lang="tr-TR" sz="3200" b="1" dirty="0" smtClean="0">
                <a:latin typeface="Bradley Hand ITC" panose="03070402050302030203" pitchFamily="66" charset="0"/>
              </a:rPr>
              <a:t> </a:t>
            </a:r>
            <a:r>
              <a:rPr lang="tr-TR" sz="3200" b="1" dirty="0" err="1" smtClean="0">
                <a:latin typeface="Bradley Hand ITC" panose="03070402050302030203" pitchFamily="66" charset="0"/>
              </a:rPr>
              <a:t>Blocker</a:t>
            </a:r>
            <a:r>
              <a:rPr lang="tr-TR" sz="3200" b="1" dirty="0" smtClean="0">
                <a:latin typeface="Bradley Hand ITC" panose="03070402050302030203" pitchFamily="66" charset="0"/>
              </a:rPr>
              <a:t> </a:t>
            </a:r>
            <a:r>
              <a:rPr lang="tr-TR" sz="3200" b="1" dirty="0" err="1" smtClean="0">
                <a:latin typeface="Bradley Hand ITC" panose="03070402050302030203" pitchFamily="66" charset="0"/>
              </a:rPr>
              <a:t>Overdose</a:t>
            </a:r>
            <a:endParaRPr lang="tr-TR" sz="3200" b="1" dirty="0">
              <a:latin typeface="Bradley Hand ITC" panose="03070402050302030203" pitchFamily="66" charset="0"/>
            </a:endParaRPr>
          </a:p>
        </p:txBody>
      </p:sp>
      <p:sp>
        <p:nvSpPr>
          <p:cNvPr id="8" name="Beşgen 7"/>
          <p:cNvSpPr/>
          <p:nvPr/>
        </p:nvSpPr>
        <p:spPr>
          <a:xfrm>
            <a:off x="5475029" y="5607590"/>
            <a:ext cx="5773003" cy="1050877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err="1" smtClean="0">
                <a:latin typeface="Bradley Hand ITC" panose="03070402050302030203" pitchFamily="66" charset="0"/>
              </a:rPr>
              <a:t>Radiology</a:t>
            </a:r>
            <a:r>
              <a:rPr lang="tr-TR" sz="3200" b="1" dirty="0" smtClean="0">
                <a:latin typeface="Bradley Hand ITC" panose="03070402050302030203" pitchFamily="66" charset="0"/>
              </a:rPr>
              <a:t> of </a:t>
            </a:r>
            <a:r>
              <a:rPr lang="tr-TR" sz="3200" b="1" dirty="0" err="1" smtClean="0">
                <a:latin typeface="Bradley Hand ITC" panose="03070402050302030203" pitchFamily="66" charset="0"/>
              </a:rPr>
              <a:t>the</a:t>
            </a:r>
            <a:r>
              <a:rPr lang="tr-TR" sz="3200" b="1" dirty="0" smtClean="0">
                <a:latin typeface="Bradley Hand ITC" panose="03070402050302030203" pitchFamily="66" charset="0"/>
              </a:rPr>
              <a:t> </a:t>
            </a:r>
            <a:r>
              <a:rPr lang="tr-TR" sz="3200" b="1" dirty="0" err="1" smtClean="0">
                <a:latin typeface="Bradley Hand ITC" panose="03070402050302030203" pitchFamily="66" charset="0"/>
              </a:rPr>
              <a:t>Bowel</a:t>
            </a:r>
            <a:endParaRPr lang="tr-TR" sz="3200" b="1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8258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291019980"/>
              </p:ext>
            </p:extLst>
          </p:nvPr>
        </p:nvGraphicFramePr>
        <p:xfrm>
          <a:off x="197092" y="729949"/>
          <a:ext cx="11823515" cy="40658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4703"/>
                <a:gridCol w="2364703"/>
                <a:gridCol w="2364703"/>
                <a:gridCol w="2364703"/>
                <a:gridCol w="2364703"/>
              </a:tblGrid>
              <a:tr h="603534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Subclass</a:t>
                      </a:r>
                      <a:r>
                        <a:rPr lang="tr-TR" dirty="0" smtClean="0"/>
                        <a:t>, </a:t>
                      </a:r>
                      <a:r>
                        <a:rPr lang="tr-TR" dirty="0" err="1" smtClean="0"/>
                        <a:t>Drug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Mechanism</a:t>
                      </a:r>
                      <a:r>
                        <a:rPr lang="tr-TR" dirty="0" smtClean="0"/>
                        <a:t> of </a:t>
                      </a:r>
                      <a:r>
                        <a:rPr lang="tr-TR" dirty="0" err="1" smtClean="0"/>
                        <a:t>action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Effects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Clinical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application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Pharmacokinetics</a:t>
                      </a:r>
                      <a:r>
                        <a:rPr lang="tr-TR" dirty="0" smtClean="0"/>
                        <a:t>,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Toxicities</a:t>
                      </a:r>
                      <a:r>
                        <a:rPr lang="tr-TR" baseline="0" dirty="0" smtClean="0"/>
                        <a:t>, </a:t>
                      </a:r>
                      <a:r>
                        <a:rPr lang="tr-TR" baseline="0" dirty="0" err="1" smtClean="0"/>
                        <a:t>Interactions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2642327"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SULFONILUREAS</a:t>
                      </a:r>
                    </a:p>
                    <a:p>
                      <a:endParaRPr lang="tr-TR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Glipizide</a:t>
                      </a:r>
                      <a:endParaRPr lang="tr-TR" b="1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Glyburide</a:t>
                      </a:r>
                      <a:endParaRPr lang="tr-TR" b="1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Glymepride</a:t>
                      </a:r>
                      <a:endParaRPr lang="tr-TR" b="1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Gliclazide</a:t>
                      </a:r>
                      <a:endParaRPr lang="tr-TR" b="1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Insulin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secretagogues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:</a:t>
                      </a:r>
                    </a:p>
                    <a:p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Close K</a:t>
                      </a:r>
                      <a:r>
                        <a:rPr lang="tr-TR" b="1" strike="noStrike" baseline="30000" dirty="0" smtClean="0">
                          <a:latin typeface="Arial" pitchFamily="34" charset="0"/>
                          <a:cs typeface="Arial" pitchFamily="34" charset="0"/>
                        </a:rPr>
                        <a:t>+ </a:t>
                      </a:r>
                      <a:r>
                        <a:rPr lang="tr-TR" b="1" strike="noStrike" baseline="0" dirty="0" err="1" smtClean="0">
                          <a:latin typeface="Arial" pitchFamily="34" charset="0"/>
                          <a:cs typeface="Arial" pitchFamily="34" charset="0"/>
                        </a:rPr>
                        <a:t>channels</a:t>
                      </a:r>
                      <a:r>
                        <a:rPr lang="tr-TR" b="1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in beta </a:t>
                      </a:r>
                      <a:r>
                        <a:rPr lang="tr-TR" b="1" strike="noStrike" baseline="0" dirty="0" err="1" smtClean="0">
                          <a:latin typeface="Arial" pitchFamily="34" charset="0"/>
                          <a:cs typeface="Arial" pitchFamily="34" charset="0"/>
                        </a:rPr>
                        <a:t>cells</a:t>
                      </a:r>
                      <a:r>
                        <a:rPr lang="tr-TR" b="1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r>
                        <a:rPr lang="tr-TR" b="1" strike="noStrike" baseline="0" dirty="0" err="1" smtClean="0">
                          <a:latin typeface="Arial" pitchFamily="34" charset="0"/>
                          <a:cs typeface="Arial" pitchFamily="34" charset="0"/>
                        </a:rPr>
                        <a:t>Increase</a:t>
                      </a:r>
                      <a:r>
                        <a:rPr lang="tr-TR" b="1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insülin </a:t>
                      </a:r>
                      <a:r>
                        <a:rPr lang="tr-TR" b="1" strike="noStrike" baseline="0" dirty="0" err="1" smtClean="0">
                          <a:latin typeface="Arial" pitchFamily="34" charset="0"/>
                          <a:cs typeface="Arial" pitchFamily="34" charset="0"/>
                        </a:rPr>
                        <a:t>release</a:t>
                      </a:r>
                      <a:endParaRPr lang="tr-TR" b="1" strike="noStrike" baseline="30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Reduce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circulating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glucose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in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patient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with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functioning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beta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cells</a:t>
                      </a:r>
                      <a:endParaRPr lang="tr-T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Type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2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Diabetes</a:t>
                      </a:r>
                      <a:endParaRPr lang="tr-T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Orally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active</a:t>
                      </a:r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Duration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10-24 h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Toxicity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: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Hypoglycemia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weight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gain</a:t>
                      </a:r>
                      <a:endParaRPr lang="tr-T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783404">
                <a:tc gridSpan="5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Tolazamide</a:t>
                      </a:r>
                      <a:r>
                        <a:rPr lang="tr-TR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tolbutamide</a:t>
                      </a:r>
                      <a:r>
                        <a:rPr lang="tr-TR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chlorpropamide</a:t>
                      </a:r>
                      <a:r>
                        <a:rPr lang="tr-TR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acetohexamide</a:t>
                      </a:r>
                      <a:r>
                        <a:rPr lang="tr-TR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: </a:t>
                      </a: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Older</a:t>
                      </a:r>
                      <a:r>
                        <a:rPr lang="tr-TR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sulfonylureas</a:t>
                      </a:r>
                      <a:r>
                        <a:rPr lang="tr-TR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lower</a:t>
                      </a:r>
                      <a:r>
                        <a:rPr lang="tr-TR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potency</a:t>
                      </a:r>
                      <a:r>
                        <a:rPr lang="tr-TR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greater</a:t>
                      </a:r>
                      <a:r>
                        <a:rPr lang="tr-TR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toxicity</a:t>
                      </a:r>
                      <a:r>
                        <a:rPr lang="tr-TR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; </a:t>
                      </a: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rarely</a:t>
                      </a:r>
                      <a:r>
                        <a:rPr lang="tr-TR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used</a:t>
                      </a:r>
                      <a:endParaRPr lang="tr-TR" b="1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 b="1" dirty="0">
                        <a:latin typeface="Bradley Hand ITC" panose="03070402050302030203" pitchFamily="66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 b="1" dirty="0">
                        <a:latin typeface="Bradley Hand ITC" panose="03070402050302030203" pitchFamily="66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 b="1" dirty="0">
                        <a:latin typeface="Bradley Hand ITC" panose="03070402050302030203" pitchFamily="66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 b="1" dirty="0">
                        <a:latin typeface="Bradley Hand ITC" panose="03070402050302030203" pitchFamily="66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41798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305983728"/>
              </p:ext>
            </p:extLst>
          </p:nvPr>
        </p:nvGraphicFramePr>
        <p:xfrm>
          <a:off x="209951" y="807530"/>
          <a:ext cx="11823515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4703"/>
                <a:gridCol w="2364703"/>
                <a:gridCol w="2364703"/>
                <a:gridCol w="2364703"/>
                <a:gridCol w="2364703"/>
              </a:tblGrid>
              <a:tr h="634808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Subclass</a:t>
                      </a:r>
                      <a:r>
                        <a:rPr lang="tr-TR" dirty="0" smtClean="0"/>
                        <a:t>, </a:t>
                      </a:r>
                      <a:r>
                        <a:rPr lang="tr-TR" dirty="0" err="1" smtClean="0"/>
                        <a:t>Drug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Mechanism</a:t>
                      </a:r>
                      <a:r>
                        <a:rPr lang="tr-TR" dirty="0" smtClean="0"/>
                        <a:t> of </a:t>
                      </a:r>
                      <a:r>
                        <a:rPr lang="tr-TR" dirty="0" err="1" smtClean="0"/>
                        <a:t>action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Effects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Clinical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application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Pharmacokinetics</a:t>
                      </a:r>
                      <a:r>
                        <a:rPr lang="tr-TR" dirty="0" smtClean="0"/>
                        <a:t>,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Toxicities</a:t>
                      </a:r>
                      <a:r>
                        <a:rPr lang="tr-TR" baseline="0" dirty="0" smtClean="0"/>
                        <a:t>, </a:t>
                      </a:r>
                      <a:r>
                        <a:rPr lang="tr-TR" baseline="0" dirty="0" err="1" smtClean="0"/>
                        <a:t>Interactions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145226"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MEGLITINIDE</a:t>
                      </a:r>
                      <a:r>
                        <a:rPr lang="tr-TR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ANALOGS; D-PHENYLALANINE DERIVATIVE</a:t>
                      </a:r>
                    </a:p>
                    <a:p>
                      <a:endParaRPr lang="tr-TR" b="1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Repaglinide</a:t>
                      </a:r>
                      <a:r>
                        <a:rPr lang="tr-TR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nateglinide</a:t>
                      </a:r>
                      <a:endParaRPr lang="tr-TR" b="1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Mitiglinide</a:t>
                      </a:r>
                      <a:endParaRPr lang="tr-TR" b="1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tr-TR" b="1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tr-TR" b="1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tr-TR" b="1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Insulin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secratagogue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: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Similar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to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sulfonylureas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with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some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overlap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in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binding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sited</a:t>
                      </a:r>
                      <a:endParaRPr lang="tr-T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In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patient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s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with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functioning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beta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cells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reduce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circulating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glucose</a:t>
                      </a:r>
                      <a:endParaRPr lang="tr-T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Type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2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Diabetes</a:t>
                      </a:r>
                      <a:endParaRPr lang="tr-T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Oral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Very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fast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onset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of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action</a:t>
                      </a:r>
                      <a:endParaRPr lang="tr-TR" b="1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Duration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5-8 h,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nateglinide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&lt;4 h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Toxicity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: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Hypoglycemia</a:t>
                      </a:r>
                      <a:endParaRPr lang="tr-TR" b="1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tr-TR" b="1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tr-TR" b="1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tr-T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64107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99026671"/>
              </p:ext>
            </p:extLst>
          </p:nvPr>
        </p:nvGraphicFramePr>
        <p:xfrm>
          <a:off x="242330" y="467958"/>
          <a:ext cx="11552835" cy="594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0567"/>
                <a:gridCol w="2310567"/>
                <a:gridCol w="2310567"/>
                <a:gridCol w="2310567"/>
                <a:gridCol w="2310567"/>
              </a:tblGrid>
              <a:tr h="616115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Subclass</a:t>
                      </a:r>
                      <a:r>
                        <a:rPr lang="tr-TR" dirty="0" smtClean="0"/>
                        <a:t>, </a:t>
                      </a:r>
                      <a:r>
                        <a:rPr lang="tr-TR" dirty="0" err="1" smtClean="0"/>
                        <a:t>Drug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Mechanism</a:t>
                      </a:r>
                      <a:r>
                        <a:rPr lang="tr-TR" dirty="0" smtClean="0"/>
                        <a:t> of </a:t>
                      </a:r>
                      <a:r>
                        <a:rPr lang="tr-TR" dirty="0" err="1" smtClean="0"/>
                        <a:t>action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Effects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Clinical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application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Pharmacokinetics</a:t>
                      </a:r>
                      <a:r>
                        <a:rPr lang="tr-TR" dirty="0" smtClean="0"/>
                        <a:t>,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Toxicities</a:t>
                      </a:r>
                      <a:r>
                        <a:rPr lang="tr-TR" baseline="0" dirty="0" smtClean="0"/>
                        <a:t>, </a:t>
                      </a:r>
                      <a:r>
                        <a:rPr lang="tr-TR" baseline="0" dirty="0" err="1" smtClean="0"/>
                        <a:t>Interactions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576858"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BIGUANIDES</a:t>
                      </a:r>
                    </a:p>
                    <a:p>
                      <a:r>
                        <a:rPr lang="tr-TR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Metformin</a:t>
                      </a:r>
                      <a:endParaRPr lang="tr-TR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Activates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AMP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kinase</a:t>
                      </a:r>
                      <a:endParaRPr lang="tr-TR" b="1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Reduces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hepatic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and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renal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gluconeogenesis</a:t>
                      </a:r>
                      <a:endParaRPr lang="tr-T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Decreases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circulating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glucose</a:t>
                      </a:r>
                      <a:endParaRPr lang="tr-T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Type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2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Diabetes</a:t>
                      </a:r>
                      <a:endParaRPr lang="tr-T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Oral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Maximal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plasma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concentration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in  2-3 h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Toxicity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: GI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symptoms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lactic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acidosis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rare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Cannot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use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if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impaired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rebal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hepatic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function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congestive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heart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failure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(CHF),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hypoxic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acidotic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states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alcoholism</a:t>
                      </a:r>
                      <a:endParaRPr lang="tr-TR" b="1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3675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689501382"/>
              </p:ext>
            </p:extLst>
          </p:nvPr>
        </p:nvGraphicFramePr>
        <p:xfrm>
          <a:off x="237245" y="708474"/>
          <a:ext cx="11823515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4703"/>
                <a:gridCol w="2364703"/>
                <a:gridCol w="2364703"/>
                <a:gridCol w="2364703"/>
                <a:gridCol w="2364703"/>
              </a:tblGrid>
              <a:tr h="634808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Subclass</a:t>
                      </a:r>
                      <a:r>
                        <a:rPr lang="tr-TR" dirty="0" smtClean="0"/>
                        <a:t>, </a:t>
                      </a:r>
                      <a:r>
                        <a:rPr lang="tr-TR" dirty="0" err="1" smtClean="0"/>
                        <a:t>Drug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Mechanism</a:t>
                      </a:r>
                      <a:r>
                        <a:rPr lang="tr-TR" dirty="0" smtClean="0"/>
                        <a:t> of </a:t>
                      </a:r>
                      <a:r>
                        <a:rPr lang="tr-TR" dirty="0" err="1" smtClean="0"/>
                        <a:t>action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Effects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Clinical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application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Pharmacokinetics</a:t>
                      </a:r>
                      <a:r>
                        <a:rPr lang="tr-TR" dirty="0" smtClean="0"/>
                        <a:t>,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Toxicities</a:t>
                      </a:r>
                      <a:r>
                        <a:rPr lang="tr-TR" baseline="0" dirty="0" smtClean="0"/>
                        <a:t>, </a:t>
                      </a:r>
                      <a:r>
                        <a:rPr lang="tr-TR" baseline="0" dirty="0" err="1" smtClean="0"/>
                        <a:t>Interactions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145226">
                <a:tc>
                  <a:txBody>
                    <a:bodyPr/>
                    <a:lstStyle/>
                    <a:p>
                      <a:r>
                        <a:rPr lang="tr-TR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ALPHA-GLUCOSIDASE INHIBITORS</a:t>
                      </a:r>
                    </a:p>
                    <a:p>
                      <a:endParaRPr lang="tr-TR" b="1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Acarbose</a:t>
                      </a:r>
                      <a:r>
                        <a:rPr lang="tr-TR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miglitol</a:t>
                      </a:r>
                      <a:endParaRPr lang="tr-TR" b="1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Voglibose</a:t>
                      </a:r>
                      <a:endParaRPr lang="tr-TR" b="1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Inhibit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intestinal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l-GR" b="1" baseline="0" dirty="0" smtClean="0">
                          <a:latin typeface="Arial" pitchFamily="34" charset="0"/>
                          <a:cs typeface="Arial" pitchFamily="34" charset="0"/>
                        </a:rPr>
                        <a:t>α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glucosidases</a:t>
                      </a:r>
                      <a:endParaRPr lang="tr-T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Reduce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conversion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of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starch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and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disaccharides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to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monosaccharides</a:t>
                      </a:r>
                      <a:endParaRPr lang="tr-TR" b="1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Reduce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postprandial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hyperglycemia</a:t>
                      </a:r>
                      <a:endParaRPr lang="tr-T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Type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2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Diabetes</a:t>
                      </a:r>
                      <a:endParaRPr lang="tr-T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Oral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Rapid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onset</a:t>
                      </a:r>
                      <a:endParaRPr lang="tr-TR" b="1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Toxicity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; GI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symptoms</a:t>
                      </a:r>
                      <a:endParaRPr lang="tr-TR" b="1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Cannot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use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if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impaired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renal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hepatic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function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intestinal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disorders</a:t>
                      </a:r>
                      <a:endParaRPr lang="tr-T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289452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611226444"/>
              </p:ext>
            </p:extLst>
          </p:nvPr>
        </p:nvGraphicFramePr>
        <p:xfrm>
          <a:off x="241529" y="584750"/>
          <a:ext cx="11823515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8955"/>
                <a:gridCol w="2170451"/>
                <a:gridCol w="2364703"/>
                <a:gridCol w="2364703"/>
                <a:gridCol w="2364703"/>
              </a:tblGrid>
              <a:tr h="634808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Subclass</a:t>
                      </a:r>
                      <a:r>
                        <a:rPr lang="tr-TR" dirty="0" smtClean="0"/>
                        <a:t>, </a:t>
                      </a:r>
                      <a:r>
                        <a:rPr lang="tr-TR" dirty="0" err="1" smtClean="0"/>
                        <a:t>Drug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Mechanism</a:t>
                      </a:r>
                      <a:r>
                        <a:rPr lang="tr-TR" dirty="0" smtClean="0"/>
                        <a:t> of </a:t>
                      </a:r>
                      <a:r>
                        <a:rPr lang="tr-TR" dirty="0" err="1" smtClean="0"/>
                        <a:t>action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Effects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Clinical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application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Pharmacokinetics</a:t>
                      </a:r>
                      <a:r>
                        <a:rPr lang="tr-TR" dirty="0" smtClean="0"/>
                        <a:t>,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Toxicities</a:t>
                      </a:r>
                      <a:r>
                        <a:rPr lang="tr-TR" baseline="0" dirty="0" smtClean="0"/>
                        <a:t>, </a:t>
                      </a:r>
                      <a:r>
                        <a:rPr lang="tr-TR" baseline="0" dirty="0" err="1" smtClean="0"/>
                        <a:t>Interactions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145226">
                <a:tc>
                  <a:txBody>
                    <a:bodyPr/>
                    <a:lstStyle/>
                    <a:p>
                      <a:r>
                        <a:rPr lang="tr-TR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THIAZOLIDINEDIONS</a:t>
                      </a:r>
                    </a:p>
                    <a:p>
                      <a:endParaRPr lang="tr-TR" b="1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Poglitazone</a:t>
                      </a:r>
                      <a:r>
                        <a:rPr lang="tr-TR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rosiglitazone</a:t>
                      </a:r>
                      <a:endParaRPr lang="tr-TR" b="1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Regulate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gene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expression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by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binding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to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PPAR-</a:t>
                      </a:r>
                      <a:r>
                        <a:rPr lang="el-GR" b="1" baseline="0" dirty="0" smtClean="0">
                          <a:latin typeface="Arial" pitchFamily="34" charset="0"/>
                          <a:cs typeface="Arial" pitchFamily="34" charset="0"/>
                        </a:rPr>
                        <a:t>γ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and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PPAR-</a:t>
                      </a:r>
                      <a:r>
                        <a:rPr lang="el-GR" b="1" baseline="0" dirty="0" smtClean="0">
                          <a:latin typeface="Arial" pitchFamily="34" charset="0"/>
                          <a:cs typeface="Arial" pitchFamily="34" charset="0"/>
                        </a:rPr>
                        <a:t>α</a:t>
                      </a:r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Reduce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insülin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resistance</a:t>
                      </a:r>
                      <a:endParaRPr lang="tr-T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Type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2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Diabetes</a:t>
                      </a:r>
                      <a:endParaRPr lang="tr-T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Oral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Long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acting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      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(&gt; 24 h)</a:t>
                      </a:r>
                      <a:endParaRPr lang="tr-TR" b="1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Toxicity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;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Fluid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retention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edema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anemia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weight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gain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macular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edema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, bone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fractures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in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women</a:t>
                      </a:r>
                      <a:endParaRPr lang="tr-TR" b="1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Cannot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use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if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CHF,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hepatic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disease</a:t>
                      </a:r>
                      <a:endParaRPr lang="tr-TR" b="1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tr-T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38011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412591410"/>
              </p:ext>
            </p:extLst>
          </p:nvPr>
        </p:nvGraphicFramePr>
        <p:xfrm>
          <a:off x="241929" y="640278"/>
          <a:ext cx="11823515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4703"/>
                <a:gridCol w="2364703"/>
                <a:gridCol w="2364703"/>
                <a:gridCol w="2364703"/>
                <a:gridCol w="2364703"/>
              </a:tblGrid>
              <a:tr h="634808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Subclass</a:t>
                      </a:r>
                      <a:r>
                        <a:rPr lang="tr-TR" dirty="0" smtClean="0"/>
                        <a:t>, </a:t>
                      </a:r>
                      <a:r>
                        <a:rPr lang="tr-TR" dirty="0" err="1" smtClean="0"/>
                        <a:t>Drug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Mechanism</a:t>
                      </a:r>
                      <a:r>
                        <a:rPr lang="tr-TR" dirty="0" smtClean="0"/>
                        <a:t> of </a:t>
                      </a:r>
                      <a:r>
                        <a:rPr lang="tr-TR" dirty="0" err="1" smtClean="0"/>
                        <a:t>action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Effects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Clinical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application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Pharmacokinetics</a:t>
                      </a:r>
                      <a:r>
                        <a:rPr lang="tr-TR" dirty="0" smtClean="0"/>
                        <a:t>,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Toxicities</a:t>
                      </a:r>
                      <a:r>
                        <a:rPr lang="tr-TR" baseline="0" dirty="0" smtClean="0"/>
                        <a:t>, </a:t>
                      </a:r>
                      <a:r>
                        <a:rPr lang="tr-TR" baseline="0" dirty="0" err="1" smtClean="0"/>
                        <a:t>Interactions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145226">
                <a:tc>
                  <a:txBody>
                    <a:bodyPr/>
                    <a:lstStyle/>
                    <a:p>
                      <a:r>
                        <a:rPr lang="tr-TR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GLP-1 RECEPTOR AGONISTS</a:t>
                      </a:r>
                    </a:p>
                    <a:p>
                      <a:endParaRPr lang="tr-TR" b="1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Exenatide</a:t>
                      </a:r>
                      <a:r>
                        <a:rPr lang="tr-TR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liraglutide</a:t>
                      </a:r>
                      <a:r>
                        <a:rPr lang="tr-TR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albiglutide</a:t>
                      </a:r>
                      <a:r>
                        <a:rPr lang="tr-TR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dulaglutide</a:t>
                      </a:r>
                      <a:endParaRPr lang="tr-TR" b="1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Analog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of GLP-1: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Binds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to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GLP-1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receptors</a:t>
                      </a:r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Reduce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post meal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glucose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excursions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: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Increase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glucose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mediated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insulin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release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lower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glucagon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levels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slow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gastric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emptying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decrease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appetite</a:t>
                      </a:r>
                      <a:endParaRPr lang="tr-T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Type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2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Diabetes</a:t>
                      </a:r>
                      <a:endParaRPr lang="tr-T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Parenteral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sc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Toxicity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;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Nausea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headache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vomiting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anorexia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mild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weight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loss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pancreatitis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, C-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cell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tumors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in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rodents</a:t>
                      </a:r>
                      <a:endParaRPr lang="tr-TR" b="1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tr-TR" b="1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73860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088456037"/>
              </p:ext>
            </p:extLst>
          </p:nvPr>
        </p:nvGraphicFramePr>
        <p:xfrm>
          <a:off x="215035" y="613384"/>
          <a:ext cx="11823515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4703"/>
                <a:gridCol w="2364703"/>
                <a:gridCol w="2364703"/>
                <a:gridCol w="2364703"/>
                <a:gridCol w="2364703"/>
              </a:tblGrid>
              <a:tr h="634808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Subclass</a:t>
                      </a:r>
                      <a:r>
                        <a:rPr lang="tr-TR" dirty="0" smtClean="0"/>
                        <a:t>, </a:t>
                      </a:r>
                      <a:r>
                        <a:rPr lang="tr-TR" dirty="0" err="1" smtClean="0"/>
                        <a:t>Drug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Mechanism</a:t>
                      </a:r>
                      <a:r>
                        <a:rPr lang="tr-TR" dirty="0" smtClean="0"/>
                        <a:t> of </a:t>
                      </a:r>
                      <a:r>
                        <a:rPr lang="tr-TR" dirty="0" err="1" smtClean="0"/>
                        <a:t>action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Effects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Clinical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application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Pharmacokinetics</a:t>
                      </a:r>
                      <a:r>
                        <a:rPr lang="tr-TR" dirty="0" smtClean="0"/>
                        <a:t>,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Toxicities</a:t>
                      </a:r>
                      <a:r>
                        <a:rPr lang="tr-TR" baseline="0" dirty="0" smtClean="0"/>
                        <a:t>, </a:t>
                      </a:r>
                      <a:r>
                        <a:rPr lang="tr-TR" baseline="0" dirty="0" err="1" smtClean="0"/>
                        <a:t>Interactions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145226">
                <a:tc>
                  <a:txBody>
                    <a:bodyPr/>
                    <a:lstStyle/>
                    <a:p>
                      <a:r>
                        <a:rPr lang="tr-TR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DPP-4 INHIBITORS</a:t>
                      </a:r>
                    </a:p>
                    <a:p>
                      <a:endParaRPr lang="tr-TR" b="1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Sitagliptin</a:t>
                      </a:r>
                      <a:r>
                        <a:rPr lang="tr-TR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saxagliptin</a:t>
                      </a:r>
                      <a:r>
                        <a:rPr lang="tr-TR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linagliptin</a:t>
                      </a:r>
                      <a:r>
                        <a:rPr lang="tr-TR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alogliptin</a:t>
                      </a:r>
                      <a:r>
                        <a:rPr lang="tr-TR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vildagliptin</a:t>
                      </a:r>
                      <a:endParaRPr lang="tr-TR" b="1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Blocks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degredation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of GLP-1,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raises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circulating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GLP-1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levels</a:t>
                      </a:r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Reduce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post meal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glucose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excursions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: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Increase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glucose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mediated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insulin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release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lower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glucagon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levels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slow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gastric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emptying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decrease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appetite</a:t>
                      </a:r>
                      <a:endParaRPr lang="tr-T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Type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2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Diabetes</a:t>
                      </a:r>
                      <a:endParaRPr lang="tr-T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Oral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Half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life ~ 12 h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24 h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duration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of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action</a:t>
                      </a:r>
                      <a:endParaRPr lang="tr-TR" b="1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Toxicity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: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Rhinitis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upper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respiratory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infections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headaches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pancreatitis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rare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allergic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reactions</a:t>
                      </a:r>
                      <a:endParaRPr lang="tr-TR" b="1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717432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Yuvarlatılmış Dikdörtgen 4"/>
          <p:cNvSpPr/>
          <p:nvPr/>
        </p:nvSpPr>
        <p:spPr>
          <a:xfrm>
            <a:off x="299805" y="239867"/>
            <a:ext cx="4691923" cy="67455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SGLT2 INHIBITORS</a:t>
            </a:r>
            <a:endParaRPr lang="tr-TR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59560" y="2101776"/>
            <a:ext cx="335734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radley Hand ITC" panose="03070402050302030203" pitchFamily="66" charset="0"/>
              </a:rPr>
              <a:t>♦ </a:t>
            </a:r>
            <a:r>
              <a:rPr lang="tr-TR" sz="2800" b="1" dirty="0" err="1" smtClean="0">
                <a:latin typeface="Arial" pitchFamily="34" charset="0"/>
                <a:cs typeface="Arial" pitchFamily="34" charset="0"/>
              </a:rPr>
              <a:t>Canagliflozin</a:t>
            </a:r>
            <a:endParaRPr lang="tr-TR" sz="2800" b="1" dirty="0" smtClean="0">
              <a:latin typeface="Arial" pitchFamily="34" charset="0"/>
              <a:cs typeface="Arial" pitchFamily="34" charset="0"/>
            </a:endParaRPr>
          </a:p>
          <a:p>
            <a:endParaRPr lang="tr-TR" sz="2800" b="1" dirty="0">
              <a:latin typeface="Arial" pitchFamily="34" charset="0"/>
              <a:cs typeface="Arial" pitchFamily="34" charset="0"/>
            </a:endParaRPr>
          </a:p>
          <a:p>
            <a:r>
              <a:rPr lang="tr-TR" sz="2800" b="1" dirty="0">
                <a:latin typeface="Arial" pitchFamily="34" charset="0"/>
                <a:cs typeface="Arial" pitchFamily="34" charset="0"/>
              </a:rPr>
              <a:t>♦ </a:t>
            </a:r>
            <a:r>
              <a:rPr lang="tr-TR" sz="2800" b="1" dirty="0" err="1" smtClean="0">
                <a:latin typeface="Arial" pitchFamily="34" charset="0"/>
                <a:cs typeface="Arial" pitchFamily="34" charset="0"/>
              </a:rPr>
              <a:t>Dapagliflozin</a:t>
            </a:r>
            <a:endParaRPr lang="tr-TR" sz="2800" b="1" dirty="0">
              <a:latin typeface="Arial" pitchFamily="34" charset="0"/>
              <a:cs typeface="Arial" pitchFamily="34" charset="0"/>
            </a:endParaRPr>
          </a:p>
          <a:p>
            <a:endParaRPr lang="tr-TR" sz="2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2800" b="1" dirty="0">
                <a:latin typeface="Arial" pitchFamily="34" charset="0"/>
                <a:cs typeface="Arial" pitchFamily="34" charset="0"/>
              </a:rPr>
              <a:t>♦ </a:t>
            </a:r>
            <a:r>
              <a:rPr lang="tr-TR" sz="2800" b="1" dirty="0" err="1" smtClean="0">
                <a:latin typeface="Arial" pitchFamily="34" charset="0"/>
                <a:cs typeface="Arial" pitchFamily="34" charset="0"/>
              </a:rPr>
              <a:t>Empagliflozin</a:t>
            </a:r>
            <a:endParaRPr lang="tr-TR" sz="2800" b="1" dirty="0">
              <a:latin typeface="Arial" pitchFamily="34" charset="0"/>
              <a:cs typeface="Arial" pitchFamily="34" charset="0"/>
            </a:endParaRPr>
          </a:p>
          <a:p>
            <a:endParaRPr lang="tr-TR" sz="2000" b="1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347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2018</TotalTime>
  <Words>840</Words>
  <Application>Microsoft Office PowerPoint</Application>
  <PresentationFormat>Özel</PresentationFormat>
  <Paragraphs>330</Paragraphs>
  <Slides>15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betül erdoğan</dc:creator>
  <cp:lastModifiedBy>ebru</cp:lastModifiedBy>
  <cp:revision>198</cp:revision>
  <dcterms:created xsi:type="dcterms:W3CDTF">2017-02-08T08:36:14Z</dcterms:created>
  <dcterms:modified xsi:type="dcterms:W3CDTF">2020-05-11T09:50:08Z</dcterms:modified>
</cp:coreProperties>
</file>