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8" r:id="rId17"/>
    <p:sldId id="271" r:id="rId18"/>
    <p:sldId id="272" r:id="rId19"/>
    <p:sldId id="273" r:id="rId20"/>
    <p:sldId id="274" r:id="rId21"/>
    <p:sldId id="275" r:id="rId22"/>
    <p:sldId id="276"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B27286EA-D9C8-4E3D-9ECF-D5CC7697AB9F}" type="datetimeFigureOut">
              <a:rPr lang="tr-TR" smtClean="0"/>
              <a:t>24.10.2017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D42B3D6-3F33-4BB3-9D5A-C64943818840}" type="slidenum">
              <a:rPr lang="tr-TR" smtClean="0"/>
              <a:t>‹#›</a:t>
            </a:fld>
            <a:endParaRPr lang="tr-TR"/>
          </a:p>
        </p:txBody>
      </p:sp>
    </p:spTree>
    <p:extLst>
      <p:ext uri="{BB962C8B-B14F-4D97-AF65-F5344CB8AC3E}">
        <p14:creationId xmlns:p14="http://schemas.microsoft.com/office/powerpoint/2010/main" val="207401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27286EA-D9C8-4E3D-9ECF-D5CC7697AB9F}" type="datetimeFigureOut">
              <a:rPr lang="tr-TR" smtClean="0"/>
              <a:t>24.10.2017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D42B3D6-3F33-4BB3-9D5A-C64943818840}" type="slidenum">
              <a:rPr lang="tr-TR" smtClean="0"/>
              <a:t>‹#›</a:t>
            </a:fld>
            <a:endParaRPr lang="tr-TR"/>
          </a:p>
        </p:txBody>
      </p:sp>
    </p:spTree>
    <p:extLst>
      <p:ext uri="{BB962C8B-B14F-4D97-AF65-F5344CB8AC3E}">
        <p14:creationId xmlns:p14="http://schemas.microsoft.com/office/powerpoint/2010/main" val="1405720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27286EA-D9C8-4E3D-9ECF-D5CC7697AB9F}" type="datetimeFigureOut">
              <a:rPr lang="tr-TR" smtClean="0"/>
              <a:t>24.10.2017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D42B3D6-3F33-4BB3-9D5A-C64943818840}" type="slidenum">
              <a:rPr lang="tr-TR" smtClean="0"/>
              <a:t>‹#›</a:t>
            </a:fld>
            <a:endParaRPr lang="tr-TR"/>
          </a:p>
        </p:txBody>
      </p:sp>
    </p:spTree>
    <p:extLst>
      <p:ext uri="{BB962C8B-B14F-4D97-AF65-F5344CB8AC3E}">
        <p14:creationId xmlns:p14="http://schemas.microsoft.com/office/powerpoint/2010/main" val="264722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609600" y="1600201"/>
            <a:ext cx="109728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C2FD5A72-8F92-4D63-86EF-A62DCAFBCD1F}" type="slidenum">
              <a:rPr lang="tr-TR" altLang="tr-TR"/>
              <a:pPr>
                <a:defRPr/>
              </a:pPr>
              <a:t>‹#›</a:t>
            </a:fld>
            <a:endParaRPr lang="tr-TR" altLang="tr-TR"/>
          </a:p>
        </p:txBody>
      </p:sp>
    </p:spTree>
    <p:extLst>
      <p:ext uri="{BB962C8B-B14F-4D97-AF65-F5344CB8AC3E}">
        <p14:creationId xmlns:p14="http://schemas.microsoft.com/office/powerpoint/2010/main" val="90081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27286EA-D9C8-4E3D-9ECF-D5CC7697AB9F}" type="datetimeFigureOut">
              <a:rPr lang="tr-TR" smtClean="0"/>
              <a:t>24.10.2017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D42B3D6-3F33-4BB3-9D5A-C64943818840}" type="slidenum">
              <a:rPr lang="tr-TR" smtClean="0"/>
              <a:t>‹#›</a:t>
            </a:fld>
            <a:endParaRPr lang="tr-TR"/>
          </a:p>
        </p:txBody>
      </p:sp>
    </p:spTree>
    <p:extLst>
      <p:ext uri="{BB962C8B-B14F-4D97-AF65-F5344CB8AC3E}">
        <p14:creationId xmlns:p14="http://schemas.microsoft.com/office/powerpoint/2010/main" val="3311223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B27286EA-D9C8-4E3D-9ECF-D5CC7697AB9F}" type="datetimeFigureOut">
              <a:rPr lang="tr-TR" smtClean="0"/>
              <a:t>24.10.2017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D42B3D6-3F33-4BB3-9D5A-C64943818840}" type="slidenum">
              <a:rPr lang="tr-TR" smtClean="0"/>
              <a:t>‹#›</a:t>
            </a:fld>
            <a:endParaRPr lang="tr-TR"/>
          </a:p>
        </p:txBody>
      </p:sp>
    </p:spTree>
    <p:extLst>
      <p:ext uri="{BB962C8B-B14F-4D97-AF65-F5344CB8AC3E}">
        <p14:creationId xmlns:p14="http://schemas.microsoft.com/office/powerpoint/2010/main" val="2251038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27286EA-D9C8-4E3D-9ECF-D5CC7697AB9F}" type="datetimeFigureOut">
              <a:rPr lang="tr-TR" smtClean="0"/>
              <a:t>24.10.2017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D42B3D6-3F33-4BB3-9D5A-C64943818840}" type="slidenum">
              <a:rPr lang="tr-TR" smtClean="0"/>
              <a:t>‹#›</a:t>
            </a:fld>
            <a:endParaRPr lang="tr-TR"/>
          </a:p>
        </p:txBody>
      </p:sp>
    </p:spTree>
    <p:extLst>
      <p:ext uri="{BB962C8B-B14F-4D97-AF65-F5344CB8AC3E}">
        <p14:creationId xmlns:p14="http://schemas.microsoft.com/office/powerpoint/2010/main" val="2662079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27286EA-D9C8-4E3D-9ECF-D5CC7697AB9F}" type="datetimeFigureOut">
              <a:rPr lang="tr-TR" smtClean="0"/>
              <a:t>24.10.2017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D42B3D6-3F33-4BB3-9D5A-C64943818840}" type="slidenum">
              <a:rPr lang="tr-TR" smtClean="0"/>
              <a:t>‹#›</a:t>
            </a:fld>
            <a:endParaRPr lang="tr-TR"/>
          </a:p>
        </p:txBody>
      </p:sp>
    </p:spTree>
    <p:extLst>
      <p:ext uri="{BB962C8B-B14F-4D97-AF65-F5344CB8AC3E}">
        <p14:creationId xmlns:p14="http://schemas.microsoft.com/office/powerpoint/2010/main" val="281296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27286EA-D9C8-4E3D-9ECF-D5CC7697AB9F}" type="datetimeFigureOut">
              <a:rPr lang="tr-TR" smtClean="0"/>
              <a:t>24.10.2017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D42B3D6-3F33-4BB3-9D5A-C64943818840}" type="slidenum">
              <a:rPr lang="tr-TR" smtClean="0"/>
              <a:t>‹#›</a:t>
            </a:fld>
            <a:endParaRPr lang="tr-TR"/>
          </a:p>
        </p:txBody>
      </p:sp>
    </p:spTree>
    <p:extLst>
      <p:ext uri="{BB962C8B-B14F-4D97-AF65-F5344CB8AC3E}">
        <p14:creationId xmlns:p14="http://schemas.microsoft.com/office/powerpoint/2010/main" val="2635142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27286EA-D9C8-4E3D-9ECF-D5CC7697AB9F}" type="datetimeFigureOut">
              <a:rPr lang="tr-TR" smtClean="0"/>
              <a:t>24.10.2017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D42B3D6-3F33-4BB3-9D5A-C64943818840}" type="slidenum">
              <a:rPr lang="tr-TR" smtClean="0"/>
              <a:t>‹#›</a:t>
            </a:fld>
            <a:endParaRPr lang="tr-TR"/>
          </a:p>
        </p:txBody>
      </p:sp>
    </p:spTree>
    <p:extLst>
      <p:ext uri="{BB962C8B-B14F-4D97-AF65-F5344CB8AC3E}">
        <p14:creationId xmlns:p14="http://schemas.microsoft.com/office/powerpoint/2010/main" val="43556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27286EA-D9C8-4E3D-9ECF-D5CC7697AB9F}" type="datetimeFigureOut">
              <a:rPr lang="tr-TR" smtClean="0"/>
              <a:t>24.10.2017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D42B3D6-3F33-4BB3-9D5A-C64943818840}" type="slidenum">
              <a:rPr lang="tr-TR" smtClean="0"/>
              <a:t>‹#›</a:t>
            </a:fld>
            <a:endParaRPr lang="tr-TR"/>
          </a:p>
        </p:txBody>
      </p:sp>
    </p:spTree>
    <p:extLst>
      <p:ext uri="{BB962C8B-B14F-4D97-AF65-F5344CB8AC3E}">
        <p14:creationId xmlns:p14="http://schemas.microsoft.com/office/powerpoint/2010/main" val="3847128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27286EA-D9C8-4E3D-9ECF-D5CC7697AB9F}" type="datetimeFigureOut">
              <a:rPr lang="tr-TR" smtClean="0"/>
              <a:t>24.10.2017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D42B3D6-3F33-4BB3-9D5A-C64943818840}" type="slidenum">
              <a:rPr lang="tr-TR" smtClean="0"/>
              <a:t>‹#›</a:t>
            </a:fld>
            <a:endParaRPr lang="tr-TR"/>
          </a:p>
        </p:txBody>
      </p:sp>
    </p:spTree>
    <p:extLst>
      <p:ext uri="{BB962C8B-B14F-4D97-AF65-F5344CB8AC3E}">
        <p14:creationId xmlns:p14="http://schemas.microsoft.com/office/powerpoint/2010/main" val="791171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286EA-D9C8-4E3D-9ECF-D5CC7697AB9F}" type="datetimeFigureOut">
              <a:rPr lang="tr-TR" smtClean="0"/>
              <a:t>24.10.2017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2B3D6-3F33-4BB3-9D5A-C64943818840}" type="slidenum">
              <a:rPr lang="tr-TR" smtClean="0"/>
              <a:t>‹#›</a:t>
            </a:fld>
            <a:endParaRPr lang="tr-TR"/>
          </a:p>
        </p:txBody>
      </p:sp>
    </p:spTree>
    <p:extLst>
      <p:ext uri="{BB962C8B-B14F-4D97-AF65-F5344CB8AC3E}">
        <p14:creationId xmlns:p14="http://schemas.microsoft.com/office/powerpoint/2010/main" val="2541850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tr-TR" altLang="tr-TR" smtClean="0"/>
              <a:t>İnsanda Vücut Bileşimi</a:t>
            </a:r>
          </a:p>
        </p:txBody>
      </p:sp>
      <p:sp>
        <p:nvSpPr>
          <p:cNvPr id="3075" name="Rectangle 3"/>
          <p:cNvSpPr>
            <a:spLocks noGrp="1" noChangeArrowheads="1"/>
          </p:cNvSpPr>
          <p:nvPr>
            <p:ph type="subTitle" idx="1"/>
          </p:nvPr>
        </p:nvSpPr>
        <p:spPr/>
        <p:txBody>
          <a:bodyPr/>
          <a:lstStyle/>
          <a:p>
            <a:pPr eaLnBrk="1" hangingPunct="1"/>
            <a:r>
              <a:rPr lang="tr-TR" altLang="tr-TR" smtClean="0"/>
              <a:t>Prof.Dr. Timur Gültekin</a:t>
            </a:r>
          </a:p>
        </p:txBody>
      </p:sp>
    </p:spTree>
    <p:extLst>
      <p:ext uri="{BB962C8B-B14F-4D97-AF65-F5344CB8AC3E}">
        <p14:creationId xmlns:p14="http://schemas.microsoft.com/office/powerpoint/2010/main" val="1662383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sz="half" idx="1"/>
          </p:nvPr>
        </p:nvSpPr>
        <p:spPr>
          <a:xfrm>
            <a:off x="1981201" y="1600201"/>
            <a:ext cx="4035425" cy="4525963"/>
          </a:xfrm>
        </p:spPr>
        <p:txBody>
          <a:bodyPr/>
          <a:lstStyle/>
          <a:p>
            <a:pPr eaLnBrk="1" hangingPunct="1">
              <a:lnSpc>
                <a:spcPct val="90000"/>
              </a:lnSpc>
            </a:pPr>
            <a:r>
              <a:rPr lang="en-US" altLang="tr-TR" smtClean="0"/>
              <a:t>Dual energy X-ray absorptiometry (DEXA)</a:t>
            </a:r>
          </a:p>
          <a:p>
            <a:pPr eaLnBrk="1" hangingPunct="1">
              <a:lnSpc>
                <a:spcPct val="90000"/>
              </a:lnSpc>
            </a:pPr>
            <a:r>
              <a:rPr lang="en-US" altLang="tr-TR" smtClean="0"/>
              <a:t>Frequently used by research and medical facilities</a:t>
            </a:r>
          </a:p>
          <a:p>
            <a:pPr eaLnBrk="1" hangingPunct="1">
              <a:lnSpc>
                <a:spcPct val="90000"/>
              </a:lnSpc>
            </a:pPr>
            <a:r>
              <a:rPr lang="tr-TR" altLang="tr-TR" smtClean="0"/>
              <a:t>Küçük Dozda</a:t>
            </a:r>
            <a:r>
              <a:rPr lang="en-US" altLang="tr-TR" smtClean="0"/>
              <a:t> X-ray </a:t>
            </a:r>
          </a:p>
          <a:p>
            <a:pPr eaLnBrk="1" hangingPunct="1">
              <a:lnSpc>
                <a:spcPct val="90000"/>
              </a:lnSpc>
            </a:pPr>
            <a:r>
              <a:rPr lang="tr-TR" altLang="tr-TR" smtClean="0"/>
              <a:t>Yağ Kitlesi</a:t>
            </a:r>
            <a:r>
              <a:rPr lang="en-US" altLang="tr-TR" smtClean="0"/>
              <a:t>, </a:t>
            </a:r>
            <a:r>
              <a:rPr lang="tr-TR" altLang="tr-TR" smtClean="0"/>
              <a:t>Yağ dağılımı</a:t>
            </a:r>
            <a:r>
              <a:rPr lang="en-US" altLang="tr-TR" smtClean="0"/>
              <a:t>, </a:t>
            </a:r>
            <a:r>
              <a:rPr lang="tr-TR" altLang="tr-TR" smtClean="0"/>
              <a:t>Kemik yoğunluğu ölçülür</a:t>
            </a:r>
            <a:endParaRPr lang="en-US" altLang="tr-TR" smtClean="0"/>
          </a:p>
        </p:txBody>
      </p:sp>
      <p:sp>
        <p:nvSpPr>
          <p:cNvPr id="27651" name="Rectangle 3"/>
          <p:cNvSpPr>
            <a:spLocks noGrp="1" noChangeArrowheads="1"/>
          </p:cNvSpPr>
          <p:nvPr>
            <p:ph type="title"/>
          </p:nvPr>
        </p:nvSpPr>
        <p:spPr/>
        <p:txBody>
          <a:bodyPr/>
          <a:lstStyle/>
          <a:p>
            <a:pPr eaLnBrk="1" hangingPunct="1"/>
            <a:r>
              <a:rPr lang="en-US" altLang="tr-TR" smtClean="0"/>
              <a:t>DEXA</a:t>
            </a:r>
          </a:p>
        </p:txBody>
      </p:sp>
      <p:pic>
        <p:nvPicPr>
          <p:cNvPr id="27652"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3276601"/>
            <a:ext cx="4038600" cy="3001963"/>
          </a:xfrm>
          <a:prstGeom prst="rect">
            <a:avLst/>
          </a:prstGeom>
          <a:noFill/>
          <a:ln w="152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7653" name="Rectangle 5"/>
          <p:cNvSpPr>
            <a:spLocks noGrp="1" noChangeArrowheads="1"/>
          </p:cNvSpPr>
          <p:nvPr>
            <p:ph type="body" sz="half" idx="2"/>
          </p:nvPr>
        </p:nvSpPr>
        <p:spPr>
          <a:xfrm>
            <a:off x="6096000" y="2209800"/>
            <a:ext cx="3848100" cy="3657600"/>
          </a:xfrm>
        </p:spPr>
        <p:txBody>
          <a:bodyPr/>
          <a:lstStyle/>
          <a:p>
            <a:pPr eaLnBrk="1" hangingPunct="1"/>
            <a:r>
              <a:rPr lang="tr-TR" altLang="tr-TR" sz="2000"/>
              <a:t>Basit bir yöntem ve 15 dk’da tamamlanır</a:t>
            </a:r>
            <a:endParaRPr lang="en-US" altLang="tr-TR" sz="2000"/>
          </a:p>
          <a:p>
            <a:pPr eaLnBrk="1" hangingPunct="1"/>
            <a:endParaRPr lang="en-US" altLang="tr-TR" sz="2000"/>
          </a:p>
        </p:txBody>
      </p:sp>
    </p:spTree>
    <p:extLst>
      <p:ext uri="{BB962C8B-B14F-4D97-AF65-F5344CB8AC3E}">
        <p14:creationId xmlns:p14="http://schemas.microsoft.com/office/powerpoint/2010/main" val="382286030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tr-TR" smtClean="0">
                <a:solidFill>
                  <a:schemeClr val="tx1"/>
                </a:solidFill>
              </a:rPr>
              <a:t>Hydrostatic Weighing</a:t>
            </a:r>
          </a:p>
        </p:txBody>
      </p:sp>
      <p:sp>
        <p:nvSpPr>
          <p:cNvPr id="28675" name="Rectangle 3"/>
          <p:cNvSpPr>
            <a:spLocks noGrp="1" noChangeArrowheads="1"/>
          </p:cNvSpPr>
          <p:nvPr>
            <p:ph type="body" idx="1"/>
          </p:nvPr>
        </p:nvSpPr>
        <p:spPr>
          <a:xfrm>
            <a:off x="5410200" y="2514600"/>
            <a:ext cx="4953000" cy="4038600"/>
          </a:xfrm>
        </p:spPr>
        <p:txBody>
          <a:bodyPr/>
          <a:lstStyle/>
          <a:p>
            <a:pPr eaLnBrk="1" hangingPunct="1"/>
            <a:r>
              <a:rPr lang="tr-TR" altLang="tr-TR" smtClean="0"/>
              <a:t>Çok yoğun olarak kullanılmaktadır</a:t>
            </a:r>
          </a:p>
          <a:p>
            <a:pPr eaLnBrk="1" hangingPunct="1"/>
            <a:r>
              <a:rPr lang="tr-TR" altLang="tr-TR" smtClean="0"/>
              <a:t>Uygulanması çok zor</a:t>
            </a:r>
            <a:endParaRPr lang="en-US" altLang="tr-TR" smtClean="0"/>
          </a:p>
          <a:p>
            <a:pPr eaLnBrk="1" hangingPunct="1"/>
            <a:endParaRPr lang="en-US" altLang="tr-TR" smtClean="0"/>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2590800"/>
            <a:ext cx="2767013" cy="3733800"/>
          </a:xfrm>
          <a:prstGeom prst="rect">
            <a:avLst/>
          </a:prstGeom>
          <a:noFill/>
          <a:ln w="152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83051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49414"/>
            <a:ext cx="6629400"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5"/>
          <p:cNvSpPr>
            <a:spLocks noGrp="1" noChangeArrowheads="1"/>
          </p:cNvSpPr>
          <p:nvPr>
            <p:ph type="title"/>
          </p:nvPr>
        </p:nvSpPr>
        <p:spPr/>
        <p:txBody>
          <a:bodyPr/>
          <a:lstStyle/>
          <a:p>
            <a:pPr eaLnBrk="1" hangingPunct="1"/>
            <a:r>
              <a:rPr lang="tr-TR" altLang="tr-TR" smtClean="0"/>
              <a:t>Biyoimpedans</a:t>
            </a:r>
          </a:p>
        </p:txBody>
      </p:sp>
      <p:grpSp>
        <p:nvGrpSpPr>
          <p:cNvPr id="29700" name="Group 43"/>
          <p:cNvGrpSpPr>
            <a:grpSpLocks/>
          </p:cNvGrpSpPr>
          <p:nvPr/>
        </p:nvGrpSpPr>
        <p:grpSpPr bwMode="auto">
          <a:xfrm>
            <a:off x="1752600" y="4114800"/>
            <a:ext cx="2514600" cy="1885950"/>
            <a:chOff x="144" y="2784"/>
            <a:chExt cx="1584" cy="1188"/>
          </a:xfrm>
        </p:grpSpPr>
        <p:pic>
          <p:nvPicPr>
            <p:cNvPr id="29701" name="Picture 41" descr="0195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 y="2784"/>
              <a:ext cx="1584" cy="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42"/>
            <p:cNvSpPr>
              <a:spLocks noChangeArrowheads="1"/>
            </p:cNvSpPr>
            <p:nvPr/>
          </p:nvSpPr>
          <p:spPr bwMode="auto">
            <a:xfrm>
              <a:off x="144" y="3600"/>
              <a:ext cx="384" cy="336"/>
            </a:xfrm>
            <a:prstGeom prst="rect">
              <a:avLst/>
            </a:prstGeom>
            <a:solidFill>
              <a:schemeClr val="tx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grpSp>
    </p:spTree>
    <p:extLst>
      <p:ext uri="{BB962C8B-B14F-4D97-AF65-F5344CB8AC3E}">
        <p14:creationId xmlns:p14="http://schemas.microsoft.com/office/powerpoint/2010/main" val="261071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p:txBody>
          <a:bodyPr/>
          <a:lstStyle/>
          <a:p>
            <a:pPr eaLnBrk="1" hangingPunct="1"/>
            <a:r>
              <a:rPr lang="tr-TR" altLang="tr-TR" smtClean="0"/>
              <a:t>Deri Kıvrımı Kalınlığı Tekniği</a:t>
            </a:r>
          </a:p>
        </p:txBody>
      </p:sp>
      <p:grpSp>
        <p:nvGrpSpPr>
          <p:cNvPr id="30723" name="Group 40"/>
          <p:cNvGrpSpPr>
            <a:grpSpLocks/>
          </p:cNvGrpSpPr>
          <p:nvPr/>
        </p:nvGrpSpPr>
        <p:grpSpPr bwMode="auto">
          <a:xfrm>
            <a:off x="7239000" y="2133600"/>
            <a:ext cx="3124200" cy="3257550"/>
            <a:chOff x="1808" y="1056"/>
            <a:chExt cx="3952" cy="2964"/>
          </a:xfrm>
        </p:grpSpPr>
        <p:pic>
          <p:nvPicPr>
            <p:cNvPr id="30725" name="Picture 38" descr="0196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 y="1056"/>
              <a:ext cx="3952" cy="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39"/>
            <p:cNvSpPr>
              <a:spLocks noChangeArrowheads="1"/>
            </p:cNvSpPr>
            <p:nvPr/>
          </p:nvSpPr>
          <p:spPr bwMode="auto">
            <a:xfrm>
              <a:off x="2640" y="1056"/>
              <a:ext cx="2352" cy="48"/>
            </a:xfrm>
            <a:prstGeom prst="rect">
              <a:avLst/>
            </a:prstGeom>
            <a:solidFill>
              <a:schemeClr val="tx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grpSp>
      <p:pic>
        <p:nvPicPr>
          <p:cNvPr id="30724" name="Picture 41" descr="0195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09800"/>
            <a:ext cx="4191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231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pPr eaLnBrk="1" hangingPunct="1"/>
            <a:r>
              <a:rPr lang="tr-TR" altLang="tr-TR" smtClean="0"/>
              <a:t>Deri Kıvrımı Kalınlığı Tekniği</a:t>
            </a:r>
          </a:p>
        </p:txBody>
      </p:sp>
      <p:pic>
        <p:nvPicPr>
          <p:cNvPr id="3174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1"/>
            <a:ext cx="4211638"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514600"/>
            <a:ext cx="25034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632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tr-TR" smtClean="0"/>
              <a:t>Skinfold Thickness</a:t>
            </a:r>
          </a:p>
        </p:txBody>
      </p:sp>
      <p:pic>
        <p:nvPicPr>
          <p:cNvPr id="32771"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8400" y="2590801"/>
            <a:ext cx="4591050" cy="3173413"/>
          </a:xfrm>
          <a:prstGeom prst="rect">
            <a:avLst/>
          </a:prstGeom>
          <a:noFill/>
          <a:ln w="1270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962401"/>
            <a:ext cx="3733800" cy="2530475"/>
          </a:xfrm>
          <a:prstGeom prst="rect">
            <a:avLst/>
          </a:prstGeom>
          <a:noFill/>
          <a:ln w="1270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277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28600"/>
            <a:ext cx="10668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3586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524000" y="1"/>
            <a:ext cx="9144000" cy="1844675"/>
          </a:xfrm>
        </p:spPr>
        <p:txBody>
          <a:bodyPr/>
          <a:lstStyle/>
          <a:p>
            <a:pPr eaLnBrk="1" hangingPunct="1"/>
            <a:r>
              <a:rPr lang="en-AU" altLang="tr-TR" sz="3600">
                <a:solidFill>
                  <a:srgbClr val="FF0000"/>
                </a:solidFill>
                <a:effectLst>
                  <a:outerShdw blurRad="38100" dist="38100" dir="2700000" algn="tl">
                    <a:srgbClr val="C0C0C0"/>
                  </a:outerShdw>
                </a:effectLst>
              </a:rPr>
              <a:t>SPORCUNUN AĞIRLIĞININ DEĞERLENDİRİLMESİ</a:t>
            </a:r>
          </a:p>
        </p:txBody>
      </p:sp>
      <p:sp>
        <p:nvSpPr>
          <p:cNvPr id="98307" name="Rectangle 3"/>
          <p:cNvSpPr>
            <a:spLocks noGrp="1" noChangeArrowheads="1"/>
          </p:cNvSpPr>
          <p:nvPr>
            <p:ph idx="1"/>
          </p:nvPr>
        </p:nvSpPr>
        <p:spPr>
          <a:xfrm>
            <a:off x="1828800" y="2060576"/>
            <a:ext cx="8839200" cy="4537075"/>
          </a:xfrm>
        </p:spPr>
        <p:txBody>
          <a:bodyPr>
            <a:normAutofit lnSpcReduction="10000"/>
          </a:bodyPr>
          <a:lstStyle/>
          <a:p>
            <a:pPr marL="0" indent="0" algn="ctr">
              <a:buNone/>
            </a:pPr>
            <a:endParaRPr lang="en-AU" altLang="tr-TR" sz="800" dirty="0">
              <a:solidFill>
                <a:schemeClr val="accent2"/>
              </a:solidFill>
              <a:sym typeface="Monotype Sorts"/>
            </a:endParaRPr>
          </a:p>
          <a:p>
            <a:pPr marL="0" indent="0">
              <a:buNone/>
            </a:pPr>
            <a:r>
              <a:rPr lang="en-AU" altLang="tr-TR" sz="2400" dirty="0">
                <a:solidFill>
                  <a:schemeClr val="accent2"/>
                </a:solidFill>
                <a:sym typeface="Monotype Sorts"/>
              </a:rPr>
              <a:t>		</a:t>
            </a:r>
            <a:r>
              <a:rPr lang="tr-TR" altLang="tr-TR" sz="2400" dirty="0">
                <a:solidFill>
                  <a:schemeClr val="accent2"/>
                </a:solidFill>
                <a:sym typeface="Monotype Sorts"/>
              </a:rPr>
              <a:t>    </a:t>
            </a:r>
            <a:r>
              <a:rPr lang="en-AU" altLang="tr-TR" sz="2400" b="1" dirty="0">
                <a:solidFill>
                  <a:srgbClr val="003366"/>
                </a:solidFill>
                <a:effectLst>
                  <a:outerShdw blurRad="38100" dist="38100" dir="2700000" algn="tl">
                    <a:srgbClr val="C0C0C0"/>
                  </a:outerShdw>
                </a:effectLst>
                <a:sym typeface="Monotype Sorts"/>
              </a:rPr>
              <a:t>BKİ= </a:t>
            </a:r>
            <a:r>
              <a:rPr lang="en-AU" altLang="tr-TR" sz="2400" b="1" dirty="0" err="1">
                <a:solidFill>
                  <a:srgbClr val="003366"/>
                </a:solidFill>
                <a:effectLst>
                  <a:outerShdw blurRad="38100" dist="38100" dir="2700000" algn="tl">
                    <a:srgbClr val="C0C0C0"/>
                  </a:outerShdw>
                </a:effectLst>
                <a:sym typeface="Monotype Sorts"/>
              </a:rPr>
              <a:t>Ağırlık</a:t>
            </a:r>
            <a:r>
              <a:rPr lang="en-AU" altLang="tr-TR" sz="2400" b="1" dirty="0">
                <a:solidFill>
                  <a:srgbClr val="003366"/>
                </a:solidFill>
                <a:effectLst>
                  <a:outerShdw blurRad="38100" dist="38100" dir="2700000" algn="tl">
                    <a:srgbClr val="C0C0C0"/>
                  </a:outerShdw>
                </a:effectLst>
                <a:sym typeface="Monotype Sorts"/>
              </a:rPr>
              <a:t> (kg)/ Boy (m)²</a:t>
            </a:r>
            <a:r>
              <a:rPr lang="en-AU" altLang="tr-TR" sz="2000" dirty="0">
                <a:solidFill>
                  <a:srgbClr val="003366"/>
                </a:solidFill>
                <a:effectLst>
                  <a:outerShdw blurRad="38100" dist="38100" dir="2700000" algn="tl">
                    <a:srgbClr val="C0C0C0"/>
                  </a:outerShdw>
                </a:effectLst>
                <a:sym typeface="Monotype Sorts"/>
              </a:rPr>
              <a:t> </a:t>
            </a:r>
            <a:endParaRPr lang="tr-TR" altLang="tr-TR" sz="2000" dirty="0">
              <a:solidFill>
                <a:srgbClr val="003366"/>
              </a:solidFill>
              <a:effectLst>
                <a:outerShdw blurRad="38100" dist="38100" dir="2700000" algn="tl">
                  <a:srgbClr val="C0C0C0"/>
                </a:outerShdw>
              </a:effectLst>
              <a:sym typeface="Monotype Sorts"/>
            </a:endParaRPr>
          </a:p>
          <a:p>
            <a:pPr marL="0" indent="0">
              <a:buNone/>
            </a:pPr>
            <a:endParaRPr lang="tr-TR" altLang="tr-TR" sz="800" dirty="0">
              <a:solidFill>
                <a:srgbClr val="003366"/>
              </a:solidFill>
              <a:effectLst>
                <a:outerShdw blurRad="38100" dist="38100" dir="2700000" algn="tl">
                  <a:srgbClr val="C0C0C0"/>
                </a:outerShdw>
              </a:effectLst>
              <a:sym typeface="Monotype Sorts"/>
            </a:endParaRPr>
          </a:p>
          <a:p>
            <a:pPr marL="0" indent="0">
              <a:buNone/>
            </a:pPr>
            <a:endParaRPr lang="en-AU" altLang="tr-TR" sz="700" dirty="0">
              <a:solidFill>
                <a:schemeClr val="tx2"/>
              </a:solidFill>
              <a:effectLst>
                <a:outerShdw blurRad="38100" dist="38100" dir="2700000" algn="tl">
                  <a:srgbClr val="C0C0C0"/>
                </a:outerShdw>
              </a:effectLst>
              <a:sym typeface="Monotype Sorts"/>
            </a:endParaRPr>
          </a:p>
          <a:p>
            <a:pPr marL="0" indent="0">
              <a:buNone/>
            </a:pPr>
            <a:r>
              <a:rPr lang="tr-TR" altLang="tr-TR" sz="2000" dirty="0">
                <a:solidFill>
                  <a:srgbClr val="66FF33"/>
                </a:solidFill>
                <a:effectLst>
                  <a:outerShdw blurRad="38100" dist="38100" dir="2700000" algn="tl">
                    <a:srgbClr val="C0C0C0"/>
                  </a:outerShdw>
                </a:effectLst>
              </a:rPr>
              <a:t>	</a:t>
            </a:r>
            <a:r>
              <a:rPr lang="tr-TR" altLang="tr-TR" sz="2000" dirty="0">
                <a:effectLst>
                  <a:outerShdw blurRad="38100" dist="38100" dir="2700000" algn="tl">
                    <a:srgbClr val="C0C0C0"/>
                  </a:outerShdw>
                </a:effectLst>
              </a:rPr>
              <a:t> </a:t>
            </a:r>
            <a:r>
              <a:rPr lang="en-AU" altLang="tr-TR" sz="2000" b="1" dirty="0">
                <a:effectLst>
                  <a:outerShdw blurRad="38100" dist="38100" dir="2700000" algn="tl">
                    <a:srgbClr val="C0C0C0"/>
                  </a:outerShdw>
                </a:effectLst>
              </a:rPr>
              <a:t>BKİ</a:t>
            </a:r>
            <a:r>
              <a:rPr lang="en-AU" altLang="tr-TR" sz="2000" dirty="0">
                <a:effectLst>
                  <a:outerShdw blurRad="38100" dist="38100" dir="2700000" algn="tl">
                    <a:srgbClr val="C0C0C0"/>
                  </a:outerShdw>
                </a:effectLst>
              </a:rPr>
              <a:t>*;</a:t>
            </a:r>
            <a:r>
              <a:rPr lang="tr-TR" altLang="tr-TR" sz="2000" dirty="0">
                <a:effectLst>
                  <a:outerShdw blurRad="38100" dist="38100" dir="2700000" algn="tl">
                    <a:srgbClr val="C0C0C0"/>
                  </a:outerShdw>
                </a:effectLst>
              </a:rPr>
              <a:t>       </a:t>
            </a:r>
            <a:r>
              <a:rPr lang="en-AU" altLang="tr-TR" sz="2000" b="1" dirty="0">
                <a:effectLst>
                  <a:outerShdw blurRad="38100" dist="38100" dir="2700000" algn="tl">
                    <a:srgbClr val="C0C0C0"/>
                  </a:outerShdw>
                </a:effectLst>
                <a:cs typeface="Tahoma" panose="020B0604030504040204" pitchFamily="34" charset="0"/>
                <a:sym typeface="Symbol" panose="05050102010706020507" pitchFamily="18" charset="2"/>
              </a:rPr>
              <a:t></a:t>
            </a:r>
            <a:r>
              <a:rPr lang="tr-TR" altLang="tr-TR" sz="2000" dirty="0">
                <a:effectLst>
                  <a:outerShdw blurRad="38100" dist="38100" dir="2700000" algn="tl">
                    <a:srgbClr val="C0C0C0"/>
                  </a:outerShdw>
                </a:effectLst>
                <a:sym typeface="Symbol" panose="05050102010706020507" pitchFamily="18" charset="2"/>
              </a:rPr>
              <a:t> </a:t>
            </a:r>
            <a:r>
              <a:rPr lang="tr-TR" altLang="tr-TR" sz="2000" dirty="0">
                <a:effectLst>
                  <a:outerShdw blurRad="38100" dist="38100" dir="2700000" algn="tl">
                    <a:srgbClr val="C0C0C0"/>
                  </a:outerShdw>
                </a:effectLst>
                <a:cs typeface="Tahoma" panose="020B0604030504040204" pitchFamily="34" charset="0"/>
              </a:rPr>
              <a:t>-</a:t>
            </a:r>
            <a:r>
              <a:rPr lang="tr-TR" altLang="tr-TR" sz="2000" dirty="0">
                <a:effectLst>
                  <a:outerShdw blurRad="38100" dist="38100" dir="2700000" algn="tl">
                    <a:srgbClr val="C0C0C0"/>
                  </a:outerShdw>
                </a:effectLst>
              </a:rPr>
              <a:t> </a:t>
            </a:r>
            <a:r>
              <a:rPr lang="tr-TR" altLang="tr-TR" sz="2000" dirty="0">
                <a:effectLst>
                  <a:outerShdw blurRad="38100" dist="38100" dir="2700000" algn="tl">
                    <a:srgbClr val="C0C0C0"/>
                  </a:outerShdw>
                </a:effectLst>
                <a:cs typeface="Tahoma" panose="020B0604030504040204" pitchFamily="34" charset="0"/>
              </a:rPr>
              <a:t>15.9</a:t>
            </a:r>
            <a:r>
              <a:rPr lang="tr-TR" altLang="tr-TR" sz="2000" dirty="0">
                <a:effectLst>
                  <a:outerShdw blurRad="38100" dist="38100" dir="2700000" algn="tl">
                    <a:srgbClr val="C0C0C0"/>
                  </a:outerShdw>
                </a:effectLst>
              </a:rPr>
              <a:t>	</a:t>
            </a:r>
            <a:r>
              <a:rPr lang="tr-TR" altLang="tr-TR" sz="2000" dirty="0">
                <a:effectLst>
                  <a:outerShdw blurRad="38100" dist="38100" dir="2700000" algn="tl">
                    <a:srgbClr val="C0C0C0"/>
                  </a:outerShdw>
                </a:effectLst>
                <a:cs typeface="Tahoma" panose="020B0604030504040204" pitchFamily="34" charset="0"/>
              </a:rPr>
              <a:t>Aşırı zayıf	CİDDİ MALNÜTRİSYON</a:t>
            </a:r>
            <a:endParaRPr lang="tr-TR" altLang="tr-TR" sz="2000" dirty="0">
              <a:effectLst>
                <a:outerShdw blurRad="38100" dist="38100" dir="2700000" algn="tl">
                  <a:srgbClr val="C0C0C0"/>
                </a:outerShdw>
              </a:effectLst>
              <a:cs typeface="Times New Roman" panose="02020603050405020304" pitchFamily="18" charset="0"/>
            </a:endParaRPr>
          </a:p>
          <a:p>
            <a:pPr marL="0" indent="0">
              <a:buNone/>
            </a:pPr>
            <a:r>
              <a:rPr lang="tr-TR" altLang="tr-TR" sz="2000" b="1" dirty="0">
                <a:effectLst>
                  <a:outerShdw blurRad="38100" dist="38100" dir="2700000" algn="tl">
                    <a:srgbClr val="C0C0C0"/>
                  </a:outerShdw>
                </a:effectLst>
                <a:cs typeface="Tahoma" panose="020B0604030504040204" pitchFamily="34" charset="0"/>
              </a:rPr>
              <a:t> </a:t>
            </a:r>
            <a:r>
              <a:rPr lang="tr-TR" altLang="tr-TR" sz="2000" b="1" dirty="0">
                <a:effectLst>
                  <a:outerShdw blurRad="38100" dist="38100" dir="2700000" algn="tl">
                    <a:srgbClr val="C0C0C0"/>
                  </a:outerShdw>
                </a:effectLst>
              </a:rPr>
              <a:t>   		  </a:t>
            </a:r>
            <a:r>
              <a:rPr lang="tr-TR" altLang="tr-TR" sz="2000" dirty="0">
                <a:effectLst>
                  <a:outerShdw blurRad="38100" dist="38100" dir="2700000" algn="tl">
                    <a:srgbClr val="C0C0C0"/>
                  </a:outerShdw>
                </a:effectLst>
                <a:cs typeface="Tahoma" panose="020B0604030504040204" pitchFamily="34" charset="0"/>
              </a:rPr>
              <a:t>16.0 - 16.9</a:t>
            </a:r>
            <a:r>
              <a:rPr lang="tr-TR" altLang="tr-TR" sz="2000" dirty="0">
                <a:effectLst>
                  <a:outerShdw blurRad="38100" dist="38100" dir="2700000" algn="tl">
                    <a:srgbClr val="C0C0C0"/>
                  </a:outerShdw>
                </a:effectLst>
              </a:rPr>
              <a:t> 	</a:t>
            </a:r>
            <a:r>
              <a:rPr lang="tr-TR" altLang="tr-TR" sz="2000" dirty="0">
                <a:effectLst>
                  <a:outerShdw blurRad="38100" dist="38100" dir="2700000" algn="tl">
                    <a:srgbClr val="C0C0C0"/>
                  </a:outerShdw>
                </a:effectLst>
                <a:cs typeface="Tahoma" panose="020B0604030504040204" pitchFamily="34" charset="0"/>
              </a:rPr>
              <a:t>Zayıf		ORTA MALNÜTRİSYON</a:t>
            </a:r>
            <a:endParaRPr lang="tr-TR" altLang="tr-TR" sz="2000" dirty="0">
              <a:effectLst>
                <a:outerShdw blurRad="38100" dist="38100" dir="2700000" algn="tl">
                  <a:srgbClr val="C0C0C0"/>
                </a:outerShdw>
              </a:effectLst>
              <a:cs typeface="Times New Roman" panose="02020603050405020304" pitchFamily="18" charset="0"/>
            </a:endParaRPr>
          </a:p>
          <a:p>
            <a:pPr marL="0" indent="0">
              <a:buNone/>
            </a:pPr>
            <a:r>
              <a:rPr lang="tr-TR" altLang="tr-TR" sz="2000" dirty="0">
                <a:effectLst>
                  <a:outerShdw blurRad="38100" dist="38100" dir="2700000" algn="tl">
                    <a:srgbClr val="C0C0C0"/>
                  </a:outerShdw>
                </a:effectLst>
              </a:rPr>
              <a:t>      		   </a:t>
            </a:r>
            <a:r>
              <a:rPr lang="tr-TR" altLang="tr-TR" sz="2000" dirty="0">
                <a:effectLst>
                  <a:outerShdw blurRad="38100" dist="38100" dir="2700000" algn="tl">
                    <a:srgbClr val="C0C0C0"/>
                  </a:outerShdw>
                </a:effectLst>
                <a:cs typeface="Tahoma" panose="020B0604030504040204" pitchFamily="34" charset="0"/>
              </a:rPr>
              <a:t>17.0 - 18.4</a:t>
            </a:r>
            <a:r>
              <a:rPr lang="tr-TR" altLang="tr-TR" sz="2000" dirty="0">
                <a:effectLst>
                  <a:outerShdw blurRad="38100" dist="38100" dir="2700000" algn="tl">
                    <a:srgbClr val="C0C0C0"/>
                  </a:outerShdw>
                </a:effectLst>
              </a:rPr>
              <a:t>	</a:t>
            </a:r>
            <a:r>
              <a:rPr lang="tr-TR" altLang="tr-TR" sz="2000" dirty="0">
                <a:effectLst>
                  <a:outerShdw blurRad="38100" dist="38100" dir="2700000" algn="tl">
                    <a:srgbClr val="C0C0C0"/>
                  </a:outerShdw>
                </a:effectLst>
                <a:cs typeface="Tahoma" panose="020B0604030504040204" pitchFamily="34" charset="0"/>
              </a:rPr>
              <a:t>Düşük kilolu </a:t>
            </a:r>
            <a:r>
              <a:rPr lang="tr-TR" altLang="tr-TR" sz="2000" dirty="0">
                <a:effectLst>
                  <a:outerShdw blurRad="38100" dist="38100" dir="2700000" algn="tl">
                    <a:srgbClr val="C0C0C0"/>
                  </a:outerShdw>
                </a:effectLst>
              </a:rPr>
              <a:t>   </a:t>
            </a:r>
            <a:r>
              <a:rPr lang="tr-TR" altLang="tr-TR" sz="2000" dirty="0">
                <a:effectLst>
                  <a:outerShdw blurRad="38100" dist="38100" dir="2700000" algn="tl">
                    <a:srgbClr val="C0C0C0"/>
                  </a:outerShdw>
                </a:effectLst>
                <a:cs typeface="Tahoma" panose="020B0604030504040204" pitchFamily="34" charset="0"/>
              </a:rPr>
              <a:t>HAFİF MALNÜTRİSYON</a:t>
            </a:r>
            <a:endParaRPr lang="tr-TR" altLang="tr-TR" sz="2000" dirty="0">
              <a:effectLst>
                <a:outerShdw blurRad="38100" dist="38100" dir="2700000" algn="tl">
                  <a:srgbClr val="C0C0C0"/>
                </a:outerShdw>
              </a:effectLst>
              <a:cs typeface="Times New Roman" panose="02020603050405020304" pitchFamily="18" charset="0"/>
            </a:endParaRPr>
          </a:p>
          <a:p>
            <a:pPr marL="0" indent="0">
              <a:buNone/>
            </a:pPr>
            <a:r>
              <a:rPr lang="tr-TR" altLang="tr-TR" sz="2000" b="1" dirty="0">
                <a:effectLst>
                  <a:outerShdw blurRad="38100" dist="38100" dir="2700000" algn="tl">
                    <a:srgbClr val="C0C0C0"/>
                  </a:outerShdw>
                </a:effectLst>
                <a:cs typeface="Tahoma" panose="020B0604030504040204" pitchFamily="34" charset="0"/>
              </a:rPr>
              <a:t>		  </a:t>
            </a:r>
            <a:r>
              <a:rPr lang="en-AU" altLang="tr-TR" sz="2000" dirty="0">
                <a:effectLst>
                  <a:outerShdw blurRad="38100" dist="38100" dir="2700000" algn="tl">
                    <a:srgbClr val="C0C0C0"/>
                  </a:outerShdw>
                </a:effectLst>
              </a:rPr>
              <a:t>18.5</a:t>
            </a:r>
            <a:r>
              <a:rPr lang="tr-TR" altLang="tr-TR" sz="2000" dirty="0">
                <a:effectLst>
                  <a:outerShdw blurRad="38100" dist="38100" dir="2700000" algn="tl">
                    <a:srgbClr val="C0C0C0"/>
                  </a:outerShdw>
                </a:effectLst>
              </a:rPr>
              <a:t> </a:t>
            </a:r>
            <a:r>
              <a:rPr lang="en-AU" altLang="tr-TR" sz="2000" dirty="0">
                <a:effectLst>
                  <a:outerShdw blurRad="38100" dist="38100" dir="2700000" algn="tl">
                    <a:srgbClr val="C0C0C0"/>
                  </a:outerShdw>
                </a:effectLst>
              </a:rPr>
              <a:t>-</a:t>
            </a:r>
            <a:r>
              <a:rPr lang="tr-TR" altLang="tr-TR" sz="2000" dirty="0">
                <a:effectLst>
                  <a:outerShdw blurRad="38100" dist="38100" dir="2700000" algn="tl">
                    <a:srgbClr val="C0C0C0"/>
                  </a:outerShdw>
                </a:effectLst>
              </a:rPr>
              <a:t> </a:t>
            </a:r>
            <a:r>
              <a:rPr lang="en-AU" altLang="tr-TR" sz="2000" dirty="0">
                <a:effectLst>
                  <a:outerShdw blurRad="38100" dist="38100" dir="2700000" algn="tl">
                    <a:srgbClr val="C0C0C0"/>
                  </a:outerShdw>
                </a:effectLst>
              </a:rPr>
              <a:t>24.9	Normal </a:t>
            </a:r>
            <a:r>
              <a:rPr lang="en-AU" altLang="tr-TR" sz="2000" dirty="0" err="1">
                <a:effectLst>
                  <a:outerShdw blurRad="38100" dist="38100" dir="2700000" algn="tl">
                    <a:srgbClr val="C0C0C0"/>
                  </a:outerShdw>
                </a:effectLst>
              </a:rPr>
              <a:t>kilolu</a:t>
            </a:r>
            <a:r>
              <a:rPr lang="en-AU" altLang="tr-TR" sz="2000" dirty="0">
                <a:effectLst>
                  <a:outerShdw blurRad="38100" dist="38100" dir="2700000" algn="tl">
                    <a:srgbClr val="C0C0C0"/>
                  </a:outerShdw>
                </a:effectLst>
              </a:rPr>
              <a:t> 	</a:t>
            </a:r>
            <a:r>
              <a:rPr lang="tr-TR" altLang="tr-TR" sz="2000" dirty="0">
                <a:effectLst>
                  <a:outerShdw blurRad="38100" dist="38100" dir="2700000" algn="tl">
                    <a:srgbClr val="C0C0C0"/>
                  </a:outerShdw>
                </a:effectLst>
              </a:rPr>
              <a:t>	</a:t>
            </a:r>
            <a:r>
              <a:rPr lang="en-AU" altLang="tr-TR" sz="2000" dirty="0">
                <a:solidFill>
                  <a:srgbClr val="0052F6"/>
                </a:solidFill>
                <a:effectLst>
                  <a:outerShdw blurRad="38100" dist="38100" dir="2700000" algn="tl">
                    <a:srgbClr val="C0C0C0"/>
                  </a:outerShdw>
                </a:effectLst>
              </a:rPr>
              <a:t>Grade 0</a:t>
            </a:r>
          </a:p>
          <a:p>
            <a:pPr marL="0" indent="0">
              <a:buNone/>
            </a:pPr>
            <a:r>
              <a:rPr lang="en-AU" altLang="tr-TR" sz="2000" dirty="0">
                <a:effectLst>
                  <a:outerShdw blurRad="38100" dist="38100" dir="2700000" algn="tl">
                    <a:srgbClr val="C0C0C0"/>
                  </a:outerShdw>
                </a:effectLst>
              </a:rPr>
              <a:t> 		</a:t>
            </a:r>
            <a:r>
              <a:rPr lang="tr-TR" altLang="tr-TR" sz="2000" dirty="0">
                <a:effectLst>
                  <a:outerShdw blurRad="38100" dist="38100" dir="2700000" algn="tl">
                    <a:srgbClr val="C0C0C0"/>
                  </a:outerShdw>
                </a:effectLst>
              </a:rPr>
              <a:t>  </a:t>
            </a:r>
            <a:r>
              <a:rPr lang="en-AU" altLang="tr-TR" sz="2000" dirty="0">
                <a:effectLst>
                  <a:outerShdw blurRad="38100" dist="38100" dir="2700000" algn="tl">
                    <a:srgbClr val="C0C0C0"/>
                  </a:outerShdw>
                </a:effectLst>
              </a:rPr>
              <a:t>25.0</a:t>
            </a:r>
            <a:r>
              <a:rPr lang="tr-TR" altLang="tr-TR" sz="2000" dirty="0">
                <a:effectLst>
                  <a:outerShdw blurRad="38100" dist="38100" dir="2700000" algn="tl">
                    <a:srgbClr val="C0C0C0"/>
                  </a:outerShdw>
                </a:effectLst>
              </a:rPr>
              <a:t> </a:t>
            </a:r>
            <a:r>
              <a:rPr lang="en-AU" altLang="tr-TR" sz="2000" dirty="0">
                <a:effectLst>
                  <a:outerShdw blurRad="38100" dist="38100" dir="2700000" algn="tl">
                    <a:srgbClr val="C0C0C0"/>
                  </a:outerShdw>
                </a:effectLst>
              </a:rPr>
              <a:t>-</a:t>
            </a:r>
            <a:r>
              <a:rPr lang="tr-TR" altLang="tr-TR" sz="2000" dirty="0">
                <a:effectLst>
                  <a:outerShdw blurRad="38100" dist="38100" dir="2700000" algn="tl">
                    <a:srgbClr val="C0C0C0"/>
                  </a:outerShdw>
                </a:effectLst>
              </a:rPr>
              <a:t> </a:t>
            </a:r>
            <a:r>
              <a:rPr lang="en-AU" altLang="tr-TR" sz="2000" dirty="0">
                <a:effectLst>
                  <a:outerShdw blurRad="38100" dist="38100" dir="2700000" algn="tl">
                    <a:srgbClr val="C0C0C0"/>
                  </a:outerShdw>
                </a:effectLst>
              </a:rPr>
              <a:t>29.9	</a:t>
            </a:r>
            <a:r>
              <a:rPr lang="en-AU" altLang="tr-TR" sz="2000" dirty="0" err="1">
                <a:effectLst>
                  <a:outerShdw blurRad="38100" dist="38100" dir="2700000" algn="tl">
                    <a:srgbClr val="C0C0C0"/>
                  </a:outerShdw>
                </a:effectLst>
              </a:rPr>
              <a:t>Hafif</a:t>
            </a:r>
            <a:r>
              <a:rPr lang="en-AU" altLang="tr-TR" sz="2000" dirty="0">
                <a:effectLst>
                  <a:outerShdw blurRad="38100" dist="38100" dir="2700000" algn="tl">
                    <a:srgbClr val="C0C0C0"/>
                  </a:outerShdw>
                </a:effectLst>
              </a:rPr>
              <a:t> </a:t>
            </a:r>
            <a:r>
              <a:rPr lang="en-AU" altLang="tr-TR" sz="2000" dirty="0" err="1">
                <a:effectLst>
                  <a:outerShdw blurRad="38100" dist="38100" dir="2700000" algn="tl">
                    <a:srgbClr val="C0C0C0"/>
                  </a:outerShdw>
                </a:effectLst>
              </a:rPr>
              <a:t>şişman</a:t>
            </a:r>
            <a:r>
              <a:rPr lang="en-AU" altLang="tr-TR" sz="2000" dirty="0">
                <a:effectLst>
                  <a:outerShdw blurRad="38100" dist="38100" dir="2700000" algn="tl">
                    <a:srgbClr val="C0C0C0"/>
                  </a:outerShdw>
                </a:effectLst>
              </a:rPr>
              <a:t>	</a:t>
            </a:r>
            <a:r>
              <a:rPr lang="tr-TR" altLang="tr-TR" sz="2000" dirty="0">
                <a:effectLst>
                  <a:outerShdw blurRad="38100" dist="38100" dir="2700000" algn="tl">
                    <a:srgbClr val="C0C0C0"/>
                  </a:outerShdw>
                </a:effectLst>
              </a:rPr>
              <a:t>	</a:t>
            </a:r>
            <a:r>
              <a:rPr lang="en-AU" altLang="tr-TR" sz="2000" dirty="0">
                <a:solidFill>
                  <a:srgbClr val="FF0000"/>
                </a:solidFill>
                <a:effectLst>
                  <a:outerShdw blurRad="38100" dist="38100" dir="2700000" algn="tl">
                    <a:srgbClr val="C0C0C0"/>
                  </a:outerShdw>
                </a:effectLst>
              </a:rPr>
              <a:t>Grade I</a:t>
            </a:r>
          </a:p>
          <a:p>
            <a:pPr marL="0" indent="0">
              <a:buNone/>
            </a:pPr>
            <a:r>
              <a:rPr lang="en-AU" altLang="tr-TR" sz="2000" dirty="0">
                <a:effectLst>
                  <a:outerShdw blurRad="38100" dist="38100" dir="2700000" algn="tl">
                    <a:srgbClr val="C0C0C0"/>
                  </a:outerShdw>
                </a:effectLst>
              </a:rPr>
              <a:t> 		</a:t>
            </a:r>
            <a:r>
              <a:rPr lang="tr-TR" altLang="tr-TR" sz="2000" dirty="0">
                <a:effectLst>
                  <a:outerShdw blurRad="38100" dist="38100" dir="2700000" algn="tl">
                    <a:srgbClr val="C0C0C0"/>
                  </a:outerShdw>
                </a:effectLst>
              </a:rPr>
              <a:t>  </a:t>
            </a:r>
            <a:r>
              <a:rPr lang="en-AU" altLang="tr-TR" sz="2000" dirty="0">
                <a:effectLst>
                  <a:outerShdw blurRad="38100" dist="38100" dir="2700000" algn="tl">
                    <a:srgbClr val="C0C0C0"/>
                  </a:outerShdw>
                </a:effectLst>
              </a:rPr>
              <a:t>30.0</a:t>
            </a:r>
            <a:r>
              <a:rPr lang="tr-TR" altLang="tr-TR" sz="2000" dirty="0">
                <a:effectLst>
                  <a:outerShdw blurRad="38100" dist="38100" dir="2700000" algn="tl">
                    <a:srgbClr val="C0C0C0"/>
                  </a:outerShdw>
                </a:effectLst>
              </a:rPr>
              <a:t> </a:t>
            </a:r>
            <a:r>
              <a:rPr lang="en-AU" altLang="tr-TR" sz="2000" dirty="0">
                <a:effectLst>
                  <a:outerShdw blurRad="38100" dist="38100" dir="2700000" algn="tl">
                    <a:srgbClr val="C0C0C0"/>
                  </a:outerShdw>
                </a:effectLst>
              </a:rPr>
              <a:t>-</a:t>
            </a:r>
            <a:r>
              <a:rPr lang="tr-TR" altLang="tr-TR" sz="2000" dirty="0">
                <a:effectLst>
                  <a:outerShdw blurRad="38100" dist="38100" dir="2700000" algn="tl">
                    <a:srgbClr val="C0C0C0"/>
                  </a:outerShdw>
                </a:effectLst>
              </a:rPr>
              <a:t> </a:t>
            </a:r>
            <a:r>
              <a:rPr lang="en-AU" altLang="tr-TR" sz="2000" dirty="0">
                <a:effectLst>
                  <a:outerShdw blurRad="38100" dist="38100" dir="2700000" algn="tl">
                    <a:srgbClr val="C0C0C0"/>
                  </a:outerShdw>
                </a:effectLst>
              </a:rPr>
              <a:t>39.9	</a:t>
            </a:r>
            <a:r>
              <a:rPr lang="en-AU" altLang="tr-TR" sz="2000" dirty="0" err="1">
                <a:effectLst>
                  <a:outerShdw blurRad="38100" dist="38100" dir="2700000" algn="tl">
                    <a:srgbClr val="C0C0C0"/>
                  </a:outerShdw>
                </a:effectLst>
              </a:rPr>
              <a:t>Şişman</a:t>
            </a:r>
            <a:r>
              <a:rPr lang="en-AU" altLang="tr-TR" sz="2000" dirty="0">
                <a:effectLst>
                  <a:outerShdw blurRad="38100" dist="38100" dir="2700000" algn="tl">
                    <a:srgbClr val="C0C0C0"/>
                  </a:outerShdw>
                </a:effectLst>
              </a:rPr>
              <a:t> (</a:t>
            </a:r>
            <a:r>
              <a:rPr lang="en-AU" altLang="tr-TR" sz="2000" dirty="0" err="1">
                <a:effectLst>
                  <a:outerShdw blurRad="38100" dist="38100" dir="2700000" algn="tl">
                    <a:srgbClr val="C0C0C0"/>
                  </a:outerShdw>
                </a:effectLst>
              </a:rPr>
              <a:t>obez</a:t>
            </a:r>
            <a:r>
              <a:rPr lang="en-AU" altLang="tr-TR" sz="2000" dirty="0">
                <a:effectLst>
                  <a:outerShdw blurRad="38100" dist="38100" dir="2700000" algn="tl">
                    <a:srgbClr val="C0C0C0"/>
                  </a:outerShdw>
                </a:effectLst>
              </a:rPr>
              <a:t>)	</a:t>
            </a:r>
            <a:r>
              <a:rPr lang="tr-TR" altLang="tr-TR" sz="2000" dirty="0" smtClean="0">
                <a:effectLst>
                  <a:outerShdw blurRad="38100" dist="38100" dir="2700000" algn="tl">
                    <a:srgbClr val="C0C0C0"/>
                  </a:outerShdw>
                </a:effectLst>
              </a:rPr>
              <a:t>	</a:t>
            </a:r>
            <a:r>
              <a:rPr lang="en-AU" altLang="tr-TR" sz="2000" dirty="0" smtClean="0">
                <a:solidFill>
                  <a:srgbClr val="FF0000"/>
                </a:solidFill>
                <a:effectLst>
                  <a:outerShdw blurRad="38100" dist="38100" dir="2700000" algn="tl">
                    <a:srgbClr val="C0C0C0"/>
                  </a:outerShdw>
                </a:effectLst>
              </a:rPr>
              <a:t>Grade </a:t>
            </a:r>
            <a:r>
              <a:rPr lang="en-AU" altLang="tr-TR" sz="2000" dirty="0">
                <a:solidFill>
                  <a:srgbClr val="FF0000"/>
                </a:solidFill>
                <a:effectLst>
                  <a:outerShdw blurRad="38100" dist="38100" dir="2700000" algn="tl">
                    <a:srgbClr val="C0C0C0"/>
                  </a:outerShdw>
                </a:effectLst>
              </a:rPr>
              <a:t>II</a:t>
            </a:r>
          </a:p>
          <a:p>
            <a:pPr marL="0" indent="0">
              <a:buNone/>
            </a:pPr>
            <a:r>
              <a:rPr lang="en-AU" altLang="tr-TR" sz="2000" dirty="0">
                <a:effectLst>
                  <a:outerShdw blurRad="38100" dist="38100" dir="2700000" algn="tl">
                    <a:srgbClr val="C0C0C0"/>
                  </a:outerShdw>
                </a:effectLst>
              </a:rPr>
              <a:t>	    	</a:t>
            </a:r>
            <a:r>
              <a:rPr lang="tr-TR" altLang="tr-TR" sz="2000" dirty="0">
                <a:effectLst>
                  <a:outerShdw blurRad="38100" dist="38100" dir="2700000" algn="tl">
                    <a:srgbClr val="C0C0C0"/>
                  </a:outerShdw>
                </a:effectLst>
              </a:rPr>
              <a:t> </a:t>
            </a:r>
            <a:r>
              <a:rPr lang="en-AU" altLang="tr-TR" sz="2000" b="1" dirty="0">
                <a:effectLst>
                  <a:outerShdw blurRad="38100" dist="38100" dir="2700000" algn="tl">
                    <a:srgbClr val="C0C0C0"/>
                  </a:outerShdw>
                </a:effectLst>
              </a:rPr>
              <a:t> </a:t>
            </a:r>
            <a:r>
              <a:rPr lang="en-AU" altLang="tr-TR" sz="2000" dirty="0">
                <a:effectLst>
                  <a:outerShdw blurRad="38100" dist="38100" dir="2700000" algn="tl">
                    <a:srgbClr val="C0C0C0"/>
                  </a:outerShdw>
                </a:effectLst>
              </a:rPr>
              <a:t>40.0 </a:t>
            </a:r>
            <a:r>
              <a:rPr lang="tr-TR" altLang="tr-TR" sz="2000" dirty="0">
                <a:effectLst>
                  <a:outerShdw blurRad="38100" dist="38100" dir="2700000" algn="tl">
                    <a:srgbClr val="C0C0C0"/>
                  </a:outerShdw>
                </a:effectLst>
              </a:rPr>
              <a:t>- </a:t>
            </a:r>
            <a:r>
              <a:rPr lang="en-AU" altLang="tr-TR" sz="2000" b="1" dirty="0">
                <a:effectLst>
                  <a:outerShdw blurRad="38100" dist="38100" dir="2700000" algn="tl">
                    <a:srgbClr val="C0C0C0"/>
                  </a:outerShdw>
                </a:effectLst>
                <a:cs typeface="Tahoma" panose="020B0604030504040204" pitchFamily="34" charset="0"/>
                <a:sym typeface="Symbol" panose="05050102010706020507" pitchFamily="18" charset="2"/>
              </a:rPr>
              <a:t></a:t>
            </a:r>
            <a:r>
              <a:rPr lang="tr-TR" altLang="tr-TR" sz="2000" dirty="0">
                <a:effectLst>
                  <a:outerShdw blurRad="38100" dist="38100" dir="2700000" algn="tl">
                    <a:srgbClr val="C0C0C0"/>
                  </a:outerShdw>
                </a:effectLst>
                <a:cs typeface="Tahoma" panose="020B0604030504040204" pitchFamily="34" charset="0"/>
              </a:rPr>
              <a:t> </a:t>
            </a:r>
            <a:r>
              <a:rPr lang="en-AU" altLang="tr-TR" sz="2000" dirty="0">
                <a:effectLst>
                  <a:outerShdw blurRad="38100" dist="38100" dir="2700000" algn="tl">
                    <a:srgbClr val="C0C0C0"/>
                  </a:outerShdw>
                </a:effectLst>
              </a:rPr>
              <a:t>	</a:t>
            </a:r>
            <a:r>
              <a:rPr lang="en-AU" altLang="tr-TR" sz="2000" dirty="0" err="1">
                <a:effectLst>
                  <a:outerShdw blurRad="38100" dist="38100" dir="2700000" algn="tl">
                    <a:srgbClr val="C0C0C0"/>
                  </a:outerShdw>
                </a:effectLst>
              </a:rPr>
              <a:t>Ciddi</a:t>
            </a:r>
            <a:r>
              <a:rPr lang="en-AU" altLang="tr-TR" sz="2000" dirty="0">
                <a:effectLst>
                  <a:outerShdw blurRad="38100" dist="38100" dir="2700000" algn="tl">
                    <a:srgbClr val="C0C0C0"/>
                  </a:outerShdw>
                </a:effectLst>
              </a:rPr>
              <a:t> </a:t>
            </a:r>
            <a:r>
              <a:rPr lang="en-AU" altLang="tr-TR" sz="2000" dirty="0" err="1">
                <a:effectLst>
                  <a:outerShdw blurRad="38100" dist="38100" dir="2700000" algn="tl">
                    <a:srgbClr val="C0C0C0"/>
                  </a:outerShdw>
                </a:effectLst>
              </a:rPr>
              <a:t>şişman</a:t>
            </a:r>
            <a:r>
              <a:rPr lang="en-AU" altLang="tr-TR" sz="2000" dirty="0">
                <a:effectLst>
                  <a:outerShdw blurRad="38100" dist="38100" dir="2700000" algn="tl">
                    <a:srgbClr val="C0C0C0"/>
                  </a:outerShdw>
                </a:effectLst>
              </a:rPr>
              <a:t>	</a:t>
            </a:r>
            <a:r>
              <a:rPr lang="tr-TR" altLang="tr-TR" sz="2000">
                <a:effectLst>
                  <a:outerShdw blurRad="38100" dist="38100" dir="2700000" algn="tl">
                    <a:srgbClr val="C0C0C0"/>
                  </a:outerShdw>
                </a:effectLst>
              </a:rPr>
              <a:t>          </a:t>
            </a:r>
            <a:r>
              <a:rPr lang="tr-TR" altLang="tr-TR" sz="2000" smtClean="0">
                <a:effectLst>
                  <a:outerShdw blurRad="38100" dist="38100" dir="2700000" algn="tl">
                    <a:srgbClr val="C0C0C0"/>
                  </a:outerShdw>
                </a:effectLst>
              </a:rPr>
              <a:t>	 </a:t>
            </a:r>
            <a:r>
              <a:rPr lang="en-AU" altLang="tr-TR" sz="2000" dirty="0">
                <a:solidFill>
                  <a:srgbClr val="FF0000"/>
                </a:solidFill>
                <a:effectLst>
                  <a:outerShdw blurRad="38100" dist="38100" dir="2700000" algn="tl">
                    <a:srgbClr val="C0C0C0"/>
                  </a:outerShdw>
                </a:effectLst>
              </a:rPr>
              <a:t>Grade III </a:t>
            </a:r>
          </a:p>
          <a:p>
            <a:pPr marL="0" indent="0">
              <a:buNone/>
            </a:pPr>
            <a:r>
              <a:rPr lang="en-AU" altLang="tr-TR" sz="2000" dirty="0">
                <a:effectLst>
                  <a:outerShdw blurRad="38100" dist="38100" dir="2700000" algn="tl">
                    <a:srgbClr val="C0C0C0"/>
                  </a:outerShdw>
                </a:effectLst>
              </a:rPr>
              <a:t>	   			(</a:t>
            </a:r>
            <a:r>
              <a:rPr lang="en-AU" altLang="tr-TR" sz="2000" dirty="0" err="1">
                <a:effectLst>
                  <a:outerShdw blurRad="38100" dist="38100" dir="2700000" algn="tl">
                    <a:srgbClr val="C0C0C0"/>
                  </a:outerShdw>
                </a:effectLst>
              </a:rPr>
              <a:t>morbit</a:t>
            </a:r>
            <a:r>
              <a:rPr lang="en-AU" altLang="tr-TR" sz="2000" dirty="0">
                <a:effectLst>
                  <a:outerShdw blurRad="38100" dist="38100" dir="2700000" algn="tl">
                    <a:srgbClr val="C0C0C0"/>
                  </a:outerShdw>
                </a:effectLst>
              </a:rPr>
              <a:t> </a:t>
            </a:r>
            <a:r>
              <a:rPr lang="en-AU" altLang="tr-TR" sz="2000" dirty="0" err="1">
                <a:effectLst>
                  <a:outerShdw blurRad="38100" dist="38100" dir="2700000" algn="tl">
                    <a:srgbClr val="C0C0C0"/>
                  </a:outerShdw>
                </a:effectLst>
              </a:rPr>
              <a:t>obez</a:t>
            </a:r>
            <a:r>
              <a:rPr lang="en-AU" altLang="tr-TR" sz="2000" dirty="0">
                <a:effectLst>
                  <a:outerShdw blurRad="38100" dist="38100" dir="2700000" algn="tl">
                    <a:srgbClr val="C0C0C0"/>
                  </a:outerShdw>
                </a:effectLst>
              </a:rPr>
              <a:t>)</a:t>
            </a:r>
            <a:endParaRPr lang="en-AU" altLang="tr-TR" sz="2000" b="1" i="1" dirty="0">
              <a:effectLst>
                <a:outerShdw blurRad="38100" dist="38100" dir="2700000" algn="tl">
                  <a:srgbClr val="C0C0C0"/>
                </a:outerShdw>
              </a:effectLst>
              <a:sym typeface="Monotype Sorts"/>
            </a:endParaRPr>
          </a:p>
          <a:p>
            <a:pPr marL="0" indent="0">
              <a:buNone/>
            </a:pPr>
            <a:r>
              <a:rPr lang="en-AU" altLang="tr-TR" sz="1700" dirty="0">
                <a:effectLst>
                  <a:outerShdw blurRad="38100" dist="38100" dir="2700000" algn="tl">
                    <a:srgbClr val="C0C0C0"/>
                  </a:outerShdw>
                </a:effectLst>
              </a:rPr>
              <a:t>* DSÖ (WHO) </a:t>
            </a:r>
            <a:r>
              <a:rPr lang="en-AU" altLang="tr-TR" sz="1700" dirty="0" err="1">
                <a:effectLst>
                  <a:outerShdw blurRad="38100" dist="38100" dir="2700000" algn="tl">
                    <a:srgbClr val="C0C0C0"/>
                  </a:outerShdw>
                </a:effectLst>
              </a:rPr>
              <a:t>sınıflandırması</a:t>
            </a:r>
            <a:r>
              <a:rPr lang="en-AU" altLang="tr-TR" sz="2000" b="1" dirty="0">
                <a:effectLst>
                  <a:outerShdw blurRad="38100" dist="38100" dir="2700000" algn="tl">
                    <a:srgbClr val="C0C0C0"/>
                  </a:outerShdw>
                </a:effectLst>
                <a:sym typeface="Wingdings" panose="05000000000000000000" pitchFamily="2" charset="2"/>
              </a:rPr>
              <a:t> </a:t>
            </a:r>
            <a:r>
              <a:rPr lang="en-AU" altLang="tr-TR" sz="2000" b="1" dirty="0">
                <a:solidFill>
                  <a:schemeClr val="folHlink"/>
                </a:solidFill>
                <a:effectLst>
                  <a:outerShdw blurRad="38100" dist="38100" dir="2700000" algn="tl">
                    <a:srgbClr val="C0C0C0"/>
                  </a:outerShdw>
                </a:effectLst>
                <a:sym typeface="Wingdings" panose="05000000000000000000" pitchFamily="2" charset="2"/>
              </a:rPr>
              <a:t>						</a:t>
            </a:r>
          </a:p>
        </p:txBody>
      </p:sp>
      <p:sp>
        <p:nvSpPr>
          <p:cNvPr id="1187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tr-TR" altLang="tr-TR" sz="2000"/>
              <a:t></a:t>
            </a:r>
          </a:p>
        </p:txBody>
      </p:sp>
    </p:spTree>
    <p:extLst>
      <p:ext uri="{BB962C8B-B14F-4D97-AF65-F5344CB8AC3E}">
        <p14:creationId xmlns:p14="http://schemas.microsoft.com/office/powerpoint/2010/main" val="33317058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6096000" y="914401"/>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tr-TR" altLang="tr-TR" sz="4000">
              <a:latin typeface="Times" panose="02020603050405020304" pitchFamily="18" charset="0"/>
            </a:endParaRPr>
          </a:p>
        </p:txBody>
      </p:sp>
      <p:sp>
        <p:nvSpPr>
          <p:cNvPr id="33795" name="Text Box 4"/>
          <p:cNvSpPr txBox="1">
            <a:spLocks noChangeArrowheads="1"/>
          </p:cNvSpPr>
          <p:nvPr/>
        </p:nvSpPr>
        <p:spPr bwMode="auto">
          <a:xfrm>
            <a:off x="6172200" y="1066801"/>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tr-TR" altLang="tr-TR" sz="4000">
              <a:latin typeface="Times" panose="02020603050405020304" pitchFamily="18" charset="0"/>
            </a:endParaRPr>
          </a:p>
        </p:txBody>
      </p:sp>
      <p:sp>
        <p:nvSpPr>
          <p:cNvPr id="33796" name="Rectangle 5"/>
          <p:cNvSpPr>
            <a:spLocks noGrp="1" noChangeArrowheads="1"/>
          </p:cNvSpPr>
          <p:nvPr>
            <p:ph type="title"/>
          </p:nvPr>
        </p:nvSpPr>
        <p:spPr>
          <a:xfrm>
            <a:off x="2133600" y="609600"/>
            <a:ext cx="6858000" cy="685800"/>
          </a:xfrm>
        </p:spPr>
        <p:txBody>
          <a:bodyPr/>
          <a:lstStyle/>
          <a:p>
            <a:pPr algn="r" eaLnBrk="1" hangingPunct="1"/>
            <a:r>
              <a:rPr lang="tr-TR" altLang="tr-TR" sz="3200" b="1"/>
              <a:t>BKI GÖRE HASTALIK RİSKİ</a:t>
            </a:r>
            <a:endParaRPr lang="en-US" altLang="tr-TR" sz="3200" b="1"/>
          </a:p>
        </p:txBody>
      </p:sp>
      <p:pic>
        <p:nvPicPr>
          <p:cNvPr id="3379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1752601"/>
            <a:ext cx="6621463"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921293"/>
      </p:ext>
    </p:extLst>
  </p:cSld>
  <p:clrMapOvr>
    <a:masterClrMapping/>
  </p:clrMapOvr>
  <p:transition spd="med">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6096000" y="914401"/>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tr-TR" altLang="tr-TR" sz="4000">
              <a:latin typeface="Times" panose="02020603050405020304" pitchFamily="18" charset="0"/>
            </a:endParaRPr>
          </a:p>
        </p:txBody>
      </p:sp>
      <p:sp>
        <p:nvSpPr>
          <p:cNvPr id="34819" name="Text Box 5"/>
          <p:cNvSpPr txBox="1">
            <a:spLocks noChangeArrowheads="1"/>
          </p:cNvSpPr>
          <p:nvPr/>
        </p:nvSpPr>
        <p:spPr bwMode="auto">
          <a:xfrm>
            <a:off x="6172200" y="1066801"/>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tr-TR" altLang="tr-TR" sz="4000">
              <a:latin typeface="Times" panose="02020603050405020304" pitchFamily="18" charset="0"/>
            </a:endParaRPr>
          </a:p>
        </p:txBody>
      </p:sp>
      <p:sp>
        <p:nvSpPr>
          <p:cNvPr id="34820" name="Rectangle 6"/>
          <p:cNvSpPr>
            <a:spLocks noGrp="1" noChangeArrowheads="1"/>
          </p:cNvSpPr>
          <p:nvPr>
            <p:ph type="title"/>
          </p:nvPr>
        </p:nvSpPr>
        <p:spPr>
          <a:xfrm>
            <a:off x="2362200" y="609600"/>
            <a:ext cx="7239000" cy="685800"/>
          </a:xfrm>
        </p:spPr>
        <p:txBody>
          <a:bodyPr/>
          <a:lstStyle/>
          <a:p>
            <a:pPr algn="r" eaLnBrk="1" hangingPunct="1"/>
            <a:r>
              <a:rPr lang="tr-TR" altLang="tr-TR" sz="3200" b="1"/>
              <a:t>BKE Göre Hastalık </a:t>
            </a:r>
            <a:r>
              <a:rPr lang="en-US" altLang="tr-TR" sz="3200" b="1"/>
              <a:t> </a:t>
            </a:r>
            <a:r>
              <a:rPr lang="tr-TR" altLang="tr-TR" sz="3200" b="1"/>
              <a:t>ve Ölüm</a:t>
            </a:r>
            <a:r>
              <a:rPr lang="en-US" altLang="tr-TR" sz="3200" b="1"/>
              <a:t> Risk</a:t>
            </a:r>
            <a:r>
              <a:rPr lang="tr-TR" altLang="tr-TR" sz="3200" b="1"/>
              <a:t>i</a:t>
            </a:r>
            <a:endParaRPr lang="en-US" altLang="tr-TR" sz="3200" b="1"/>
          </a:p>
        </p:txBody>
      </p:sp>
      <p:pic>
        <p:nvPicPr>
          <p:cNvPr id="3482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1524000"/>
            <a:ext cx="48307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69057"/>
      </p:ext>
    </p:extLst>
  </p:cSld>
  <p:clrMapOvr>
    <a:masterClrMapping/>
  </p:clrMapOvr>
  <p:transition spd="med">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tr-TR" altLang="tr-TR" smtClean="0"/>
              <a:t>Çevre Ölçüleri</a:t>
            </a:r>
          </a:p>
        </p:txBody>
      </p:sp>
      <p:grpSp>
        <p:nvGrpSpPr>
          <p:cNvPr id="2" name="Group 4"/>
          <p:cNvGrpSpPr>
            <a:grpSpLocks/>
          </p:cNvGrpSpPr>
          <p:nvPr/>
        </p:nvGrpSpPr>
        <p:grpSpPr bwMode="auto">
          <a:xfrm>
            <a:off x="2590801" y="2590800"/>
            <a:ext cx="6873875" cy="2160588"/>
            <a:chOff x="720" y="2736"/>
            <a:chExt cx="4330" cy="1361"/>
          </a:xfrm>
        </p:grpSpPr>
        <p:pic>
          <p:nvPicPr>
            <p:cNvPr id="358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 y="3024"/>
              <a:ext cx="3699" cy="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6"/>
            <p:cNvSpPr txBox="1">
              <a:spLocks noChangeArrowheads="1"/>
            </p:cNvSpPr>
            <p:nvPr/>
          </p:nvSpPr>
          <p:spPr bwMode="auto">
            <a:xfrm>
              <a:off x="720" y="2736"/>
              <a:ext cx="4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2400" b="1"/>
                <a:t>Kalça çevresine göre hastalık riski</a:t>
              </a:r>
              <a:endParaRPr lang="en-US" altLang="tr-TR" sz="2400">
                <a:latin typeface="Times" panose="02020603050405020304" pitchFamily="18" charset="0"/>
              </a:endParaRPr>
            </a:p>
          </p:txBody>
        </p:sp>
      </p:grpSp>
    </p:spTree>
    <p:extLst>
      <p:ext uri="{BB962C8B-B14F-4D97-AF65-F5344CB8AC3E}">
        <p14:creationId xmlns:p14="http://schemas.microsoft.com/office/powerpoint/2010/main" val="2379171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14"/>
          <p:cNvSpPr>
            <a:spLocks noGrp="1" noChangeArrowheads="1"/>
          </p:cNvSpPr>
          <p:nvPr>
            <p:ph type="title"/>
          </p:nvPr>
        </p:nvSpPr>
        <p:spPr/>
        <p:txBody>
          <a:bodyPr/>
          <a:lstStyle/>
          <a:p>
            <a:pPr eaLnBrk="1" hangingPunct="1"/>
            <a:r>
              <a:rPr lang="tr-TR" altLang="zh-CN" sz="4000"/>
              <a:t>Vücut Kompozisyonu Belirleme Yöntemleri</a:t>
            </a:r>
            <a:endParaRPr lang="tr-TR" altLang="tr-TR" sz="4000"/>
          </a:p>
        </p:txBody>
      </p:sp>
      <p:graphicFrame>
        <p:nvGraphicFramePr>
          <p:cNvPr id="22744" name="Group 216"/>
          <p:cNvGraphicFramePr>
            <a:graphicFrameLocks noGrp="1"/>
          </p:cNvGraphicFramePr>
          <p:nvPr>
            <p:ph idx="1"/>
          </p:nvPr>
        </p:nvGraphicFramePr>
        <p:xfrm>
          <a:off x="1981200" y="1600200"/>
          <a:ext cx="8229600" cy="5212060"/>
        </p:xfrm>
        <a:graphic>
          <a:graphicData uri="http://schemas.openxmlformats.org/drawingml/2006/table">
            <a:tbl>
              <a:tblPr/>
              <a:tblGrid>
                <a:gridCol w="2427288">
                  <a:extLst>
                    <a:ext uri="{9D8B030D-6E8A-4147-A177-3AD203B41FA5}">
                      <a16:colId xmlns:a16="http://schemas.microsoft.com/office/drawing/2014/main" val="20000"/>
                    </a:ext>
                  </a:extLst>
                </a:gridCol>
                <a:gridCol w="2901950">
                  <a:extLst>
                    <a:ext uri="{9D8B030D-6E8A-4147-A177-3AD203B41FA5}">
                      <a16:colId xmlns:a16="http://schemas.microsoft.com/office/drawing/2014/main" val="20001"/>
                    </a:ext>
                  </a:extLst>
                </a:gridCol>
                <a:gridCol w="2900362">
                  <a:extLst>
                    <a:ext uri="{9D8B030D-6E8A-4147-A177-3AD203B41FA5}">
                      <a16:colId xmlns:a16="http://schemas.microsoft.com/office/drawing/2014/main" val="20002"/>
                    </a:ext>
                  </a:extLst>
                </a:gridCol>
              </a:tblGrid>
              <a:tr h="27428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zh-CN" sz="1200" b="0" i="0" u="none" strike="noStrike" cap="none" normalizeH="0" baseline="0" smtClean="0">
                          <a:ln>
                            <a:noFill/>
                          </a:ln>
                          <a:solidFill>
                            <a:schemeClr val="tx1"/>
                          </a:solidFill>
                          <a:effectLst/>
                          <a:latin typeface="Times New Roman" pitchFamily="18" charset="0"/>
                          <a:ea typeface="SimSun" charset="-122"/>
                          <a:cs typeface="Times New Roman" pitchFamily="18" charset="0"/>
                        </a:rPr>
                        <a:t>Direk</a:t>
                      </a:r>
                      <a:endParaRPr kumimoji="0" lang="tr-TR" altLang="zh-CN" sz="1800" b="0" i="0" u="none" strike="noStrike" cap="none" normalizeH="0" baseline="0" smtClean="0">
                        <a:ln>
                          <a:noFill/>
                        </a:ln>
                        <a:solidFill>
                          <a:schemeClr val="tx1"/>
                        </a:solidFill>
                        <a:effectLst/>
                        <a:latin typeface="Arial" charset="0"/>
                        <a:ea typeface="SimSun" charset="-122"/>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zh-CN" sz="1200" b="0" i="0" u="none" strike="noStrike" cap="none" normalizeH="0" baseline="0" smtClean="0">
                          <a:ln>
                            <a:noFill/>
                          </a:ln>
                          <a:solidFill>
                            <a:schemeClr val="tx1"/>
                          </a:solidFill>
                          <a:effectLst/>
                          <a:latin typeface="Times New Roman" pitchFamily="18" charset="0"/>
                          <a:ea typeface="SimSun" charset="-122"/>
                          <a:cs typeface="Times New Roman" pitchFamily="18" charset="0"/>
                        </a:rPr>
                        <a:t>İndirek</a:t>
                      </a:r>
                      <a:endParaRPr kumimoji="0" lang="tr-TR" altLang="zh-CN" sz="1800" b="0" i="0" u="none" strike="noStrike" cap="none" normalizeH="0" baseline="0" smtClean="0">
                        <a:ln>
                          <a:noFill/>
                        </a:ln>
                        <a:solidFill>
                          <a:schemeClr val="tx1"/>
                        </a:solidFill>
                        <a:effectLst/>
                        <a:latin typeface="Arial" charset="0"/>
                        <a:ea typeface="SimSun" charset="-122"/>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extLst>
                  <a:ext uri="{0D108BD9-81ED-4DB2-BD59-A6C34878D82A}">
                    <a16:rowId xmlns:a16="http://schemas.microsoft.com/office/drawing/2014/main" val="10000"/>
                  </a:ext>
                </a:extLst>
              </a:tr>
              <a:tr h="5181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zh-CN" sz="1200" b="0" i="0" u="none" strike="noStrike" cap="none" normalizeH="0" baseline="0" smtClean="0">
                          <a:ln>
                            <a:noFill/>
                          </a:ln>
                          <a:solidFill>
                            <a:schemeClr val="tx1"/>
                          </a:solidFill>
                          <a:effectLst/>
                          <a:latin typeface="Times New Roman" pitchFamily="18" charset="0"/>
                          <a:ea typeface="SimSun" charset="-122"/>
                          <a:cs typeface="Times New Roman" pitchFamily="18" charset="0"/>
                        </a:rPr>
                        <a:t>Laboratuar</a:t>
                      </a:r>
                      <a:endParaRPr kumimoji="0" lang="tr-TR" altLang="zh-CN" sz="1800" b="0" i="0" u="none" strike="noStrike" cap="none" normalizeH="0" baseline="0" smtClean="0">
                        <a:ln>
                          <a:noFill/>
                        </a:ln>
                        <a:solidFill>
                          <a:schemeClr val="tx1"/>
                        </a:solidFill>
                        <a:effectLst/>
                        <a:latin typeface="Arial" charset="0"/>
                        <a:ea typeface="SimSun" charset="-122"/>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zh-CN" sz="1200" b="0" i="0" u="none" strike="noStrike" cap="none" normalizeH="0" baseline="0" smtClean="0">
                          <a:ln>
                            <a:noFill/>
                          </a:ln>
                          <a:solidFill>
                            <a:schemeClr val="tx1"/>
                          </a:solidFill>
                          <a:effectLst/>
                          <a:latin typeface="Times New Roman" pitchFamily="18" charset="0"/>
                          <a:ea typeface="SimSun" charset="-122"/>
                          <a:cs typeface="Times New Roman" pitchFamily="18" charset="0"/>
                        </a:rPr>
                        <a:t>Alan</a:t>
                      </a:r>
                      <a:endParaRPr kumimoji="0" lang="tr-TR" altLang="zh-CN" sz="1800" b="0" i="0" u="none" strike="noStrike" cap="none" normalizeH="0" baseline="0" smtClean="0">
                        <a:ln>
                          <a:noFill/>
                        </a:ln>
                        <a:solidFill>
                          <a:schemeClr val="tx1"/>
                        </a:solidFill>
                        <a:effectLst/>
                        <a:latin typeface="Arial" charset="0"/>
                        <a:ea typeface="SimSun" charset="-122"/>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56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zh-CN" sz="1200" b="0" i="0" u="none" strike="noStrike" cap="none" normalizeH="0" baseline="0" smtClean="0">
                          <a:ln>
                            <a:noFill/>
                          </a:ln>
                          <a:solidFill>
                            <a:schemeClr val="tx1"/>
                          </a:solidFill>
                          <a:effectLst/>
                          <a:latin typeface="Times New Roman" pitchFamily="18" charset="0"/>
                          <a:ea typeface="SimSun" charset="-122"/>
                          <a:cs typeface="Times New Roman" pitchFamily="18" charset="0"/>
                        </a:rPr>
                        <a:t>Kadavradan elde edilen bulgular</a:t>
                      </a:r>
                      <a:endParaRPr kumimoji="0" lang="tr-TR" altLang="zh-CN" sz="1800" b="0" i="0" u="none" strike="noStrike" cap="none" normalizeH="0" baseline="0" smtClean="0">
                        <a:ln>
                          <a:noFill/>
                        </a:ln>
                        <a:solidFill>
                          <a:schemeClr val="tx1"/>
                        </a:solidFill>
                        <a:effectLst/>
                        <a:latin typeface="Arial" charset="0"/>
                        <a:ea typeface="SimSun" charset="-122"/>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zh-CN" sz="1200" b="0" i="0" u="none" strike="noStrike" cap="none" normalizeH="0" baseline="0" smtClean="0">
                          <a:ln>
                            <a:noFill/>
                          </a:ln>
                          <a:solidFill>
                            <a:schemeClr val="tx1"/>
                          </a:solidFill>
                          <a:effectLst/>
                          <a:latin typeface="Times New Roman" pitchFamily="18" charset="0"/>
                          <a:ea typeface="SimSun" charset="-122"/>
                          <a:cs typeface="Times New Roman" pitchFamily="18" charset="0"/>
                        </a:rPr>
                        <a:t>Total vücut suyu</a:t>
                      </a:r>
                      <a:endParaRPr kumimoji="0" lang="tr-TR" altLang="zh-CN" sz="1800" b="0" i="0" u="none" strike="noStrike" cap="none" normalizeH="0" baseline="0" smtClean="0">
                        <a:ln>
                          <a:noFill/>
                        </a:ln>
                        <a:solidFill>
                          <a:schemeClr val="tx1"/>
                        </a:solidFill>
                        <a:effectLst/>
                        <a:latin typeface="Arial" charset="0"/>
                        <a:ea typeface="SimSun" charset="-122"/>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zh-CN" sz="1200" b="0" i="0" u="none" strike="noStrike" cap="none" normalizeH="0" baseline="0" smtClean="0">
                          <a:ln>
                            <a:noFill/>
                          </a:ln>
                          <a:solidFill>
                            <a:schemeClr val="tx1"/>
                          </a:solidFill>
                          <a:effectLst/>
                          <a:latin typeface="Times New Roman" pitchFamily="18" charset="0"/>
                          <a:ea typeface="SimSun" charset="-122"/>
                          <a:cs typeface="Times New Roman" pitchFamily="18" charset="0"/>
                        </a:rPr>
                        <a:t>Antropometrik yöntemler</a:t>
                      </a:r>
                      <a:endParaRPr kumimoji="0" lang="tr-TR" altLang="zh-CN" sz="1800" b="0" i="0" u="none" strike="noStrike" cap="none" normalizeH="0" baseline="0" smtClean="0">
                        <a:ln>
                          <a:noFill/>
                        </a:ln>
                        <a:solidFill>
                          <a:schemeClr val="tx1"/>
                        </a:solidFill>
                        <a:effectLst/>
                        <a:latin typeface="Arial" charset="0"/>
                        <a:ea typeface="SimSun" charset="-122"/>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zh-CN" sz="1200" b="0" i="0" u="none" strike="noStrike" cap="none" normalizeH="0" baseline="0" smtClean="0">
                          <a:ln>
                            <a:noFill/>
                          </a:ln>
                          <a:solidFill>
                            <a:schemeClr val="tx1"/>
                          </a:solidFill>
                          <a:effectLst/>
                          <a:latin typeface="Times New Roman" pitchFamily="18" charset="0"/>
                          <a:ea typeface="SimSun" charset="-122"/>
                          <a:cs typeface="Times New Roman" pitchFamily="18" charset="0"/>
                        </a:rPr>
                        <a:t>Densitometre</a:t>
                      </a:r>
                      <a:endParaRPr kumimoji="0" lang="tr-TR" altLang="zh-CN" sz="1800" b="0" i="0" u="none" strike="noStrike" cap="none" normalizeH="0" baseline="0" smtClean="0">
                        <a:ln>
                          <a:noFill/>
                        </a:ln>
                        <a:solidFill>
                          <a:schemeClr val="tx1"/>
                        </a:solidFill>
                        <a:effectLst/>
                        <a:latin typeface="Arial" charset="0"/>
                        <a:ea typeface="SimSun" charset="-122"/>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zh-CN" sz="1200" b="0" i="0" u="none" strike="noStrike" cap="none" normalizeH="0" baseline="0" smtClean="0">
                          <a:ln>
                            <a:noFill/>
                          </a:ln>
                          <a:solidFill>
                            <a:schemeClr val="tx1"/>
                          </a:solidFill>
                          <a:effectLst/>
                          <a:latin typeface="Times New Roman" pitchFamily="18" charset="0"/>
                          <a:ea typeface="SimSun" charset="-122"/>
                          <a:cs typeface="Times New Roman" pitchFamily="18" charset="0"/>
                        </a:rPr>
                        <a:t>Deri kıvrımı ultrasonografik ölçümü</a:t>
                      </a:r>
                      <a:endParaRPr kumimoji="0" lang="tr-TR" altLang="zh-CN" sz="1800" b="0" i="0" u="none" strike="noStrike" cap="none" normalizeH="0" baseline="0" smtClean="0">
                        <a:ln>
                          <a:noFill/>
                        </a:ln>
                        <a:solidFill>
                          <a:schemeClr val="tx1"/>
                        </a:solidFill>
                        <a:effectLst/>
                        <a:latin typeface="Arial" charset="0"/>
                        <a:ea typeface="SimSun" charset="-122"/>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zh-CN" sz="1200" b="0" i="0" u="none" strike="noStrike" cap="none" normalizeH="0" baseline="0" smtClean="0">
                          <a:ln>
                            <a:noFill/>
                          </a:ln>
                          <a:solidFill>
                            <a:schemeClr val="tx1"/>
                          </a:solidFill>
                          <a:effectLst/>
                          <a:latin typeface="Times New Roman" pitchFamily="18" charset="0"/>
                          <a:ea typeface="SimSun" charset="-122"/>
                          <a:cs typeface="Times New Roman" pitchFamily="18" charset="0"/>
                        </a:rPr>
                        <a:t>Toplam vücut potasyumu (K40 yöntemi)</a:t>
                      </a:r>
                      <a:endParaRPr kumimoji="0" lang="tr-TR" altLang="zh-CN" sz="1800" b="0" i="0" u="none" strike="noStrike" cap="none" normalizeH="0" baseline="0" smtClean="0">
                        <a:ln>
                          <a:noFill/>
                        </a:ln>
                        <a:solidFill>
                          <a:schemeClr val="tx1"/>
                        </a:solidFill>
                        <a:effectLst/>
                        <a:latin typeface="Arial" charset="0"/>
                        <a:ea typeface="SimSun" charset="-122"/>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1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zh-CN" sz="1200" b="0" i="0" u="none" strike="noStrike" cap="none" normalizeH="0" baseline="0" smtClean="0">
                          <a:ln>
                            <a:noFill/>
                          </a:ln>
                          <a:solidFill>
                            <a:schemeClr val="tx1"/>
                          </a:solidFill>
                          <a:effectLst/>
                          <a:latin typeface="Times New Roman" pitchFamily="18" charset="0"/>
                          <a:ea typeface="SimSun" charset="-122"/>
                          <a:cs typeface="Times New Roman" pitchFamily="18" charset="0"/>
                        </a:rPr>
                        <a:t>Toplam vücut kalsiyumu</a:t>
                      </a:r>
                      <a:endParaRPr kumimoji="0" lang="tr-TR" altLang="zh-CN" sz="1800" b="0" i="0" u="none" strike="noStrike" cap="none" normalizeH="0" baseline="0" smtClean="0">
                        <a:ln>
                          <a:noFill/>
                        </a:ln>
                        <a:solidFill>
                          <a:schemeClr val="tx1"/>
                        </a:solidFill>
                        <a:effectLst/>
                        <a:latin typeface="Arial" charset="0"/>
                        <a:ea typeface="SimSun" charset="-122"/>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zh-CN" sz="1200" b="0" i="0" u="none" strike="noStrike" cap="none" normalizeH="0" baseline="0" smtClean="0">
                          <a:ln>
                            <a:noFill/>
                          </a:ln>
                          <a:solidFill>
                            <a:schemeClr val="tx1"/>
                          </a:solidFill>
                          <a:effectLst/>
                          <a:latin typeface="Times New Roman" pitchFamily="18" charset="0"/>
                          <a:ea typeface="SimSun" charset="-122"/>
                          <a:cs typeface="Times New Roman" pitchFamily="18" charset="0"/>
                        </a:rPr>
                        <a:t>Bilgisayar tomografisi</a:t>
                      </a:r>
                      <a:endParaRPr kumimoji="0" lang="tr-TR" altLang="zh-CN" sz="1800" b="0" i="0" u="none" strike="noStrike" cap="none" normalizeH="0" baseline="0" smtClean="0">
                        <a:ln>
                          <a:noFill/>
                        </a:ln>
                        <a:solidFill>
                          <a:schemeClr val="tx1"/>
                        </a:solidFill>
                        <a:effectLst/>
                        <a:latin typeface="Arial" charset="0"/>
                        <a:ea typeface="SimSun" charset="-122"/>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1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zh-CN" sz="1200" b="0" i="0" u="none" strike="noStrike" cap="none" normalizeH="0" baseline="0" smtClean="0">
                          <a:ln>
                            <a:noFill/>
                          </a:ln>
                          <a:solidFill>
                            <a:schemeClr val="tx1"/>
                          </a:solidFill>
                          <a:effectLst/>
                          <a:latin typeface="Times New Roman" pitchFamily="18" charset="0"/>
                          <a:ea typeface="SimSun" charset="-122"/>
                          <a:cs typeface="Times New Roman" pitchFamily="18" charset="0"/>
                        </a:rPr>
                        <a:t>NMR görüntüleme</a:t>
                      </a:r>
                      <a:endParaRPr kumimoji="0" lang="tr-TR" altLang="zh-CN" sz="1800" b="0" i="0" u="none" strike="noStrike" cap="none" normalizeH="0" baseline="0" smtClean="0">
                        <a:ln>
                          <a:noFill/>
                        </a:ln>
                        <a:solidFill>
                          <a:schemeClr val="tx1"/>
                        </a:solidFill>
                        <a:effectLst/>
                        <a:latin typeface="Arial" charset="0"/>
                        <a:ea typeface="SimSun" charset="-122"/>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1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zh-CN" sz="1200" b="0" i="0" u="none" strike="noStrike" cap="none" normalizeH="0" baseline="0" smtClean="0">
                          <a:ln>
                            <a:noFill/>
                          </a:ln>
                          <a:solidFill>
                            <a:schemeClr val="tx1"/>
                          </a:solidFill>
                          <a:effectLst/>
                          <a:latin typeface="Times New Roman" pitchFamily="18" charset="0"/>
                          <a:ea typeface="SimSun" charset="-122"/>
                          <a:cs typeface="Times New Roman" pitchFamily="18" charset="0"/>
                        </a:rPr>
                        <a:t>Dual foton absorbsiyometresi</a:t>
                      </a:r>
                      <a:endParaRPr kumimoji="0" lang="tr-TR" altLang="zh-CN" sz="1800" b="0" i="0" u="none" strike="noStrike" cap="none" normalizeH="0" baseline="0" smtClean="0">
                        <a:ln>
                          <a:noFill/>
                        </a:ln>
                        <a:solidFill>
                          <a:schemeClr val="tx1"/>
                        </a:solidFill>
                        <a:effectLst/>
                        <a:latin typeface="Arial" charset="0"/>
                        <a:ea typeface="SimSun" charset="-122"/>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81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zh-CN" sz="1200" b="0" i="0" u="none" strike="noStrike" cap="none" normalizeH="0" baseline="0" smtClean="0">
                          <a:ln>
                            <a:noFill/>
                          </a:ln>
                          <a:solidFill>
                            <a:schemeClr val="tx1"/>
                          </a:solidFill>
                          <a:effectLst/>
                          <a:latin typeface="Times New Roman" pitchFamily="18" charset="0"/>
                          <a:ea typeface="SimSun" charset="-122"/>
                          <a:cs typeface="Times New Roman" pitchFamily="18" charset="0"/>
                        </a:rPr>
                        <a:t>Kripton ile yağ miktarı belirleme</a:t>
                      </a:r>
                      <a:endParaRPr kumimoji="0" lang="tr-TR" altLang="zh-CN" sz="1800" b="0" i="0" u="none" strike="noStrike" cap="none" normalizeH="0" baseline="0" smtClean="0">
                        <a:ln>
                          <a:noFill/>
                        </a:ln>
                        <a:solidFill>
                          <a:schemeClr val="tx1"/>
                        </a:solidFill>
                        <a:effectLst/>
                        <a:latin typeface="Arial" charset="0"/>
                        <a:ea typeface="SimSun" charset="-122"/>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181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zh-CN" sz="1200" b="0" i="0" u="none" strike="noStrike" cap="none" normalizeH="0" baseline="0" smtClean="0">
                          <a:ln>
                            <a:noFill/>
                          </a:ln>
                          <a:solidFill>
                            <a:schemeClr val="tx1"/>
                          </a:solidFill>
                          <a:effectLst/>
                          <a:latin typeface="Times New Roman" pitchFamily="18" charset="0"/>
                          <a:ea typeface="SimSun" charset="-122"/>
                          <a:cs typeface="Times New Roman" pitchFamily="18" charset="0"/>
                        </a:rPr>
                        <a:t>Su taşırma</a:t>
                      </a:r>
                      <a:endParaRPr kumimoji="0" lang="tr-TR" altLang="zh-CN" sz="1800" b="0" i="0" u="none" strike="noStrike" cap="none" normalizeH="0" baseline="0" smtClean="0">
                        <a:ln>
                          <a:noFill/>
                        </a:ln>
                        <a:solidFill>
                          <a:schemeClr val="tx1"/>
                        </a:solidFill>
                        <a:effectLst/>
                        <a:latin typeface="Arial" charset="0"/>
                        <a:ea typeface="SimSun" charset="-122"/>
                        <a:cs typeface="Times New Roman"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837483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tr-TR" altLang="tr-TR" smtClean="0">
                <a:solidFill>
                  <a:schemeClr val="tx1"/>
                </a:solidFill>
              </a:rPr>
              <a:t>Bel Çevresi</a:t>
            </a:r>
            <a:endParaRPr lang="en-US" altLang="tr-TR" smtClean="0">
              <a:solidFill>
                <a:schemeClr val="tx1"/>
              </a:solidFill>
            </a:endParaRPr>
          </a:p>
        </p:txBody>
      </p:sp>
      <p:grpSp>
        <p:nvGrpSpPr>
          <p:cNvPr id="2" name="Group 4"/>
          <p:cNvGrpSpPr>
            <a:grpSpLocks/>
          </p:cNvGrpSpPr>
          <p:nvPr/>
        </p:nvGrpSpPr>
        <p:grpSpPr bwMode="auto">
          <a:xfrm>
            <a:off x="2667001" y="2895600"/>
            <a:ext cx="6873875" cy="2160588"/>
            <a:chOff x="720" y="2736"/>
            <a:chExt cx="4330" cy="1361"/>
          </a:xfrm>
        </p:grpSpPr>
        <p:pic>
          <p:nvPicPr>
            <p:cNvPr id="368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 y="3024"/>
              <a:ext cx="3699" cy="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6"/>
            <p:cNvSpPr txBox="1">
              <a:spLocks noChangeArrowheads="1"/>
            </p:cNvSpPr>
            <p:nvPr/>
          </p:nvSpPr>
          <p:spPr bwMode="auto">
            <a:xfrm>
              <a:off x="720" y="2736"/>
              <a:ext cx="4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2400" b="1"/>
                <a:t>Bel Çevresine göre hastalık riski</a:t>
              </a:r>
              <a:endParaRPr lang="en-US" altLang="tr-TR" sz="2400">
                <a:latin typeface="Times" panose="02020603050405020304" pitchFamily="18" charset="0"/>
              </a:endParaRPr>
            </a:p>
          </p:txBody>
        </p:sp>
      </p:grpSp>
    </p:spTree>
    <p:extLst>
      <p:ext uri="{BB962C8B-B14F-4D97-AF65-F5344CB8AC3E}">
        <p14:creationId xmlns:p14="http://schemas.microsoft.com/office/powerpoint/2010/main" val="41958861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tr-TR" altLang="tr-TR" smtClean="0">
                <a:solidFill>
                  <a:schemeClr val="tx1"/>
                </a:solidFill>
              </a:rPr>
              <a:t>Bel – Kalça Oranı</a:t>
            </a:r>
            <a:endParaRPr lang="en-US" altLang="tr-TR" smtClean="0">
              <a:solidFill>
                <a:schemeClr val="tx1"/>
              </a:solidFill>
            </a:endParaRPr>
          </a:p>
        </p:txBody>
      </p:sp>
      <p:grpSp>
        <p:nvGrpSpPr>
          <p:cNvPr id="2" name="Group 4"/>
          <p:cNvGrpSpPr>
            <a:grpSpLocks/>
          </p:cNvGrpSpPr>
          <p:nvPr/>
        </p:nvGrpSpPr>
        <p:grpSpPr bwMode="auto">
          <a:xfrm>
            <a:off x="2590800" y="2362200"/>
            <a:ext cx="7162800" cy="2209800"/>
            <a:chOff x="720" y="2736"/>
            <a:chExt cx="4512" cy="1392"/>
          </a:xfrm>
        </p:grpSpPr>
        <p:sp>
          <p:nvSpPr>
            <p:cNvPr id="37892" name="Text Box 5"/>
            <p:cNvSpPr txBox="1">
              <a:spLocks noChangeArrowheads="1"/>
            </p:cNvSpPr>
            <p:nvPr/>
          </p:nvSpPr>
          <p:spPr bwMode="auto">
            <a:xfrm>
              <a:off x="720" y="2736"/>
              <a:ext cx="4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2400" b="1"/>
                <a:t>Bel Kalça Oranına Göre Hastalık Riski</a:t>
              </a:r>
              <a:endParaRPr lang="en-US" altLang="tr-TR" sz="2400">
                <a:latin typeface="Times" panose="02020603050405020304" pitchFamily="18" charset="0"/>
              </a:endParaRPr>
            </a:p>
          </p:txBody>
        </p:sp>
        <p:pic>
          <p:nvPicPr>
            <p:cNvPr id="3789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 y="3024"/>
              <a:ext cx="3216"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9"/>
            <p:cNvSpPr txBox="1">
              <a:spLocks noChangeArrowheads="1"/>
            </p:cNvSpPr>
            <p:nvPr/>
          </p:nvSpPr>
          <p:spPr bwMode="auto">
            <a:xfrm>
              <a:off x="4512" y="3600"/>
              <a:ext cx="72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endParaRPr lang="en-US" altLang="tr-TR" sz="4000">
                <a:latin typeface="Times" panose="02020603050405020304" pitchFamily="18" charset="0"/>
              </a:endParaRPr>
            </a:p>
          </p:txBody>
        </p:sp>
      </p:grpSp>
    </p:spTree>
    <p:extLst>
      <p:ext uri="{BB962C8B-B14F-4D97-AF65-F5344CB8AC3E}">
        <p14:creationId xmlns:p14="http://schemas.microsoft.com/office/powerpoint/2010/main" val="148253706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639" y="1541464"/>
            <a:ext cx="8847137"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895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tr-TR" altLang="zh-CN" sz="4000" b="1"/>
              <a:t>Vücut Yağ Ölçümü, Özgül Ağırlık</a:t>
            </a:r>
            <a:endParaRPr lang="tr-TR" altLang="tr-TR" sz="4000" b="1"/>
          </a:p>
        </p:txBody>
      </p:sp>
      <p:sp>
        <p:nvSpPr>
          <p:cNvPr id="20483" name="Rectangle 3"/>
          <p:cNvSpPr>
            <a:spLocks noGrp="1" noChangeArrowheads="1"/>
          </p:cNvSpPr>
          <p:nvPr>
            <p:ph type="body" idx="1"/>
          </p:nvPr>
        </p:nvSpPr>
        <p:spPr/>
        <p:txBody>
          <a:bodyPr/>
          <a:lstStyle/>
          <a:p>
            <a:pPr eaLnBrk="1" hangingPunct="1">
              <a:lnSpc>
                <a:spcPct val="90000"/>
              </a:lnSpc>
            </a:pPr>
            <a:r>
              <a:rPr lang="tr-TR" altLang="zh-CN"/>
              <a:t>Vücudun özgül ağırlığı onun yoğunluğunun, su yoğunluğuna bölünmesidir. Vücut yoğunluğu ise birim hacim başına düşen kütle olarak ifade edilir.</a:t>
            </a:r>
            <a:endParaRPr lang="es-ES" altLang="zh-CN">
              <a:ea typeface="SimSun" panose="02010600030101010101" pitchFamily="2" charset="-122"/>
            </a:endParaRPr>
          </a:p>
          <a:p>
            <a:pPr eaLnBrk="1" hangingPunct="1">
              <a:lnSpc>
                <a:spcPct val="90000"/>
              </a:lnSpc>
            </a:pPr>
            <a:r>
              <a:rPr lang="es-ES" altLang="zh-CN">
                <a:ea typeface="SimSun" panose="02010600030101010101" pitchFamily="2" charset="-122"/>
              </a:rPr>
              <a:t>Y =   K</a:t>
            </a:r>
            <a:r>
              <a:rPr lang="tr-TR" altLang="zh-CN"/>
              <a:t>/</a:t>
            </a:r>
            <a:r>
              <a:rPr lang="es-ES" altLang="zh-CN">
                <a:ea typeface="SimSun" panose="02010600030101010101" pitchFamily="2" charset="-122"/>
              </a:rPr>
              <a:t> H</a:t>
            </a:r>
          </a:p>
          <a:p>
            <a:pPr eaLnBrk="1" hangingPunct="1">
              <a:lnSpc>
                <a:spcPct val="90000"/>
              </a:lnSpc>
              <a:buFontTx/>
              <a:buNone/>
            </a:pPr>
            <a:r>
              <a:rPr lang="es-ES" altLang="zh-CN">
                <a:ea typeface="SimSun" panose="02010600030101010101" pitchFamily="2" charset="-122"/>
              </a:rPr>
              <a:t>Y: yoğunluk,  K: kütle,  H: Hacim</a:t>
            </a:r>
            <a:endParaRPr lang="tr-TR" altLang="zh-CN"/>
          </a:p>
          <a:p>
            <a:pPr eaLnBrk="1" hangingPunct="1">
              <a:lnSpc>
                <a:spcPct val="90000"/>
              </a:lnSpc>
              <a:buFontTx/>
              <a:buNone/>
            </a:pPr>
            <a:r>
              <a:rPr lang="es-ES" altLang="zh-CN">
                <a:ea typeface="SimSun" panose="02010600030101010101" pitchFamily="2" charset="-122"/>
              </a:rPr>
              <a:t>Örneğin suyun yoğunluğu 1 gr / cm</a:t>
            </a:r>
            <a:r>
              <a:rPr lang="es-ES" altLang="zh-CN" baseline="30000">
                <a:ea typeface="SimSun" panose="02010600030101010101" pitchFamily="2" charset="-122"/>
              </a:rPr>
              <a:t>3</a:t>
            </a:r>
            <a:r>
              <a:rPr lang="es-ES" altLang="zh-CN">
                <a:ea typeface="SimSun" panose="02010600030101010101" pitchFamily="2" charset="-122"/>
              </a:rPr>
              <a:t> dür. Bu bir cm</a:t>
            </a:r>
            <a:r>
              <a:rPr lang="es-ES" altLang="zh-CN" baseline="30000">
                <a:ea typeface="SimSun" panose="02010600030101010101" pitchFamily="2" charset="-122"/>
              </a:rPr>
              <a:t>3</a:t>
            </a:r>
            <a:r>
              <a:rPr lang="es-ES" altLang="zh-CN">
                <a:ea typeface="SimSun" panose="02010600030101010101" pitchFamily="2" charset="-122"/>
              </a:rPr>
              <a:t> suyun 1 gr geldiğini bize gösterir. Değişik cisimlerin yoğunlukları farklıdır. Örneğin altının özgül ağırlığı 19,3 gr / cm</a:t>
            </a:r>
            <a:r>
              <a:rPr lang="es-ES" altLang="zh-CN" baseline="30000">
                <a:ea typeface="SimSun" panose="02010600030101010101" pitchFamily="2" charset="-122"/>
              </a:rPr>
              <a:t>3</a:t>
            </a:r>
            <a:r>
              <a:rPr lang="tr-TR" altLang="zh-CN" baseline="30000"/>
              <a:t> </a:t>
            </a:r>
            <a:r>
              <a:rPr lang="es-ES" altLang="zh-CN">
                <a:ea typeface="SimSun" panose="02010600030101010101" pitchFamily="2" charset="-122"/>
              </a:rPr>
              <a:t>gelir.</a:t>
            </a:r>
            <a:endParaRPr lang="tr-TR" altLang="tr-TR"/>
          </a:p>
        </p:txBody>
      </p:sp>
    </p:spTree>
    <p:extLst>
      <p:ext uri="{BB962C8B-B14F-4D97-AF65-F5344CB8AC3E}">
        <p14:creationId xmlns:p14="http://schemas.microsoft.com/office/powerpoint/2010/main" val="2124399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s-ES" altLang="zh-CN" b="1" smtClean="0">
                <a:ea typeface="SimSun" panose="02010600030101010101" pitchFamily="2" charset="-122"/>
              </a:rPr>
              <a:t>Archimed Yasası</a:t>
            </a:r>
            <a:endParaRPr lang="tr-TR" altLang="tr-TR" b="1" smtClean="0"/>
          </a:p>
        </p:txBody>
      </p:sp>
      <p:sp>
        <p:nvSpPr>
          <p:cNvPr id="21507" name="Rectangle 3"/>
          <p:cNvSpPr>
            <a:spLocks noGrp="1" noChangeArrowheads="1"/>
          </p:cNvSpPr>
          <p:nvPr>
            <p:ph type="body" idx="1"/>
          </p:nvPr>
        </p:nvSpPr>
        <p:spPr/>
        <p:txBody>
          <a:bodyPr/>
          <a:lstStyle/>
          <a:p>
            <a:pPr eaLnBrk="1" hangingPunct="1">
              <a:lnSpc>
                <a:spcPct val="80000"/>
              </a:lnSpc>
            </a:pPr>
            <a:r>
              <a:rPr lang="es-ES" altLang="zh-CN" sz="2000">
                <a:ea typeface="SimSun" panose="02010600030101010101" pitchFamily="2" charset="-122"/>
              </a:rPr>
              <a:t>Archimed yasasını kullanan biri bir cismin yoğunluğunu hesaplayabilir. Bu yasaya göre; sıvı içine daldırılan bir cisim taşırılan sıvının ağırlığına eşit ağırlık kaybeder. </a:t>
            </a:r>
          </a:p>
          <a:p>
            <a:pPr eaLnBrk="1" hangingPunct="1">
              <a:lnSpc>
                <a:spcPct val="80000"/>
              </a:lnSpc>
              <a:buFontTx/>
              <a:buNone/>
            </a:pPr>
            <a:r>
              <a:rPr lang="es-ES" altLang="zh-CN" sz="2000">
                <a:ea typeface="SimSun" panose="02010600030101010101" pitchFamily="2" charset="-122"/>
              </a:rPr>
              <a:t>Y = Cismin havadaki ağırlığı</a:t>
            </a:r>
            <a:r>
              <a:rPr lang="tr-TR" altLang="zh-CN" sz="2000"/>
              <a:t>    /</a:t>
            </a:r>
            <a:r>
              <a:rPr lang="es-ES" altLang="zh-CN" sz="2000">
                <a:ea typeface="SimSun" panose="02010600030101010101" pitchFamily="2" charset="-122"/>
              </a:rPr>
              <a:t>        Taşan suyun ağırlığı	 </a:t>
            </a:r>
          </a:p>
          <a:p>
            <a:pPr eaLnBrk="1" hangingPunct="1">
              <a:lnSpc>
                <a:spcPct val="80000"/>
              </a:lnSpc>
            </a:pPr>
            <a:r>
              <a:rPr lang="es-ES" altLang="zh-CN" sz="2000">
                <a:ea typeface="SimSun" panose="02010600030101010101" pitchFamily="2" charset="-122"/>
              </a:rPr>
              <a:t>Bu yüzden bir cismi havada tarttıktan  sonra onu suya sokarak ve taşan suyun ağırlığını ölçerek cismin yoğunluğu bulunabilir. Yoğunluk indirekt olarak (yani taşan suyun biriktirilip tartılmasına gerek kalmadan) cismi suya daldırarak ve ağırlık değişimi hesaplanarak da belirlenebilir.</a:t>
            </a:r>
          </a:p>
          <a:p>
            <a:pPr eaLnBrk="1" hangingPunct="1">
              <a:lnSpc>
                <a:spcPct val="80000"/>
              </a:lnSpc>
            </a:pPr>
            <a:r>
              <a:rPr lang="es-ES" altLang="zh-CN" sz="2000">
                <a:ea typeface="SimSun" panose="02010600030101010101" pitchFamily="2" charset="-122"/>
              </a:rPr>
              <a:t>Y= Cismin havadaki ağırlığı/     ( Cismin havadaki ağırlığı - Cismin sudaki ağırlığı  )  </a:t>
            </a:r>
          </a:p>
          <a:p>
            <a:pPr eaLnBrk="1" hangingPunct="1">
              <a:lnSpc>
                <a:spcPct val="80000"/>
              </a:lnSpc>
            </a:pPr>
            <a:r>
              <a:rPr lang="es-ES" altLang="zh-CN" sz="2000">
                <a:ea typeface="SimSun" panose="02010600030101010101" pitchFamily="2" charset="-122"/>
              </a:rPr>
              <a:t> Basit bir örnek olarak havada 200 gr, suda 120 gr gelen bir cismin yoğunluğunu hesaplayalım.</a:t>
            </a:r>
          </a:p>
          <a:p>
            <a:pPr eaLnBrk="1" hangingPunct="1">
              <a:lnSpc>
                <a:spcPct val="80000"/>
              </a:lnSpc>
              <a:buFontTx/>
              <a:buNone/>
            </a:pPr>
            <a:r>
              <a:rPr lang="tr-TR" altLang="zh-CN" sz="2000"/>
              <a:t> 	</a:t>
            </a:r>
            <a:r>
              <a:rPr lang="es-ES" altLang="zh-CN" sz="2000">
                <a:ea typeface="SimSun" panose="02010600030101010101" pitchFamily="2" charset="-122"/>
              </a:rPr>
              <a:t>Y = 200</a:t>
            </a:r>
            <a:r>
              <a:rPr lang="tr-TR" altLang="zh-CN" sz="2000"/>
              <a:t>/80</a:t>
            </a:r>
            <a:r>
              <a:rPr lang="es-ES" altLang="zh-CN" sz="2000">
                <a:ea typeface="SimSun" panose="02010600030101010101" pitchFamily="2" charset="-122"/>
              </a:rPr>
              <a:t>     =2,5’ dir.</a:t>
            </a:r>
          </a:p>
        </p:txBody>
      </p:sp>
    </p:spTree>
    <p:extLst>
      <p:ext uri="{BB962C8B-B14F-4D97-AF65-F5344CB8AC3E}">
        <p14:creationId xmlns:p14="http://schemas.microsoft.com/office/powerpoint/2010/main" val="4012415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s-ES" altLang="zh-CN" sz="4000" b="1">
                <a:ea typeface="SimSun" panose="02010600030101010101" pitchFamily="2" charset="-122"/>
              </a:rPr>
              <a:t>İnsan Vücudunun Özgül Ağırlığı</a:t>
            </a:r>
            <a:endParaRPr lang="tr-TR" altLang="tr-TR" sz="4000" b="1"/>
          </a:p>
        </p:txBody>
      </p:sp>
      <p:sp>
        <p:nvSpPr>
          <p:cNvPr id="22531" name="Rectangle 3"/>
          <p:cNvSpPr>
            <a:spLocks noGrp="1" noChangeArrowheads="1"/>
          </p:cNvSpPr>
          <p:nvPr>
            <p:ph type="body" idx="1"/>
          </p:nvPr>
        </p:nvSpPr>
        <p:spPr/>
        <p:txBody>
          <a:bodyPr/>
          <a:lstStyle/>
          <a:p>
            <a:pPr eaLnBrk="1" hangingPunct="1">
              <a:lnSpc>
                <a:spcPct val="90000"/>
              </a:lnSpc>
            </a:pPr>
            <a:r>
              <a:rPr lang="es-ES" altLang="zh-CN" sz="2400">
                <a:ea typeface="SimSun" panose="02010600030101010101" pitchFamily="2" charset="-122"/>
              </a:rPr>
              <a:t>İnsanda vücut ağırlığının ölçülmesi yukarıda sözü edilen formüller yardımıyla yapılabilmektedir. Burada izlenecek yol iki türlüdür, ya vücudun taşırmış olduğu suyun ağırlığı ölçülmüş olmalı ya da suya tamamen batırıldığında vücudun ağırlığı ölçülmelidir. Kişinin tamamen suya batırılması yoluyla ağırlığın ölçülmesi daha fazla tercih edilen bir yoldur. Ancak burada da dikkate alınması gereken bir nokta vardır. Su altı tartımı sırasında ciğerler mümkün olduğunca boşaltılmalıdır. Yapılan hesaplamalar, ciğerlerdeki havanın erkekler için yaklaşık 1300 ml, kadınlar için ise 1000 ml olduğunu göstermektedir.</a:t>
            </a:r>
            <a:endParaRPr lang="tr-TR" altLang="tr-TR" sz="2400"/>
          </a:p>
        </p:txBody>
      </p:sp>
    </p:spTree>
    <p:extLst>
      <p:ext uri="{BB962C8B-B14F-4D97-AF65-F5344CB8AC3E}">
        <p14:creationId xmlns:p14="http://schemas.microsoft.com/office/powerpoint/2010/main" val="2080479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p:txBody>
          <a:bodyPr/>
          <a:lstStyle/>
          <a:p>
            <a:pPr eaLnBrk="1" hangingPunct="1">
              <a:lnSpc>
                <a:spcPct val="80000"/>
              </a:lnSpc>
            </a:pPr>
            <a:r>
              <a:rPr lang="es-ES" altLang="zh-CN">
                <a:ea typeface="SimSun" panose="02010600030101010101" pitchFamily="2" charset="-122"/>
              </a:rPr>
              <a:t>vücut yoğunluğu hesaplanacak kişinin önce havadaki vücut ağırlığı ölçülür, arkasından akciğer hacmi belirlenir. Buna göre şu formülü kullanarak yoğunluk hesaplanır.</a:t>
            </a:r>
            <a:endParaRPr lang="tr-TR" altLang="zh-CN"/>
          </a:p>
          <a:p>
            <a:pPr eaLnBrk="1" hangingPunct="1">
              <a:lnSpc>
                <a:spcPct val="80000"/>
              </a:lnSpc>
            </a:pPr>
            <a:r>
              <a:rPr lang="es-ES" altLang="zh-CN">
                <a:ea typeface="SimSun" panose="02010600030101010101" pitchFamily="2" charset="-122"/>
              </a:rPr>
              <a:t>Y  =  Ah</a:t>
            </a:r>
            <a:r>
              <a:rPr lang="tr-TR" altLang="zh-CN"/>
              <a:t> /</a:t>
            </a:r>
            <a:r>
              <a:rPr lang="es-ES" altLang="zh-CN">
                <a:ea typeface="SimSun" panose="02010600030101010101" pitchFamily="2" charset="-122"/>
              </a:rPr>
              <a:t>  K - (RV+100) </a:t>
            </a:r>
            <a:endParaRPr lang="tr-TR" altLang="zh-CN"/>
          </a:p>
          <a:p>
            <a:pPr eaLnBrk="1" hangingPunct="1">
              <a:lnSpc>
                <a:spcPct val="80000"/>
              </a:lnSpc>
            </a:pPr>
            <a:r>
              <a:rPr lang="es-ES" altLang="zh-CN">
                <a:ea typeface="SimSun" panose="02010600030101010101" pitchFamily="2" charset="-122"/>
              </a:rPr>
              <a:t>Y: Vücut yoğunluğu gr / cm</a:t>
            </a:r>
          </a:p>
          <a:p>
            <a:pPr eaLnBrk="1" hangingPunct="1">
              <a:lnSpc>
                <a:spcPct val="80000"/>
              </a:lnSpc>
            </a:pPr>
            <a:r>
              <a:rPr lang="es-ES" altLang="zh-CN">
                <a:ea typeface="SimSun" panose="02010600030101010101" pitchFamily="2" charset="-122"/>
              </a:rPr>
              <a:t>Ah: Havadaki ağırlık</a:t>
            </a:r>
          </a:p>
          <a:p>
            <a:pPr eaLnBrk="1" hangingPunct="1">
              <a:lnSpc>
                <a:spcPct val="80000"/>
              </a:lnSpc>
            </a:pPr>
            <a:r>
              <a:rPr lang="es-ES" altLang="zh-CN">
                <a:ea typeface="SimSun" panose="02010600030101010101" pitchFamily="2" charset="-122"/>
              </a:rPr>
              <a:t>K: </a:t>
            </a:r>
            <a:r>
              <a:rPr lang="tr-TR" altLang="zh-CN"/>
              <a:t>(</a:t>
            </a:r>
            <a:r>
              <a:rPr lang="es-ES" altLang="zh-CN">
                <a:ea typeface="SimSun" panose="02010600030101010101" pitchFamily="2" charset="-122"/>
              </a:rPr>
              <a:t>Havadaki ağırlık - Sudaki ağırlık</a:t>
            </a:r>
            <a:r>
              <a:rPr lang="tr-TR" altLang="zh-CN"/>
              <a:t>)/</a:t>
            </a:r>
            <a:r>
              <a:rPr lang="es-ES" altLang="zh-CN">
                <a:ea typeface="SimSun" panose="02010600030101010101" pitchFamily="2" charset="-122"/>
              </a:rPr>
              <a:t>Suyun yoğunluğu</a:t>
            </a:r>
          </a:p>
          <a:p>
            <a:pPr eaLnBrk="1" hangingPunct="1">
              <a:lnSpc>
                <a:spcPct val="80000"/>
              </a:lnSpc>
            </a:pPr>
            <a:r>
              <a:rPr lang="es-ES" altLang="zh-CN">
                <a:ea typeface="SimSun" panose="02010600030101010101" pitchFamily="2" charset="-122"/>
              </a:rPr>
              <a:t>RV: Rezidüel volüm</a:t>
            </a:r>
          </a:p>
          <a:p>
            <a:pPr eaLnBrk="1" hangingPunct="1">
              <a:lnSpc>
                <a:spcPct val="80000"/>
              </a:lnSpc>
            </a:pPr>
            <a:r>
              <a:rPr lang="es-ES" altLang="zh-CN">
                <a:ea typeface="SimSun" panose="02010600030101010101" pitchFamily="2" charset="-122"/>
              </a:rPr>
              <a:t>100: Gastrointestinal gaz.</a:t>
            </a:r>
            <a:r>
              <a:rPr lang="tr-TR" altLang="zh-CN"/>
              <a:t> </a:t>
            </a:r>
            <a:endParaRPr lang="tr-TR" altLang="tr-TR"/>
          </a:p>
        </p:txBody>
      </p:sp>
    </p:spTree>
    <p:extLst>
      <p:ext uri="{BB962C8B-B14F-4D97-AF65-F5344CB8AC3E}">
        <p14:creationId xmlns:p14="http://schemas.microsoft.com/office/powerpoint/2010/main" val="3894059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524000" y="274638"/>
            <a:ext cx="8229600" cy="1143000"/>
          </a:xfrm>
        </p:spPr>
        <p:txBody>
          <a:bodyPr/>
          <a:lstStyle/>
          <a:p>
            <a:pPr eaLnBrk="1" hangingPunct="1"/>
            <a:r>
              <a:rPr lang="tr-TR" altLang="tr-TR" smtClean="0"/>
              <a:t>İKİLİ MODEL</a:t>
            </a:r>
          </a:p>
        </p:txBody>
      </p:sp>
      <p:sp>
        <p:nvSpPr>
          <p:cNvPr id="24579" name="Rectangle 4"/>
          <p:cNvSpPr>
            <a:spLocks noChangeArrowheads="1"/>
          </p:cNvSpPr>
          <p:nvPr/>
        </p:nvSpPr>
        <p:spPr bwMode="auto">
          <a:xfrm>
            <a:off x="3505200" y="2362201"/>
            <a:ext cx="5105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800"/>
              <a:t>Vücut Ağırlığı  =  FFM + FM</a:t>
            </a:r>
          </a:p>
          <a:p>
            <a:pPr eaLnBrk="1" hangingPunct="1">
              <a:spcBef>
                <a:spcPct val="0"/>
              </a:spcBef>
              <a:buFontTx/>
              <a:buNone/>
            </a:pPr>
            <a:endParaRPr lang="tr-TR" altLang="tr-TR" sz="2800"/>
          </a:p>
          <a:p>
            <a:pPr eaLnBrk="1" hangingPunct="1">
              <a:spcBef>
                <a:spcPct val="0"/>
              </a:spcBef>
              <a:buFontTx/>
              <a:buNone/>
            </a:pPr>
            <a:r>
              <a:rPr lang="tr-TR" altLang="tr-TR" sz="2800"/>
              <a:t>FFM: Yağsı vücut kitlesi</a:t>
            </a:r>
          </a:p>
          <a:p>
            <a:pPr eaLnBrk="1" hangingPunct="1">
              <a:spcBef>
                <a:spcPct val="0"/>
              </a:spcBef>
              <a:buFontTx/>
              <a:buNone/>
            </a:pPr>
            <a:r>
              <a:rPr lang="tr-TR" altLang="tr-TR" sz="2800"/>
              <a:t>FM: Yağ Kitlesi</a:t>
            </a:r>
          </a:p>
        </p:txBody>
      </p:sp>
    </p:spTree>
    <p:extLst>
      <p:ext uri="{BB962C8B-B14F-4D97-AF65-F5344CB8AC3E}">
        <p14:creationId xmlns:p14="http://schemas.microsoft.com/office/powerpoint/2010/main" val="1134765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tr-TR" altLang="tr-TR" smtClean="0"/>
              <a:t>Üçlü Model</a:t>
            </a:r>
          </a:p>
        </p:txBody>
      </p:sp>
      <p:sp>
        <p:nvSpPr>
          <p:cNvPr id="25603" name="Rectangle 4"/>
          <p:cNvSpPr>
            <a:spLocks noChangeArrowheads="1"/>
          </p:cNvSpPr>
          <p:nvPr/>
        </p:nvSpPr>
        <p:spPr bwMode="auto">
          <a:xfrm>
            <a:off x="2209800" y="2895601"/>
            <a:ext cx="726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t>Vücut Ağırlığı  = Toplam Vücut Suyu + Yağsız kuru kütle + Vücut Yağı</a:t>
            </a:r>
          </a:p>
          <a:p>
            <a:pPr eaLnBrk="1" hangingPunct="1">
              <a:spcBef>
                <a:spcPct val="0"/>
              </a:spcBef>
              <a:buFontTx/>
              <a:buNone/>
            </a:pPr>
            <a:endParaRPr lang="tr-TR" altLang="tr-TR" sz="1800"/>
          </a:p>
          <a:p>
            <a:pPr eaLnBrk="1" hangingPunct="1">
              <a:spcBef>
                <a:spcPct val="0"/>
              </a:spcBef>
              <a:buFontTx/>
              <a:buNone/>
            </a:pPr>
            <a:r>
              <a:rPr lang="tr-TR" altLang="tr-TR" sz="1800"/>
              <a:t>Yağsız kuru kütle: Protein, glikojen, mineraller </a:t>
            </a:r>
            <a:br>
              <a:rPr lang="tr-TR" altLang="tr-TR" sz="1800"/>
            </a:br>
            <a:endParaRPr lang="tr-TR" altLang="tr-TR" sz="1800"/>
          </a:p>
        </p:txBody>
      </p:sp>
    </p:spTree>
    <p:extLst>
      <p:ext uri="{BB962C8B-B14F-4D97-AF65-F5344CB8AC3E}">
        <p14:creationId xmlns:p14="http://schemas.microsoft.com/office/powerpoint/2010/main" val="3301075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tr-TR" smtClean="0"/>
              <a:t>Dörtlü Model</a:t>
            </a:r>
          </a:p>
        </p:txBody>
      </p:sp>
      <p:sp>
        <p:nvSpPr>
          <p:cNvPr id="26627" name="Rectangle 4"/>
          <p:cNvSpPr>
            <a:spLocks noChangeArrowheads="1"/>
          </p:cNvSpPr>
          <p:nvPr/>
        </p:nvSpPr>
        <p:spPr bwMode="auto">
          <a:xfrm>
            <a:off x="1676400" y="2901950"/>
            <a:ext cx="8686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800"/>
              <a:t>Vücut Ağırlığı  = Toplam Vücut Suyu + Kemik mineral yoğunluğu + Vücut Yağı+ artakalan kısım</a:t>
            </a:r>
          </a:p>
          <a:p>
            <a:pPr eaLnBrk="1" hangingPunct="1">
              <a:spcBef>
                <a:spcPct val="50000"/>
              </a:spcBef>
              <a:buFontTx/>
              <a:buNone/>
            </a:pPr>
            <a:endParaRPr lang="tr-TR" altLang="tr-TR" sz="1800"/>
          </a:p>
        </p:txBody>
      </p:sp>
    </p:spTree>
    <p:extLst>
      <p:ext uri="{BB962C8B-B14F-4D97-AF65-F5344CB8AC3E}">
        <p14:creationId xmlns:p14="http://schemas.microsoft.com/office/powerpoint/2010/main" val="146572125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472</Words>
  <Application>Microsoft Office PowerPoint</Application>
  <PresentationFormat>Geniş ekran</PresentationFormat>
  <Paragraphs>87</Paragraphs>
  <Slides>22</Slides>
  <Notes>0</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22</vt:i4>
      </vt:variant>
    </vt:vector>
  </HeadingPairs>
  <TitlesOfParts>
    <vt:vector size="35" baseType="lpstr">
      <vt:lpstr>SimSun</vt:lpstr>
      <vt:lpstr>Arial</vt:lpstr>
      <vt:lpstr>Calibri</vt:lpstr>
      <vt:lpstr>Calibri Light</vt:lpstr>
      <vt:lpstr>等线</vt:lpstr>
      <vt:lpstr>等线 Light</vt:lpstr>
      <vt:lpstr>Monotype Sorts</vt:lpstr>
      <vt:lpstr>Symbol</vt:lpstr>
      <vt:lpstr>Tahoma</vt:lpstr>
      <vt:lpstr>Times</vt:lpstr>
      <vt:lpstr>Times New Roman</vt:lpstr>
      <vt:lpstr>Wingdings</vt:lpstr>
      <vt:lpstr>Office Teması</vt:lpstr>
      <vt:lpstr>İnsanda Vücut Bileşimi</vt:lpstr>
      <vt:lpstr>Vücut Kompozisyonu Belirleme Yöntemleri</vt:lpstr>
      <vt:lpstr>Vücut Yağ Ölçümü, Özgül Ağırlık</vt:lpstr>
      <vt:lpstr>Archimed Yasası</vt:lpstr>
      <vt:lpstr>İnsan Vücudunun Özgül Ağırlığı</vt:lpstr>
      <vt:lpstr>PowerPoint Sunusu</vt:lpstr>
      <vt:lpstr>İKİLİ MODEL</vt:lpstr>
      <vt:lpstr>Üçlü Model</vt:lpstr>
      <vt:lpstr>Dörtlü Model</vt:lpstr>
      <vt:lpstr>DEXA</vt:lpstr>
      <vt:lpstr>Hydrostatic Weighing</vt:lpstr>
      <vt:lpstr>Biyoimpedans</vt:lpstr>
      <vt:lpstr>Deri Kıvrımı Kalınlığı Tekniği</vt:lpstr>
      <vt:lpstr>Deri Kıvrımı Kalınlığı Tekniği</vt:lpstr>
      <vt:lpstr>Skinfold Thickness</vt:lpstr>
      <vt:lpstr>SPORCUNUN AĞIRLIĞININ DEĞERLENDİRİLMESİ</vt:lpstr>
      <vt:lpstr>BKI GÖRE HASTALIK RİSKİ</vt:lpstr>
      <vt:lpstr>BKE Göre Hastalık  ve Ölüm Riski</vt:lpstr>
      <vt:lpstr>Çevre Ölçüleri</vt:lpstr>
      <vt:lpstr>Bel Çevresi</vt:lpstr>
      <vt:lpstr>Bel – Kalça Oranı</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İnsanda Vücut Bileşimi</dc:title>
  <dc:creator>Windows Kullanıcısı</dc:creator>
  <cp:lastModifiedBy>Timur</cp:lastModifiedBy>
  <cp:revision>2</cp:revision>
  <dcterms:created xsi:type="dcterms:W3CDTF">2017-10-23T23:02:55Z</dcterms:created>
  <dcterms:modified xsi:type="dcterms:W3CDTF">2017-10-24T11:43:42Z</dcterms:modified>
</cp:coreProperties>
</file>