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72" r:id="rId11"/>
    <p:sldId id="306" r:id="rId12"/>
    <p:sldId id="274" r:id="rId13"/>
    <p:sldId id="309" r:id="rId14"/>
    <p:sldId id="275" r:id="rId15"/>
    <p:sldId id="276" r:id="rId16"/>
    <p:sldId id="277" r:id="rId17"/>
    <p:sldId id="310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cu burcu" initials="bb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875"/>
    <p:restoredTop sz="94410"/>
  </p:normalViewPr>
  <p:slideViewPr>
    <p:cSldViewPr>
      <p:cViewPr varScale="1">
        <p:scale>
          <a:sx n="97" d="100"/>
          <a:sy n="97" d="100"/>
        </p:scale>
        <p:origin x="-11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0623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71600" y="0"/>
            <a:ext cx="7788700" cy="3543672"/>
          </a:xfrm>
        </p:spPr>
        <p:txBody>
          <a:bodyPr/>
          <a:lstStyle/>
          <a:p>
            <a:r>
              <a:rPr lang="tr-TR" sz="3200" dirty="0" smtClean="0">
                <a:effectLst/>
              </a:rPr>
              <a:t>Hareketli bölümlü protezlerde iskelet alt yapıların hazırlanması</a:t>
            </a:r>
            <a:endParaRPr lang="tr-TR" sz="3200" dirty="0">
              <a:effectLst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123728" y="3789040"/>
            <a:ext cx="5114778" cy="1101248"/>
          </a:xfrm>
        </p:spPr>
        <p:txBody>
          <a:bodyPr>
            <a:normAutofit/>
          </a:bodyPr>
          <a:lstStyle/>
          <a:p>
            <a:r>
              <a:rPr lang="tr-TR" sz="2400" dirty="0" smtClean="0"/>
              <a:t>Dr. </a:t>
            </a:r>
            <a:r>
              <a:rPr lang="tr-TR" sz="2400" dirty="0" err="1" smtClean="0"/>
              <a:t>Dt</a:t>
            </a:r>
            <a:r>
              <a:rPr lang="tr-TR" sz="2400" dirty="0" smtClean="0"/>
              <a:t>. Burcu Batak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xmlns="" val="116906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692696"/>
            <a:ext cx="7239000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200" b="1" dirty="0" err="1" smtClean="0">
                <a:solidFill>
                  <a:srgbClr val="FF0000"/>
                </a:solidFill>
              </a:rPr>
              <a:t>Paralelometrenin</a:t>
            </a:r>
            <a:r>
              <a:rPr lang="tr-TR" sz="2200" b="1" dirty="0" smtClean="0">
                <a:solidFill>
                  <a:srgbClr val="FF0000"/>
                </a:solidFill>
              </a:rPr>
              <a:t> </a:t>
            </a:r>
            <a:r>
              <a:rPr lang="tr-TR" sz="2200" b="1" dirty="0">
                <a:solidFill>
                  <a:srgbClr val="FF0000"/>
                </a:solidFill>
              </a:rPr>
              <a:t>k</a:t>
            </a:r>
            <a:r>
              <a:rPr lang="tr-TR" sz="2200" b="1" dirty="0" smtClean="0">
                <a:solidFill>
                  <a:srgbClr val="FF0000"/>
                </a:solidFill>
              </a:rPr>
              <a:t>ullanıldığı </a:t>
            </a:r>
            <a:r>
              <a:rPr lang="tr-TR" sz="2200" b="1" dirty="0">
                <a:solidFill>
                  <a:srgbClr val="FF0000"/>
                </a:solidFill>
              </a:rPr>
              <a:t>y</a:t>
            </a:r>
            <a:r>
              <a:rPr lang="tr-TR" sz="2200" b="1" dirty="0" smtClean="0">
                <a:solidFill>
                  <a:srgbClr val="FF0000"/>
                </a:solidFill>
              </a:rPr>
              <a:t>erler</a:t>
            </a:r>
          </a:p>
          <a:p>
            <a:pPr marL="0" indent="0">
              <a:buNone/>
            </a:pPr>
            <a:r>
              <a:rPr lang="tr-TR" sz="2200" b="1" dirty="0" smtClean="0"/>
              <a:t> </a:t>
            </a:r>
            <a:endParaRPr lang="tr-TR" sz="2200" dirty="0"/>
          </a:p>
          <a:p>
            <a:r>
              <a:rPr lang="tr-TR" sz="2200" dirty="0" smtClean="0"/>
              <a:t>Protezin giriş yolu belirlenir</a:t>
            </a:r>
            <a:r>
              <a:rPr lang="tr-TR" sz="2200" dirty="0"/>
              <a:t>. </a:t>
            </a:r>
            <a:endParaRPr lang="tr-TR" sz="2200" dirty="0" smtClean="0"/>
          </a:p>
          <a:p>
            <a:r>
              <a:rPr lang="tr-TR" sz="2200" dirty="0" smtClean="0">
                <a:solidFill>
                  <a:srgbClr val="FF0000"/>
                </a:solidFill>
              </a:rPr>
              <a:t>Giriş yolu; </a:t>
            </a:r>
            <a:r>
              <a:rPr lang="tr-TR" sz="2200" dirty="0"/>
              <a:t>protezin </a:t>
            </a:r>
            <a:r>
              <a:rPr lang="tr-TR" sz="2200" dirty="0" err="1"/>
              <a:t>rijit</a:t>
            </a:r>
            <a:r>
              <a:rPr lang="tr-TR" sz="2200" dirty="0"/>
              <a:t> kısımlarının destek </a:t>
            </a:r>
            <a:r>
              <a:rPr lang="tr-TR" sz="2200" dirty="0" smtClean="0"/>
              <a:t>dişlere </a:t>
            </a:r>
            <a:r>
              <a:rPr lang="tr-TR" sz="2200" dirty="0"/>
              <a:t>ilk temas ettiği noktadan itibaren kaide plağının dokulara temas edinceye ve dokulara tam oturuncaya kadar izlediği yoldur. </a:t>
            </a:r>
          </a:p>
          <a:p>
            <a:r>
              <a:rPr lang="tr-TR" sz="2200" dirty="0"/>
              <a:t>Çıkış </a:t>
            </a:r>
            <a:r>
              <a:rPr lang="tr-TR" sz="2200" dirty="0" smtClean="0"/>
              <a:t>yolu </a:t>
            </a:r>
            <a:r>
              <a:rPr lang="tr-TR" sz="2200" dirty="0"/>
              <a:t>belirlenir. </a:t>
            </a:r>
          </a:p>
          <a:p>
            <a:r>
              <a:rPr lang="tr-TR" sz="2200" dirty="0">
                <a:solidFill>
                  <a:srgbClr val="FF0000"/>
                </a:solidFill>
              </a:rPr>
              <a:t>Çıkış yolu; </a:t>
            </a:r>
            <a:r>
              <a:rPr lang="tr-TR" sz="2200" dirty="0"/>
              <a:t>protezin herhangi bir engelle karşılaşmadan tam oturduğu yerden itibaren dokular ve destek dişlerle temasının kesilmesine kadar izlediği yoldur. </a:t>
            </a:r>
          </a:p>
          <a:p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xmlns="" val="80275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692696"/>
            <a:ext cx="7239000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200" b="1" dirty="0" err="1" smtClean="0">
                <a:solidFill>
                  <a:srgbClr val="FF0000"/>
                </a:solidFill>
              </a:rPr>
              <a:t>Paralelometrenin</a:t>
            </a:r>
            <a:r>
              <a:rPr lang="tr-TR" sz="2200" b="1" dirty="0" smtClean="0">
                <a:solidFill>
                  <a:srgbClr val="FF0000"/>
                </a:solidFill>
              </a:rPr>
              <a:t> </a:t>
            </a:r>
            <a:r>
              <a:rPr lang="tr-TR" sz="2200" b="1" dirty="0">
                <a:solidFill>
                  <a:srgbClr val="FF0000"/>
                </a:solidFill>
              </a:rPr>
              <a:t>k</a:t>
            </a:r>
            <a:r>
              <a:rPr lang="tr-TR" sz="2200" b="1" dirty="0" smtClean="0">
                <a:solidFill>
                  <a:srgbClr val="FF0000"/>
                </a:solidFill>
              </a:rPr>
              <a:t>ullanıldığı </a:t>
            </a:r>
            <a:r>
              <a:rPr lang="tr-TR" sz="2200" b="1" dirty="0">
                <a:solidFill>
                  <a:srgbClr val="FF0000"/>
                </a:solidFill>
              </a:rPr>
              <a:t>y</a:t>
            </a:r>
            <a:r>
              <a:rPr lang="tr-TR" sz="2200" b="1" dirty="0" smtClean="0">
                <a:solidFill>
                  <a:srgbClr val="FF0000"/>
                </a:solidFill>
              </a:rPr>
              <a:t>erler</a:t>
            </a:r>
          </a:p>
          <a:p>
            <a:pPr marL="0" indent="0">
              <a:buNone/>
            </a:pPr>
            <a:r>
              <a:rPr lang="tr-TR" sz="2200" b="1" dirty="0" smtClean="0"/>
              <a:t> </a:t>
            </a:r>
            <a:endParaRPr lang="tr-TR" sz="2200" dirty="0"/>
          </a:p>
          <a:p>
            <a:r>
              <a:rPr lang="tr-TR" sz="2200" dirty="0"/>
              <a:t>Ekvator hatları belirlenir. </a:t>
            </a:r>
          </a:p>
          <a:p>
            <a:r>
              <a:rPr lang="tr-TR" sz="2200" dirty="0" err="1"/>
              <a:t>Retantif</a:t>
            </a:r>
            <a:r>
              <a:rPr lang="tr-TR" sz="2200" dirty="0"/>
              <a:t> alanlar bulunarak derinliği ölçülür. </a:t>
            </a:r>
          </a:p>
          <a:p>
            <a:r>
              <a:rPr lang="tr-TR" sz="2200" dirty="0"/>
              <a:t>Kroşe çeşitleri belirlenir. </a:t>
            </a:r>
          </a:p>
          <a:p>
            <a:r>
              <a:rPr lang="tr-TR" sz="2200" dirty="0" err="1"/>
              <a:t>Block</a:t>
            </a:r>
            <a:r>
              <a:rPr lang="tr-TR" sz="2200" dirty="0"/>
              <a:t> </a:t>
            </a:r>
            <a:r>
              <a:rPr lang="tr-TR" sz="2200" dirty="0" err="1"/>
              <a:t>out</a:t>
            </a:r>
            <a:r>
              <a:rPr lang="tr-TR" sz="2200" dirty="0"/>
              <a:t> yapılacak yerler tespit edilir. </a:t>
            </a:r>
          </a:p>
          <a:p>
            <a:endParaRPr lang="tr-TR" sz="2200" dirty="0"/>
          </a:p>
          <a:p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xmlns="" val="2015275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692696"/>
            <a:ext cx="7239000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200" b="1" dirty="0" smtClean="0">
                <a:solidFill>
                  <a:srgbClr val="FF0000"/>
                </a:solidFill>
              </a:rPr>
              <a:t>Ana </a:t>
            </a:r>
            <a:r>
              <a:rPr lang="tr-TR" sz="2200" b="1" dirty="0">
                <a:solidFill>
                  <a:srgbClr val="FF0000"/>
                </a:solidFill>
              </a:rPr>
              <a:t>Modelin Doldurulması (</a:t>
            </a:r>
            <a:r>
              <a:rPr lang="tr-TR" sz="2200" b="1" dirty="0" err="1" smtClean="0">
                <a:solidFill>
                  <a:srgbClr val="FF0000"/>
                </a:solidFill>
              </a:rPr>
              <a:t>Block</a:t>
            </a:r>
            <a:r>
              <a:rPr lang="tr-TR" sz="2200" b="1" dirty="0" smtClean="0">
                <a:solidFill>
                  <a:srgbClr val="FF0000"/>
                </a:solidFill>
              </a:rPr>
              <a:t> </a:t>
            </a:r>
            <a:r>
              <a:rPr lang="tr-TR" sz="2200" b="1" dirty="0" err="1" smtClean="0">
                <a:solidFill>
                  <a:srgbClr val="FF0000"/>
                </a:solidFill>
              </a:rPr>
              <a:t>out</a:t>
            </a:r>
            <a:r>
              <a:rPr lang="tr-TR" sz="2200" b="1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tr-TR" sz="2200" b="1" dirty="0" smtClean="0"/>
          </a:p>
          <a:p>
            <a:r>
              <a:rPr lang="tr-TR" sz="2200" dirty="0" smtClean="0"/>
              <a:t>Çalışma </a:t>
            </a:r>
            <a:r>
              <a:rPr lang="tr-TR" sz="2200" dirty="0"/>
              <a:t>modeli üzerinde yapılan incelemenin bitirilerek rehber düzlemlerin </a:t>
            </a:r>
            <a:r>
              <a:rPr lang="tr-TR" sz="2200" dirty="0" smtClean="0"/>
              <a:t>giriş yoluna </a:t>
            </a:r>
            <a:r>
              <a:rPr lang="tr-TR" sz="2200" dirty="0"/>
              <a:t>paralel hale </a:t>
            </a:r>
            <a:r>
              <a:rPr lang="tr-TR" sz="2200" dirty="0" smtClean="0"/>
              <a:t>getirilmiş </a:t>
            </a:r>
            <a:r>
              <a:rPr lang="tr-TR" sz="2200" dirty="0"/>
              <a:t>olması, mevcut </a:t>
            </a:r>
            <a:r>
              <a:rPr lang="tr-TR" sz="2200" dirty="0" err="1"/>
              <a:t>andırkatların</a:t>
            </a:r>
            <a:r>
              <a:rPr lang="tr-TR" sz="2200" dirty="0"/>
              <a:t> tümünün </a:t>
            </a:r>
            <a:r>
              <a:rPr lang="tr-TR" sz="2200" dirty="0" smtClean="0"/>
              <a:t>giderilmiş </a:t>
            </a:r>
            <a:r>
              <a:rPr lang="tr-TR" sz="2200" dirty="0"/>
              <a:t>olması anlamına gelmez</a:t>
            </a:r>
            <a:r>
              <a:rPr lang="tr-TR" sz="2200" dirty="0" smtClean="0"/>
              <a:t>.</a:t>
            </a:r>
          </a:p>
          <a:p>
            <a:r>
              <a:rPr lang="tr-TR" sz="2200" dirty="0" smtClean="0"/>
              <a:t>Geri </a:t>
            </a:r>
            <a:r>
              <a:rPr lang="tr-TR" sz="2200" dirty="0"/>
              <a:t>kalan </a:t>
            </a:r>
            <a:r>
              <a:rPr lang="tr-TR" sz="2200" dirty="0" err="1"/>
              <a:t>andırkatların</a:t>
            </a:r>
            <a:r>
              <a:rPr lang="tr-TR" sz="2200" dirty="0"/>
              <a:t> mumla doldurularak giriş yoluna paralel hale getirilmesi işlemine, </a:t>
            </a:r>
            <a:r>
              <a:rPr lang="tr-TR" sz="2200" b="1" dirty="0" err="1" smtClean="0"/>
              <a:t>block</a:t>
            </a:r>
            <a:r>
              <a:rPr lang="tr-TR" sz="2200" b="1" dirty="0" smtClean="0"/>
              <a:t> </a:t>
            </a:r>
            <a:r>
              <a:rPr lang="tr-TR" sz="2200" b="1" dirty="0" err="1" smtClean="0"/>
              <a:t>out</a:t>
            </a:r>
            <a:r>
              <a:rPr lang="tr-TR" sz="2200" b="1" dirty="0" smtClean="0"/>
              <a:t> </a:t>
            </a:r>
            <a:r>
              <a:rPr lang="tr-TR" sz="2200" dirty="0"/>
              <a:t>veya </a:t>
            </a:r>
            <a:r>
              <a:rPr lang="tr-TR" sz="2200" b="1" dirty="0"/>
              <a:t>mum doldurma </a:t>
            </a:r>
            <a:r>
              <a:rPr lang="tr-TR" sz="2200" dirty="0"/>
              <a:t>işlemi denir. </a:t>
            </a:r>
          </a:p>
          <a:p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xmlns="" val="80275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692696"/>
            <a:ext cx="7239000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200" b="1" dirty="0" smtClean="0">
                <a:solidFill>
                  <a:srgbClr val="FF0000"/>
                </a:solidFill>
              </a:rPr>
              <a:t>Ana </a:t>
            </a:r>
            <a:r>
              <a:rPr lang="tr-TR" sz="2200" b="1" dirty="0">
                <a:solidFill>
                  <a:srgbClr val="FF0000"/>
                </a:solidFill>
              </a:rPr>
              <a:t>Modelin Doldurulması (</a:t>
            </a:r>
            <a:r>
              <a:rPr lang="tr-TR" sz="2200" b="1" dirty="0" err="1" smtClean="0">
                <a:solidFill>
                  <a:srgbClr val="FF0000"/>
                </a:solidFill>
              </a:rPr>
              <a:t>Block</a:t>
            </a:r>
            <a:r>
              <a:rPr lang="tr-TR" sz="2200" b="1" dirty="0" smtClean="0">
                <a:solidFill>
                  <a:srgbClr val="FF0000"/>
                </a:solidFill>
              </a:rPr>
              <a:t> </a:t>
            </a:r>
            <a:r>
              <a:rPr lang="tr-TR" sz="2200" b="1" dirty="0" err="1" smtClean="0">
                <a:solidFill>
                  <a:srgbClr val="FF0000"/>
                </a:solidFill>
              </a:rPr>
              <a:t>out</a:t>
            </a:r>
            <a:r>
              <a:rPr lang="tr-TR" sz="2200" b="1" dirty="0">
                <a:solidFill>
                  <a:srgbClr val="FF0000"/>
                </a:solidFill>
              </a:rPr>
              <a:t>) </a:t>
            </a:r>
            <a:endParaRPr lang="tr-TR" sz="2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sz="2200" b="1" dirty="0" smtClean="0"/>
          </a:p>
          <a:p>
            <a:r>
              <a:rPr lang="tr-TR" sz="2200" dirty="0" smtClean="0"/>
              <a:t>İstenmeyen </a:t>
            </a:r>
            <a:r>
              <a:rPr lang="tr-TR" sz="2200" dirty="0" err="1"/>
              <a:t>andırkat</a:t>
            </a:r>
            <a:r>
              <a:rPr lang="tr-TR" sz="2200" dirty="0"/>
              <a:t> alanları; protezin </a:t>
            </a:r>
            <a:r>
              <a:rPr lang="tr-TR" sz="2200" dirty="0" err="1"/>
              <a:t>rijit</a:t>
            </a:r>
            <a:r>
              <a:rPr lang="tr-TR" sz="2200" dirty="0"/>
              <a:t> parçalarının geldiği, </a:t>
            </a:r>
            <a:r>
              <a:rPr lang="tr-TR" sz="2200" dirty="0" smtClean="0"/>
              <a:t>boş </a:t>
            </a:r>
            <a:r>
              <a:rPr lang="tr-TR" sz="2200" dirty="0"/>
              <a:t>kalması gereken bölümdür. </a:t>
            </a:r>
            <a:endParaRPr lang="tr-TR" sz="2200" dirty="0" smtClean="0"/>
          </a:p>
          <a:p>
            <a:r>
              <a:rPr lang="tr-TR" sz="2200" dirty="0" err="1" smtClean="0"/>
              <a:t>Block</a:t>
            </a:r>
            <a:r>
              <a:rPr lang="tr-TR" sz="2200" dirty="0" smtClean="0"/>
              <a:t> </a:t>
            </a:r>
            <a:r>
              <a:rPr lang="tr-TR" sz="2200" dirty="0" err="1" smtClean="0"/>
              <a:t>outla</a:t>
            </a:r>
            <a:r>
              <a:rPr lang="tr-TR" sz="2200" dirty="0" smtClean="0"/>
              <a:t> </a:t>
            </a:r>
            <a:r>
              <a:rPr lang="tr-TR" sz="2200" dirty="0"/>
              <a:t>rijit </a:t>
            </a:r>
            <a:r>
              <a:rPr lang="tr-TR" sz="2200" dirty="0" err="1" smtClean="0"/>
              <a:t>komponentler</a:t>
            </a:r>
            <a:r>
              <a:rPr lang="tr-TR" sz="2200" dirty="0"/>
              <a:t>, protezin </a:t>
            </a:r>
            <a:r>
              <a:rPr lang="tr-TR" sz="2200" dirty="0" smtClean="0"/>
              <a:t>giriş çıkış </a:t>
            </a:r>
            <a:r>
              <a:rPr lang="tr-TR" sz="2200" dirty="0"/>
              <a:t>yoluna paralel hale </a:t>
            </a:r>
            <a:r>
              <a:rPr lang="tr-TR" sz="2200" dirty="0" smtClean="0"/>
              <a:t>getirilmiş olur.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01008"/>
            <a:ext cx="4046017" cy="299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66066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692696"/>
            <a:ext cx="7239000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200" b="1" dirty="0">
                <a:solidFill>
                  <a:srgbClr val="FF0000"/>
                </a:solidFill>
              </a:rPr>
              <a:t>Ana Modelin Doldurulması (</a:t>
            </a:r>
            <a:r>
              <a:rPr lang="tr-TR" sz="2200" b="1" dirty="0" err="1" smtClean="0">
                <a:solidFill>
                  <a:srgbClr val="FF0000"/>
                </a:solidFill>
              </a:rPr>
              <a:t>Block</a:t>
            </a:r>
            <a:r>
              <a:rPr lang="tr-TR" sz="2200" b="1" dirty="0" smtClean="0">
                <a:solidFill>
                  <a:srgbClr val="FF0000"/>
                </a:solidFill>
              </a:rPr>
              <a:t> </a:t>
            </a:r>
            <a:r>
              <a:rPr lang="tr-TR" sz="2200" b="1" dirty="0" err="1" smtClean="0">
                <a:solidFill>
                  <a:srgbClr val="FF0000"/>
                </a:solidFill>
              </a:rPr>
              <a:t>out</a:t>
            </a:r>
            <a:r>
              <a:rPr lang="tr-TR" sz="2200" b="1" dirty="0">
                <a:solidFill>
                  <a:srgbClr val="FF0000"/>
                </a:solidFill>
              </a:rPr>
              <a:t>) </a:t>
            </a:r>
          </a:p>
          <a:p>
            <a:endParaRPr lang="tr-TR" sz="2200" dirty="0" smtClean="0"/>
          </a:p>
          <a:p>
            <a:r>
              <a:rPr lang="tr-TR" sz="2200" dirty="0" err="1" smtClean="0"/>
              <a:t>Block</a:t>
            </a:r>
            <a:r>
              <a:rPr lang="tr-TR" sz="2200" dirty="0" smtClean="0"/>
              <a:t> </a:t>
            </a:r>
            <a:r>
              <a:rPr lang="tr-TR" sz="2200" dirty="0" err="1" smtClean="0"/>
              <a:t>out</a:t>
            </a:r>
            <a:r>
              <a:rPr lang="tr-TR" sz="2200" dirty="0" smtClean="0"/>
              <a:t> </a:t>
            </a:r>
            <a:r>
              <a:rPr lang="tr-TR" sz="2200" dirty="0"/>
              <a:t>yapılacak kısımlar, bu özel mumla doldurulduktan sonra </a:t>
            </a:r>
            <a:r>
              <a:rPr lang="tr-TR" sz="2200" dirty="0" err="1"/>
              <a:t>paralelometrenin</a:t>
            </a:r>
            <a:r>
              <a:rPr lang="tr-TR" sz="2200" dirty="0"/>
              <a:t> dikey çubuğuna kazıyıcı uç takılır ve alçı modele ş</a:t>
            </a:r>
            <a:r>
              <a:rPr lang="tr-TR" sz="2200" dirty="0" smtClean="0"/>
              <a:t>ekil </a:t>
            </a:r>
            <a:r>
              <a:rPr lang="tr-TR" sz="2200" dirty="0"/>
              <a:t>verilir. </a:t>
            </a:r>
            <a:endParaRPr lang="tr-TR" sz="2200" dirty="0" smtClean="0"/>
          </a:p>
          <a:p>
            <a:r>
              <a:rPr lang="tr-TR" sz="2200" dirty="0" err="1" smtClean="0"/>
              <a:t>Block</a:t>
            </a:r>
            <a:r>
              <a:rPr lang="tr-TR" sz="2200" dirty="0" smtClean="0"/>
              <a:t> </a:t>
            </a:r>
            <a:r>
              <a:rPr lang="tr-TR" sz="2200" dirty="0" err="1" smtClean="0"/>
              <a:t>out</a:t>
            </a:r>
            <a:r>
              <a:rPr lang="tr-TR" sz="2200" dirty="0" smtClean="0"/>
              <a:t> </a:t>
            </a:r>
            <a:r>
              <a:rPr lang="tr-TR" sz="2200" dirty="0"/>
              <a:t>yapılan bölgenin fazla mumları kazınır.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9597" y="3717032"/>
            <a:ext cx="3672408" cy="271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0275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692696"/>
            <a:ext cx="7848872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200" b="1" dirty="0" err="1" smtClean="0">
                <a:solidFill>
                  <a:srgbClr val="FF0000"/>
                </a:solidFill>
              </a:rPr>
              <a:t>Block</a:t>
            </a:r>
            <a:r>
              <a:rPr lang="tr-TR" sz="2200" b="1" dirty="0" smtClean="0">
                <a:solidFill>
                  <a:srgbClr val="FF0000"/>
                </a:solidFill>
              </a:rPr>
              <a:t> </a:t>
            </a:r>
            <a:r>
              <a:rPr lang="tr-TR" sz="2200" b="1" dirty="0" err="1" smtClean="0">
                <a:solidFill>
                  <a:srgbClr val="FF0000"/>
                </a:solidFill>
              </a:rPr>
              <a:t>out</a:t>
            </a:r>
            <a:r>
              <a:rPr lang="tr-TR" sz="2200" b="1" dirty="0" smtClean="0">
                <a:solidFill>
                  <a:srgbClr val="FF0000"/>
                </a:solidFill>
              </a:rPr>
              <a:t> işleminin </a:t>
            </a:r>
            <a:r>
              <a:rPr lang="tr-TR" sz="2200" b="1" dirty="0">
                <a:solidFill>
                  <a:srgbClr val="FF0000"/>
                </a:solidFill>
              </a:rPr>
              <a:t>u</a:t>
            </a:r>
            <a:r>
              <a:rPr lang="tr-TR" sz="2200" b="1" dirty="0" smtClean="0">
                <a:solidFill>
                  <a:srgbClr val="FF0000"/>
                </a:solidFill>
              </a:rPr>
              <a:t>ygulandığı </a:t>
            </a:r>
            <a:r>
              <a:rPr lang="tr-TR" sz="2200" b="1" dirty="0">
                <a:solidFill>
                  <a:srgbClr val="FF0000"/>
                </a:solidFill>
              </a:rPr>
              <a:t>y</a:t>
            </a:r>
            <a:r>
              <a:rPr lang="tr-TR" sz="2200" b="1" dirty="0" smtClean="0">
                <a:solidFill>
                  <a:srgbClr val="FF0000"/>
                </a:solidFill>
              </a:rPr>
              <a:t>erler</a:t>
            </a:r>
          </a:p>
          <a:p>
            <a:pPr marL="0" indent="0">
              <a:buNone/>
            </a:pPr>
            <a:r>
              <a:rPr lang="tr-TR" sz="2200" b="1" dirty="0" smtClean="0"/>
              <a:t> </a:t>
            </a:r>
            <a:endParaRPr lang="tr-TR" sz="2200" dirty="0"/>
          </a:p>
          <a:p>
            <a:r>
              <a:rPr lang="tr-TR" sz="2200" dirty="0" smtClean="0"/>
              <a:t>Rehber </a:t>
            </a:r>
            <a:r>
              <a:rPr lang="tr-TR" sz="2200" dirty="0"/>
              <a:t>düzlemlerin altında kalan kısımlar. </a:t>
            </a:r>
          </a:p>
          <a:p>
            <a:r>
              <a:rPr lang="tr-TR" sz="2200" dirty="0" smtClean="0"/>
              <a:t>Minör </a:t>
            </a:r>
            <a:r>
              <a:rPr lang="tr-TR" sz="2200" dirty="0"/>
              <a:t>bağlayıcıların geçeceği yerler. </a:t>
            </a:r>
          </a:p>
          <a:p>
            <a:r>
              <a:rPr lang="tr-TR" sz="2200" dirty="0" smtClean="0"/>
              <a:t>Doğal dişlerin </a:t>
            </a:r>
            <a:r>
              <a:rPr lang="tr-TR" sz="2200" dirty="0"/>
              <a:t>rehber düzlem sayılabilecek </a:t>
            </a:r>
            <a:r>
              <a:rPr lang="tr-TR" sz="2200" dirty="0" err="1"/>
              <a:t>gingival</a:t>
            </a:r>
            <a:r>
              <a:rPr lang="tr-TR" sz="2200" dirty="0"/>
              <a:t> kısımları. </a:t>
            </a:r>
          </a:p>
          <a:p>
            <a:r>
              <a:rPr lang="tr-TR" sz="2200" dirty="0" smtClean="0"/>
              <a:t>Destek diş </a:t>
            </a:r>
            <a:r>
              <a:rPr lang="tr-TR" sz="2200" dirty="0"/>
              <a:t>üzerinde, </a:t>
            </a:r>
            <a:r>
              <a:rPr lang="tr-TR" sz="2200" dirty="0" smtClean="0"/>
              <a:t>kroşe </a:t>
            </a:r>
            <a:r>
              <a:rPr lang="tr-TR" sz="2200" dirty="0"/>
              <a:t>kollarının geçtiği yerlerin altında kalan kısımlar. </a:t>
            </a:r>
          </a:p>
          <a:p>
            <a:r>
              <a:rPr lang="tr-TR" sz="2200" dirty="0" err="1" smtClean="0"/>
              <a:t>Lingual</a:t>
            </a:r>
            <a:r>
              <a:rPr lang="tr-TR" sz="2200" dirty="0" smtClean="0"/>
              <a:t> </a:t>
            </a:r>
            <a:r>
              <a:rPr lang="tr-TR" sz="2200" dirty="0"/>
              <a:t>barın yerine oturmasını engelleyecek doku </a:t>
            </a:r>
            <a:r>
              <a:rPr lang="tr-TR" sz="2200" dirty="0" err="1"/>
              <a:t>andırkatları</a:t>
            </a:r>
            <a:r>
              <a:rPr lang="tr-TR" sz="2200" dirty="0"/>
              <a:t>. </a:t>
            </a:r>
          </a:p>
          <a:p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xmlns="" val="80275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692696"/>
            <a:ext cx="7239000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200" b="1" dirty="0" err="1" smtClean="0">
                <a:solidFill>
                  <a:srgbClr val="FF0000"/>
                </a:solidFill>
              </a:rPr>
              <a:t>Relief</a:t>
            </a:r>
            <a:r>
              <a:rPr lang="tr-TR" sz="2200" b="1" dirty="0" smtClean="0">
                <a:solidFill>
                  <a:srgbClr val="FF0000"/>
                </a:solidFill>
              </a:rPr>
              <a:t> </a:t>
            </a:r>
            <a:r>
              <a:rPr lang="tr-TR" sz="2200" b="1" dirty="0">
                <a:solidFill>
                  <a:srgbClr val="FF0000"/>
                </a:solidFill>
              </a:rPr>
              <a:t>(Rölyef, </a:t>
            </a:r>
            <a:r>
              <a:rPr lang="tr-TR" sz="2200" b="1" dirty="0" smtClean="0">
                <a:solidFill>
                  <a:srgbClr val="FF0000"/>
                </a:solidFill>
              </a:rPr>
              <a:t>Serbestleştirme)</a:t>
            </a:r>
          </a:p>
          <a:p>
            <a:pPr marL="0" indent="0">
              <a:buNone/>
            </a:pPr>
            <a:r>
              <a:rPr lang="tr-TR" sz="22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tr-TR" sz="2200" dirty="0" err="1" smtClean="0"/>
              <a:t>Relief</a:t>
            </a:r>
            <a:r>
              <a:rPr lang="tr-TR" sz="2200" dirty="0"/>
              <a:t>, (</a:t>
            </a:r>
            <a:r>
              <a:rPr lang="tr-TR" sz="2200" dirty="0" smtClean="0"/>
              <a:t>Serbestleştirme</a:t>
            </a:r>
            <a:r>
              <a:rPr lang="tr-TR" sz="2200" dirty="0"/>
              <a:t>) </a:t>
            </a:r>
            <a:r>
              <a:rPr lang="tr-TR" sz="2200" dirty="0" err="1" smtClean="0"/>
              <a:t>protetik</a:t>
            </a:r>
            <a:r>
              <a:rPr lang="tr-TR" sz="2200" dirty="0" smtClean="0"/>
              <a:t> anlamda basıncın </a:t>
            </a:r>
            <a:r>
              <a:rPr lang="tr-TR" sz="2200" dirty="0"/>
              <a:t>hafifletilmesi veya giderilmesi </a:t>
            </a:r>
            <a:r>
              <a:rPr lang="tr-TR" sz="2200" dirty="0" smtClean="0"/>
              <a:t>anlamındadır.</a:t>
            </a:r>
          </a:p>
          <a:p>
            <a:r>
              <a:rPr lang="tr-TR" sz="2200" dirty="0" smtClean="0"/>
              <a:t>Doku sıkışmalarının </a:t>
            </a:r>
            <a:r>
              <a:rPr lang="tr-TR" sz="2200" dirty="0"/>
              <a:t>önlenmesi veya dokuların </a:t>
            </a:r>
            <a:r>
              <a:rPr lang="tr-TR" sz="2200" dirty="0" smtClean="0"/>
              <a:t>aşırı </a:t>
            </a:r>
            <a:r>
              <a:rPr lang="tr-TR" sz="2200" dirty="0"/>
              <a:t>yükten kurtulup rahatlatılması için yapılan </a:t>
            </a:r>
            <a:r>
              <a:rPr lang="tr-TR" sz="2200" dirty="0" smtClean="0"/>
              <a:t>işlerdir</a:t>
            </a:r>
            <a:r>
              <a:rPr lang="tr-TR" sz="2200" dirty="0"/>
              <a:t>. </a:t>
            </a:r>
          </a:p>
          <a:p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xmlns="" val="80275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692696"/>
            <a:ext cx="7239000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200" b="1" dirty="0" err="1" smtClean="0">
                <a:solidFill>
                  <a:srgbClr val="FF0000"/>
                </a:solidFill>
              </a:rPr>
              <a:t>Relief</a:t>
            </a:r>
            <a:r>
              <a:rPr lang="tr-TR" sz="2200" b="1" dirty="0" smtClean="0">
                <a:solidFill>
                  <a:srgbClr val="FF0000"/>
                </a:solidFill>
              </a:rPr>
              <a:t> </a:t>
            </a:r>
            <a:r>
              <a:rPr lang="tr-TR" sz="2200" b="1" dirty="0">
                <a:solidFill>
                  <a:srgbClr val="FF0000"/>
                </a:solidFill>
              </a:rPr>
              <a:t>(Rölyef, </a:t>
            </a:r>
            <a:r>
              <a:rPr lang="tr-TR" sz="2200" b="1" dirty="0" smtClean="0">
                <a:solidFill>
                  <a:srgbClr val="FF0000"/>
                </a:solidFill>
              </a:rPr>
              <a:t>Serbestleştirme)</a:t>
            </a:r>
          </a:p>
          <a:p>
            <a:pPr marL="0" indent="0">
              <a:buNone/>
            </a:pPr>
            <a:r>
              <a:rPr lang="tr-TR" sz="2200" b="1" dirty="0" smtClean="0"/>
              <a:t> </a:t>
            </a:r>
          </a:p>
          <a:p>
            <a:r>
              <a:rPr lang="tr-TR" sz="2200" dirty="0" err="1" smtClean="0"/>
              <a:t>Relief</a:t>
            </a:r>
            <a:r>
              <a:rPr lang="tr-TR" sz="2200" dirty="0" smtClean="0"/>
              <a:t> oluşturmak </a:t>
            </a:r>
            <a:r>
              <a:rPr lang="tr-TR" sz="2200" dirty="0"/>
              <a:t>için </a:t>
            </a:r>
            <a:r>
              <a:rPr lang="tr-TR" sz="2200" dirty="0" smtClean="0"/>
              <a:t>yapışkan </a:t>
            </a:r>
            <a:r>
              <a:rPr lang="tr-TR" sz="2200" dirty="0"/>
              <a:t>plaka mumlar kullanılır. </a:t>
            </a:r>
            <a:endParaRPr lang="tr-TR" sz="2200" dirty="0" smtClean="0"/>
          </a:p>
          <a:p>
            <a:r>
              <a:rPr lang="tr-TR" sz="2200" dirty="0" smtClean="0"/>
              <a:t>Distal uzantılı protezlerde</a:t>
            </a:r>
            <a:r>
              <a:rPr lang="tr-TR" sz="2200" dirty="0"/>
              <a:t>, metal iskeletin model üzerinde </a:t>
            </a:r>
            <a:r>
              <a:rPr lang="tr-TR" sz="2200" dirty="0" err="1" smtClean="0"/>
              <a:t>stabilitesini</a:t>
            </a:r>
            <a:r>
              <a:rPr lang="tr-TR" sz="2200" dirty="0"/>
              <a:t> </a:t>
            </a:r>
            <a:r>
              <a:rPr lang="tr-TR" sz="2200" dirty="0" smtClean="0"/>
              <a:t>sağlamak </a:t>
            </a:r>
            <a:r>
              <a:rPr lang="tr-TR" sz="2200" dirty="0"/>
              <a:t>için bu plaka mumların en arka bölgelerinden küçük parçalar çıkarılıp durdurucu (stop) yerleri </a:t>
            </a:r>
            <a:r>
              <a:rPr lang="tr-TR" sz="2200" dirty="0" smtClean="0"/>
              <a:t>oluşturmak </a:t>
            </a:r>
            <a:r>
              <a:rPr lang="tr-TR" sz="2200" dirty="0"/>
              <a:t>gerekir. </a:t>
            </a:r>
          </a:p>
        </p:txBody>
      </p:sp>
    </p:spTree>
    <p:extLst>
      <p:ext uri="{BB962C8B-B14F-4D97-AF65-F5344CB8AC3E}">
        <p14:creationId xmlns:p14="http://schemas.microsoft.com/office/powerpoint/2010/main" xmlns="" val="909310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692696"/>
            <a:ext cx="7239000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200" b="1" dirty="0" err="1" smtClean="0">
                <a:solidFill>
                  <a:srgbClr val="FF0000"/>
                </a:solidFill>
              </a:rPr>
              <a:t>Relief</a:t>
            </a:r>
            <a:r>
              <a:rPr lang="tr-TR" sz="2200" b="1" dirty="0" smtClean="0">
                <a:solidFill>
                  <a:srgbClr val="FF0000"/>
                </a:solidFill>
              </a:rPr>
              <a:t> </a:t>
            </a:r>
            <a:r>
              <a:rPr lang="tr-TR" sz="2200" b="1" dirty="0">
                <a:solidFill>
                  <a:srgbClr val="FF0000"/>
                </a:solidFill>
              </a:rPr>
              <a:t>y</a:t>
            </a:r>
            <a:r>
              <a:rPr lang="tr-TR" sz="2200" b="1" dirty="0" smtClean="0">
                <a:solidFill>
                  <a:srgbClr val="FF0000"/>
                </a:solidFill>
              </a:rPr>
              <a:t>apılacak </a:t>
            </a:r>
            <a:r>
              <a:rPr lang="tr-TR" sz="2200" b="1" dirty="0">
                <a:solidFill>
                  <a:srgbClr val="FF0000"/>
                </a:solidFill>
              </a:rPr>
              <a:t>y</a:t>
            </a:r>
            <a:r>
              <a:rPr lang="tr-TR" sz="2200" b="1" dirty="0" smtClean="0">
                <a:solidFill>
                  <a:srgbClr val="FF0000"/>
                </a:solidFill>
              </a:rPr>
              <a:t>erler </a:t>
            </a:r>
          </a:p>
          <a:p>
            <a:pPr marL="0" indent="0">
              <a:buNone/>
            </a:pPr>
            <a:endParaRPr lang="tr-TR" sz="2200" dirty="0"/>
          </a:p>
          <a:p>
            <a:r>
              <a:rPr lang="tr-TR" sz="2200" dirty="0" err="1" smtClean="0"/>
              <a:t>Endike</a:t>
            </a:r>
            <a:r>
              <a:rPr lang="tr-TR" sz="2200" dirty="0" smtClean="0"/>
              <a:t> </a:t>
            </a:r>
            <a:r>
              <a:rPr lang="tr-TR" sz="2200" dirty="0"/>
              <a:t>olduğu zaman, </a:t>
            </a:r>
            <a:r>
              <a:rPr lang="tr-TR" sz="2200" dirty="0" err="1"/>
              <a:t>lingual</a:t>
            </a:r>
            <a:r>
              <a:rPr lang="tr-TR" sz="2200" dirty="0"/>
              <a:t> barların ve </a:t>
            </a:r>
            <a:r>
              <a:rPr lang="tr-TR" sz="2200" dirty="0" err="1"/>
              <a:t>lingual</a:t>
            </a:r>
            <a:r>
              <a:rPr lang="tr-TR" sz="2200" dirty="0"/>
              <a:t> plakların bar kısımlarının altında ince ve narin dokularla temas eden büyük bağlayıcıların </a:t>
            </a:r>
            <a:r>
              <a:rPr lang="tr-TR" sz="2200" dirty="0" smtClean="0"/>
              <a:t>altları </a:t>
            </a:r>
            <a:endParaRPr lang="tr-TR" sz="2200" dirty="0"/>
          </a:p>
          <a:p>
            <a:r>
              <a:rPr lang="tr-TR" sz="2200" dirty="0" err="1" smtClean="0"/>
              <a:t>Mandibüler</a:t>
            </a:r>
            <a:r>
              <a:rPr lang="tr-TR" sz="2200" dirty="0" smtClean="0"/>
              <a:t> </a:t>
            </a:r>
            <a:r>
              <a:rPr lang="tr-TR" sz="2200" dirty="0" err="1"/>
              <a:t>kretin</a:t>
            </a:r>
            <a:r>
              <a:rPr lang="tr-TR" sz="2200" dirty="0"/>
              <a:t> </a:t>
            </a:r>
            <a:r>
              <a:rPr lang="tr-TR" sz="2200" dirty="0" err="1"/>
              <a:t>lingual</a:t>
            </a:r>
            <a:r>
              <a:rPr lang="tr-TR" sz="2200" dirty="0"/>
              <a:t> </a:t>
            </a:r>
            <a:r>
              <a:rPr lang="tr-TR" sz="2200" dirty="0" smtClean="0"/>
              <a:t>yüzü </a:t>
            </a:r>
            <a:endParaRPr lang="tr-TR" sz="2200" dirty="0"/>
          </a:p>
          <a:p>
            <a:r>
              <a:rPr lang="tr-TR" sz="2200" dirty="0" smtClean="0"/>
              <a:t>Kabarık </a:t>
            </a:r>
            <a:r>
              <a:rPr lang="tr-TR" sz="2200" dirty="0" err="1"/>
              <a:t>kret</a:t>
            </a:r>
            <a:r>
              <a:rPr lang="tr-TR" sz="2200" dirty="0"/>
              <a:t> yan </a:t>
            </a:r>
            <a:r>
              <a:rPr lang="tr-TR" sz="2200" dirty="0" smtClean="0"/>
              <a:t>yüzleri (</a:t>
            </a:r>
            <a:r>
              <a:rPr lang="tr-TR" sz="2200" dirty="0" err="1"/>
              <a:t>vestibül</a:t>
            </a:r>
            <a:r>
              <a:rPr lang="tr-TR" sz="2200" dirty="0"/>
              <a:t> yüzlerinde) </a:t>
            </a:r>
          </a:p>
          <a:p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xmlns="" val="80275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908720"/>
            <a:ext cx="7239000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200" b="1" dirty="0" err="1" smtClean="0">
                <a:solidFill>
                  <a:srgbClr val="FF0000"/>
                </a:solidFill>
              </a:rPr>
              <a:t>Relief</a:t>
            </a:r>
            <a:r>
              <a:rPr lang="tr-TR" sz="2200" b="1" dirty="0" smtClean="0">
                <a:solidFill>
                  <a:srgbClr val="FF0000"/>
                </a:solidFill>
              </a:rPr>
              <a:t> </a:t>
            </a:r>
            <a:r>
              <a:rPr lang="tr-TR" sz="2200" b="1" u="sng" dirty="0">
                <a:solidFill>
                  <a:srgbClr val="FF0000"/>
                </a:solidFill>
              </a:rPr>
              <a:t>Yapılmayacak </a:t>
            </a:r>
            <a:r>
              <a:rPr lang="tr-TR" sz="2200" b="1" dirty="0" smtClean="0">
                <a:solidFill>
                  <a:srgbClr val="FF0000"/>
                </a:solidFill>
              </a:rPr>
              <a:t>Yerler</a:t>
            </a:r>
          </a:p>
          <a:p>
            <a:pPr marL="0" indent="0">
              <a:buNone/>
            </a:pPr>
            <a:r>
              <a:rPr lang="tr-TR" sz="2200" b="1" dirty="0" smtClean="0"/>
              <a:t> </a:t>
            </a:r>
            <a:endParaRPr lang="tr-TR" sz="2200" dirty="0"/>
          </a:p>
          <a:p>
            <a:r>
              <a:rPr lang="tr-TR" sz="2200" dirty="0" smtClean="0"/>
              <a:t>Üst </a:t>
            </a:r>
            <a:r>
              <a:rPr lang="tr-TR" sz="2200" dirty="0"/>
              <a:t>çenede </a:t>
            </a:r>
            <a:r>
              <a:rPr lang="tr-TR" sz="2200" dirty="0" smtClean="0"/>
              <a:t>ana </a:t>
            </a:r>
            <a:r>
              <a:rPr lang="tr-TR" sz="2200" dirty="0"/>
              <a:t>bağlayıcıların altı. </a:t>
            </a:r>
          </a:p>
          <a:p>
            <a:r>
              <a:rPr lang="tr-TR" sz="2200" dirty="0" smtClean="0"/>
              <a:t>Alt </a:t>
            </a:r>
            <a:r>
              <a:rPr lang="tr-TR" sz="2200" dirty="0"/>
              <a:t>çenede </a:t>
            </a:r>
            <a:r>
              <a:rPr lang="tr-TR" sz="2200" dirty="0" err="1"/>
              <a:t>lingual</a:t>
            </a:r>
            <a:r>
              <a:rPr lang="tr-TR" sz="2200" dirty="0"/>
              <a:t> barların altı. </a:t>
            </a:r>
          </a:p>
          <a:p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xmlns="" val="80275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99592" y="2060848"/>
            <a:ext cx="7239000" cy="180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800" dirty="0" smtClean="0"/>
              <a:t>Metal kaide </a:t>
            </a:r>
            <a:r>
              <a:rPr lang="tr-TR" sz="2800" dirty="0" err="1" smtClean="0"/>
              <a:t>plaklı</a:t>
            </a:r>
            <a:r>
              <a:rPr lang="tr-TR" sz="2800" dirty="0" smtClean="0"/>
              <a:t> bölümlü (</a:t>
            </a:r>
            <a:r>
              <a:rPr lang="tr-TR" sz="2800" dirty="0" err="1" smtClean="0"/>
              <a:t>parsiyel</a:t>
            </a:r>
            <a:r>
              <a:rPr lang="tr-TR" sz="2800" dirty="0" smtClean="0"/>
              <a:t>) protezler, </a:t>
            </a:r>
            <a:r>
              <a:rPr lang="tr-TR" sz="2800" dirty="0">
                <a:solidFill>
                  <a:srgbClr val="FF0000"/>
                </a:solidFill>
              </a:rPr>
              <a:t>t</a:t>
            </a:r>
            <a:r>
              <a:rPr lang="tr-TR" sz="2800" dirty="0" smtClean="0">
                <a:solidFill>
                  <a:srgbClr val="FF0000"/>
                </a:solidFill>
              </a:rPr>
              <a:t>ek </a:t>
            </a:r>
            <a:r>
              <a:rPr lang="tr-TR" sz="2800" dirty="0">
                <a:solidFill>
                  <a:srgbClr val="FF0000"/>
                </a:solidFill>
              </a:rPr>
              <a:t>parça döküm</a:t>
            </a:r>
            <a:r>
              <a:rPr lang="tr-TR" sz="2800" dirty="0"/>
              <a:t>, </a:t>
            </a:r>
            <a:r>
              <a:rPr lang="tr-TR" sz="2800" dirty="0">
                <a:solidFill>
                  <a:srgbClr val="FF0000"/>
                </a:solidFill>
              </a:rPr>
              <a:t>iskelet</a:t>
            </a:r>
            <a:r>
              <a:rPr lang="tr-TR" sz="2800" dirty="0"/>
              <a:t> veya </a:t>
            </a:r>
            <a:r>
              <a:rPr lang="tr-TR" sz="2800" dirty="0">
                <a:solidFill>
                  <a:srgbClr val="FF0000"/>
                </a:solidFill>
              </a:rPr>
              <a:t>modern protezler</a:t>
            </a:r>
            <a:r>
              <a:rPr lang="tr-TR" sz="2800" dirty="0"/>
              <a:t> olarak adlandırılan protez </a:t>
            </a:r>
            <a:r>
              <a:rPr lang="tr-TR" sz="2800" dirty="0" smtClean="0"/>
              <a:t>çeşitlerindendir.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xmlns="" val="403175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764704"/>
            <a:ext cx="7239000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200" b="1" dirty="0" err="1" smtClean="0">
                <a:solidFill>
                  <a:srgbClr val="FF0000"/>
                </a:solidFill>
              </a:rPr>
              <a:t>Dublikasyon</a:t>
            </a:r>
            <a:r>
              <a:rPr lang="tr-TR" sz="2200" b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tr-TR" sz="2200" b="1" dirty="0" smtClean="0"/>
          </a:p>
          <a:p>
            <a:r>
              <a:rPr lang="tr-TR" sz="2200" dirty="0" smtClean="0"/>
              <a:t>Doldurulması </a:t>
            </a:r>
            <a:r>
              <a:rPr lang="tr-TR" sz="2200" dirty="0"/>
              <a:t>ve rölyefi </a:t>
            </a:r>
            <a:r>
              <a:rPr lang="tr-TR" sz="2200" dirty="0" smtClean="0"/>
              <a:t>tamamlanmış </a:t>
            </a:r>
            <a:r>
              <a:rPr lang="tr-TR" sz="2200" dirty="0"/>
              <a:t>bir ana modelin </a:t>
            </a:r>
            <a:r>
              <a:rPr lang="tr-TR" sz="2200" dirty="0" err="1"/>
              <a:t>revetmandan</a:t>
            </a:r>
            <a:r>
              <a:rPr lang="tr-TR" sz="2200" dirty="0"/>
              <a:t> aynısının elde edilmesine, </a:t>
            </a:r>
            <a:r>
              <a:rPr lang="tr-TR" sz="2200" u="sng" dirty="0" err="1"/>
              <a:t>dublikasyon</a:t>
            </a:r>
            <a:r>
              <a:rPr lang="tr-TR" sz="2200" u="sng" dirty="0"/>
              <a:t> </a:t>
            </a:r>
            <a:r>
              <a:rPr lang="tr-TR" sz="2200" dirty="0"/>
              <a:t>denir. </a:t>
            </a:r>
            <a:endParaRPr lang="tr-TR" sz="2200" dirty="0" smtClean="0"/>
          </a:p>
          <a:p>
            <a:r>
              <a:rPr lang="tr-TR" sz="2200" dirty="0" smtClean="0"/>
              <a:t>Elde </a:t>
            </a:r>
            <a:r>
              <a:rPr lang="tr-TR" sz="2200" dirty="0"/>
              <a:t>edilen bu modele, </a:t>
            </a:r>
            <a:r>
              <a:rPr lang="tr-TR" sz="2200" dirty="0" err="1">
                <a:solidFill>
                  <a:srgbClr val="FF0000"/>
                </a:solidFill>
              </a:rPr>
              <a:t>revetman</a:t>
            </a:r>
            <a:r>
              <a:rPr lang="tr-TR" sz="2200" dirty="0">
                <a:solidFill>
                  <a:srgbClr val="FF0000"/>
                </a:solidFill>
              </a:rPr>
              <a:t> model veya </a:t>
            </a:r>
            <a:r>
              <a:rPr lang="tr-TR" sz="2200" dirty="0" err="1" smtClean="0">
                <a:solidFill>
                  <a:srgbClr val="FF0000"/>
                </a:solidFill>
              </a:rPr>
              <a:t>refraktor</a:t>
            </a:r>
            <a:r>
              <a:rPr lang="tr-TR" sz="2200" dirty="0" smtClean="0">
                <a:solidFill>
                  <a:srgbClr val="FF0000"/>
                </a:solidFill>
              </a:rPr>
              <a:t> </a:t>
            </a:r>
            <a:r>
              <a:rPr lang="tr-TR" sz="2200" dirty="0">
                <a:solidFill>
                  <a:srgbClr val="FF0000"/>
                </a:solidFill>
              </a:rPr>
              <a:t>model</a:t>
            </a:r>
            <a:r>
              <a:rPr lang="tr-TR" sz="2200" dirty="0"/>
              <a:t> adı verilir.  </a:t>
            </a:r>
          </a:p>
          <a:p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xmlns="" val="80275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980728"/>
            <a:ext cx="7239000" cy="4846320"/>
          </a:xfrm>
        </p:spPr>
        <p:txBody>
          <a:bodyPr>
            <a:normAutofit lnSpcReduction="10000"/>
          </a:bodyPr>
          <a:lstStyle/>
          <a:p>
            <a:r>
              <a:rPr lang="tr-TR" sz="2200" u="sng" dirty="0"/>
              <a:t>Metal kaide plakları </a:t>
            </a:r>
            <a:r>
              <a:rPr lang="tr-TR" sz="2200" dirty="0">
                <a:solidFill>
                  <a:srgbClr val="FF0000"/>
                </a:solidFill>
              </a:rPr>
              <a:t>ince</a:t>
            </a:r>
            <a:r>
              <a:rPr lang="tr-TR" sz="2200" dirty="0"/>
              <a:t> dökülerek yeterli sağlamlık ve </a:t>
            </a:r>
            <a:r>
              <a:rPr lang="tr-TR" sz="2200" dirty="0" err="1"/>
              <a:t>rijidite</a:t>
            </a:r>
            <a:r>
              <a:rPr lang="tr-TR" sz="2200" dirty="0"/>
              <a:t> elde edilebilir. </a:t>
            </a:r>
            <a:endParaRPr lang="tr-TR" sz="2200" dirty="0" smtClean="0"/>
          </a:p>
          <a:p>
            <a:endParaRPr lang="tr-TR" sz="2200" u="sng" dirty="0" smtClean="0"/>
          </a:p>
          <a:p>
            <a:r>
              <a:rPr lang="tr-TR" sz="2200" u="sng" dirty="0" smtClean="0"/>
              <a:t>Akrilik </a:t>
            </a:r>
            <a:r>
              <a:rPr lang="tr-TR" sz="2200" u="sng" dirty="0"/>
              <a:t>kaide plağının</a:t>
            </a:r>
            <a:r>
              <a:rPr lang="tr-TR" sz="2200" dirty="0"/>
              <a:t> sağlam olması için </a:t>
            </a:r>
            <a:r>
              <a:rPr lang="tr-TR" sz="2200" dirty="0">
                <a:solidFill>
                  <a:srgbClr val="FF0000"/>
                </a:solidFill>
              </a:rPr>
              <a:t>daha kalın </a:t>
            </a:r>
            <a:r>
              <a:rPr lang="tr-TR" sz="2200" dirty="0"/>
              <a:t>elde etmek gerekir. </a:t>
            </a:r>
            <a:r>
              <a:rPr lang="tr-TR" sz="2200" dirty="0" smtClean="0"/>
              <a:t>Bu </a:t>
            </a:r>
            <a:r>
              <a:rPr lang="tr-TR" sz="2200" dirty="0"/>
              <a:t>durum, hastalara ağız içinde rahatsızlık verebilir. </a:t>
            </a:r>
            <a:endParaRPr lang="tr-TR" sz="2200" dirty="0" smtClean="0"/>
          </a:p>
          <a:p>
            <a:r>
              <a:rPr lang="tr-TR" sz="2200" dirty="0"/>
              <a:t>Metal kaide </a:t>
            </a:r>
            <a:r>
              <a:rPr lang="tr-TR" sz="2200" dirty="0" smtClean="0"/>
              <a:t>plağı;</a:t>
            </a:r>
          </a:p>
          <a:p>
            <a:pPr marL="0" indent="0">
              <a:buNone/>
            </a:pPr>
            <a:r>
              <a:rPr lang="tr-TR" sz="2200" dirty="0"/>
              <a:t> </a:t>
            </a:r>
            <a:r>
              <a:rPr lang="tr-TR" sz="2200" dirty="0" smtClean="0"/>
              <a:t>                ısıyı </a:t>
            </a:r>
            <a:r>
              <a:rPr lang="tr-TR" sz="2200" dirty="0"/>
              <a:t>iyi iletmesi, </a:t>
            </a:r>
            <a:endParaRPr lang="tr-TR" sz="2200" dirty="0" smtClean="0"/>
          </a:p>
          <a:p>
            <a:pPr marL="0" indent="0">
              <a:buNone/>
            </a:pPr>
            <a:r>
              <a:rPr lang="tr-TR" sz="2200" dirty="0"/>
              <a:t> </a:t>
            </a:r>
            <a:r>
              <a:rPr lang="tr-TR" sz="2200" dirty="0" smtClean="0"/>
              <a:t>                dil </a:t>
            </a:r>
            <a:r>
              <a:rPr lang="tr-TR" sz="2200" dirty="0"/>
              <a:t>ve dokuları rahatsız etmemesi, </a:t>
            </a:r>
            <a:endParaRPr lang="tr-TR" sz="2200" dirty="0" smtClean="0"/>
          </a:p>
          <a:p>
            <a:pPr marL="0" indent="0">
              <a:buNone/>
            </a:pPr>
            <a:r>
              <a:rPr lang="tr-TR" sz="2200" dirty="0" smtClean="0"/>
              <a:t>                 damağın </a:t>
            </a:r>
            <a:r>
              <a:rPr lang="tr-TR" sz="2200" dirty="0"/>
              <a:t>yapısına tam </a:t>
            </a:r>
            <a:r>
              <a:rPr lang="tr-TR" sz="2200" dirty="0" smtClean="0"/>
              <a:t>uyması ile </a:t>
            </a:r>
            <a:r>
              <a:rPr lang="tr-TR" sz="2200" dirty="0" err="1" smtClean="0"/>
              <a:t>retansiyonun</a:t>
            </a:r>
            <a:r>
              <a:rPr lang="tr-TR" sz="2200" dirty="0" smtClean="0"/>
              <a:t>   </a:t>
            </a:r>
          </a:p>
          <a:p>
            <a:pPr marL="0" indent="0">
              <a:buNone/>
            </a:pPr>
            <a:r>
              <a:rPr lang="tr-TR" sz="2200" dirty="0"/>
              <a:t> </a:t>
            </a:r>
            <a:r>
              <a:rPr lang="tr-TR" sz="2200" dirty="0" smtClean="0"/>
              <a:t>                artması </a:t>
            </a:r>
            <a:r>
              <a:rPr lang="tr-TR" sz="2200" dirty="0"/>
              <a:t>ve </a:t>
            </a:r>
            <a:endParaRPr lang="tr-TR" sz="2200" dirty="0" smtClean="0"/>
          </a:p>
          <a:p>
            <a:pPr marL="0" indent="0">
              <a:buNone/>
            </a:pPr>
            <a:r>
              <a:rPr lang="tr-TR" sz="2200" dirty="0"/>
              <a:t> </a:t>
            </a:r>
            <a:r>
              <a:rPr lang="tr-TR" sz="2200" dirty="0" smtClean="0"/>
              <a:t>                ince </a:t>
            </a:r>
            <a:r>
              <a:rPr lang="tr-TR" sz="2200" dirty="0"/>
              <a:t>bir plakla yeterli </a:t>
            </a:r>
            <a:r>
              <a:rPr lang="tr-TR" sz="2200" dirty="0" err="1"/>
              <a:t>rijidite</a:t>
            </a:r>
            <a:r>
              <a:rPr lang="tr-TR" sz="2200" dirty="0"/>
              <a:t> sağlanması </a:t>
            </a:r>
            <a:r>
              <a:rPr lang="tr-TR" sz="2200" dirty="0" smtClean="0"/>
              <a:t> </a:t>
            </a:r>
          </a:p>
          <a:p>
            <a:pPr marL="0" indent="0">
              <a:buNone/>
            </a:pPr>
            <a:r>
              <a:rPr lang="tr-TR" sz="2200" dirty="0" smtClean="0"/>
              <a:t>bakımından </a:t>
            </a:r>
            <a:r>
              <a:rPr lang="tr-TR" sz="2200" dirty="0"/>
              <a:t>akrilik kaide plağından </a:t>
            </a:r>
            <a:r>
              <a:rPr lang="tr-TR" sz="2200" u="sng" dirty="0"/>
              <a:t>daha fazla </a:t>
            </a:r>
            <a:r>
              <a:rPr lang="tr-TR" sz="2200" dirty="0"/>
              <a:t>tercih edilir.</a:t>
            </a:r>
          </a:p>
          <a:p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xmlns="" val="80275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692696"/>
            <a:ext cx="7239000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200" dirty="0" smtClean="0">
                <a:solidFill>
                  <a:srgbClr val="FF0000"/>
                </a:solidFill>
              </a:rPr>
              <a:t>Metal </a:t>
            </a:r>
            <a:r>
              <a:rPr lang="tr-TR" sz="2200" dirty="0">
                <a:solidFill>
                  <a:srgbClr val="FF0000"/>
                </a:solidFill>
              </a:rPr>
              <a:t>iskeletin laboratuvar </a:t>
            </a:r>
            <a:r>
              <a:rPr lang="tr-TR" sz="2200" dirty="0" smtClean="0">
                <a:solidFill>
                  <a:srgbClr val="FF0000"/>
                </a:solidFill>
              </a:rPr>
              <a:t>aşamaları</a:t>
            </a:r>
            <a:r>
              <a:rPr lang="tr-TR" sz="2200" dirty="0">
                <a:solidFill>
                  <a:srgbClr val="FF0000"/>
                </a:solidFill>
              </a:rPr>
              <a:t>; </a:t>
            </a:r>
            <a:endParaRPr lang="tr-TR" sz="2200" dirty="0" smtClean="0">
              <a:solidFill>
                <a:srgbClr val="FF0000"/>
              </a:solidFill>
            </a:endParaRPr>
          </a:p>
          <a:p>
            <a:r>
              <a:rPr lang="tr-TR" sz="2200" dirty="0" smtClean="0"/>
              <a:t>Standart kaşık ile ilk ölçü alınması</a:t>
            </a:r>
          </a:p>
          <a:p>
            <a:r>
              <a:rPr lang="tr-TR" sz="2200" dirty="0" smtClean="0"/>
              <a:t>Çalışma modelinin hazırlanması</a:t>
            </a:r>
          </a:p>
          <a:p>
            <a:r>
              <a:rPr lang="tr-TR" sz="2200" dirty="0" smtClean="0"/>
              <a:t>Çalışma modeli üzerinde  planlama yapılması</a:t>
            </a:r>
          </a:p>
          <a:p>
            <a:r>
              <a:rPr lang="tr-TR" sz="2200" dirty="0" smtClean="0"/>
              <a:t>Bireysel kaşık yapılması</a:t>
            </a:r>
          </a:p>
          <a:p>
            <a:r>
              <a:rPr lang="tr-TR" sz="2200" dirty="0" smtClean="0"/>
              <a:t>Master (Ana) model hazırlanması</a:t>
            </a:r>
          </a:p>
          <a:p>
            <a:r>
              <a:rPr lang="tr-TR" sz="2200" dirty="0" smtClean="0"/>
              <a:t>Doldurma ve </a:t>
            </a:r>
            <a:r>
              <a:rPr lang="tr-TR" sz="2200" dirty="0" err="1" smtClean="0"/>
              <a:t>relief</a:t>
            </a:r>
            <a:r>
              <a:rPr lang="tr-TR" sz="2200" dirty="0" smtClean="0"/>
              <a:t> </a:t>
            </a:r>
          </a:p>
          <a:p>
            <a:r>
              <a:rPr lang="tr-TR" sz="2200" dirty="0" err="1" smtClean="0"/>
              <a:t>Dublikasyon</a:t>
            </a:r>
            <a:endParaRPr lang="tr-TR" sz="2200" dirty="0" smtClean="0"/>
          </a:p>
          <a:p>
            <a:r>
              <a:rPr lang="tr-TR" sz="2200" dirty="0" smtClean="0"/>
              <a:t>Mum modelajın yapılması</a:t>
            </a:r>
          </a:p>
          <a:p>
            <a:r>
              <a:rPr lang="tr-TR" sz="2200" dirty="0" smtClean="0"/>
              <a:t>Döküm</a:t>
            </a:r>
          </a:p>
          <a:p>
            <a:r>
              <a:rPr lang="tr-TR" sz="2200" dirty="0" smtClean="0"/>
              <a:t>Tesviye</a:t>
            </a:r>
          </a:p>
          <a:p>
            <a:r>
              <a:rPr lang="tr-TR" sz="2200" dirty="0" smtClean="0"/>
              <a:t>Parlatma </a:t>
            </a:r>
            <a:r>
              <a:rPr lang="tr-TR" sz="2200" dirty="0"/>
              <a:t>(polisaj</a:t>
            </a:r>
            <a:r>
              <a:rPr lang="tr-TR" sz="2200" dirty="0" smtClean="0"/>
              <a:t>)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xmlns="" val="8027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692696"/>
            <a:ext cx="7239000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200" b="1" dirty="0" smtClean="0">
                <a:solidFill>
                  <a:srgbClr val="FF0000"/>
                </a:solidFill>
              </a:rPr>
              <a:t>Tanı </a:t>
            </a:r>
            <a:r>
              <a:rPr lang="tr-TR" sz="2200" b="1" dirty="0">
                <a:solidFill>
                  <a:srgbClr val="FF0000"/>
                </a:solidFill>
              </a:rPr>
              <a:t>Modeli </a:t>
            </a:r>
            <a:endParaRPr lang="tr-TR" sz="2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sz="2200" b="1" dirty="0" smtClean="0"/>
          </a:p>
          <a:p>
            <a:r>
              <a:rPr lang="tr-TR" sz="2200" dirty="0" smtClean="0"/>
              <a:t>Üzerinde </a:t>
            </a:r>
            <a:r>
              <a:rPr lang="tr-TR" sz="2200" dirty="0"/>
              <a:t>protez öncesi hazırlıkları </a:t>
            </a:r>
            <a:r>
              <a:rPr lang="tr-TR" sz="2200" dirty="0" smtClean="0"/>
              <a:t>ve planlamayı yapmak üzere </a:t>
            </a:r>
            <a:r>
              <a:rPr lang="tr-TR" sz="2200" dirty="0"/>
              <a:t>elde edilen modeldir</a:t>
            </a:r>
            <a:r>
              <a:rPr lang="tr-TR" sz="2200" dirty="0" smtClean="0"/>
              <a:t>.</a:t>
            </a:r>
          </a:p>
          <a:p>
            <a:r>
              <a:rPr lang="tr-TR" sz="2200" u="sng" dirty="0" err="1" smtClean="0">
                <a:solidFill>
                  <a:srgbClr val="FF0000"/>
                </a:solidFill>
              </a:rPr>
              <a:t>Diagnostik</a:t>
            </a:r>
            <a:r>
              <a:rPr lang="tr-TR" sz="2200" dirty="0" smtClean="0"/>
              <a:t> </a:t>
            </a:r>
            <a:r>
              <a:rPr lang="tr-TR" sz="2200" dirty="0"/>
              <a:t>veya </a:t>
            </a:r>
            <a:r>
              <a:rPr lang="tr-TR" sz="2200" u="sng" dirty="0" smtClean="0">
                <a:solidFill>
                  <a:srgbClr val="FF0000"/>
                </a:solidFill>
              </a:rPr>
              <a:t>çalışma </a:t>
            </a:r>
            <a:r>
              <a:rPr lang="tr-TR" sz="2200" u="sng" dirty="0">
                <a:solidFill>
                  <a:srgbClr val="FF0000"/>
                </a:solidFill>
              </a:rPr>
              <a:t>modeli </a:t>
            </a:r>
            <a:r>
              <a:rPr lang="tr-TR" sz="2200" dirty="0"/>
              <a:t>de </a:t>
            </a:r>
            <a:r>
              <a:rPr lang="tr-TR" sz="2200" dirty="0" smtClean="0"/>
              <a:t>denir.</a:t>
            </a:r>
          </a:p>
          <a:p>
            <a:r>
              <a:rPr lang="tr-TR" sz="2200" dirty="0" smtClean="0"/>
              <a:t>Bu </a:t>
            </a:r>
            <a:r>
              <a:rPr lang="tr-TR" sz="2200" dirty="0"/>
              <a:t>model üzerinde </a:t>
            </a:r>
            <a:r>
              <a:rPr lang="tr-TR" sz="2200" dirty="0" smtClean="0"/>
              <a:t>kişisel </a:t>
            </a:r>
            <a:r>
              <a:rPr lang="tr-TR" sz="2200" dirty="0"/>
              <a:t>ölçü </a:t>
            </a:r>
            <a:r>
              <a:rPr lang="tr-TR" sz="2200" dirty="0" smtClean="0"/>
              <a:t>kaşığı hazırlanır. 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xmlns="" val="8027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692696"/>
            <a:ext cx="7239000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200" b="1" dirty="0" smtClean="0">
                <a:solidFill>
                  <a:srgbClr val="FF0000"/>
                </a:solidFill>
              </a:rPr>
              <a:t>Ana Model </a:t>
            </a:r>
          </a:p>
          <a:p>
            <a:r>
              <a:rPr lang="tr-TR" sz="2200" dirty="0"/>
              <a:t>P</a:t>
            </a:r>
            <a:r>
              <a:rPr lang="tr-TR" sz="2200" dirty="0" smtClean="0"/>
              <a:t>rotez </a:t>
            </a:r>
            <a:r>
              <a:rPr lang="tr-TR" sz="2200" dirty="0"/>
              <a:t>öncesi hazırlıkları </a:t>
            </a:r>
            <a:r>
              <a:rPr lang="tr-TR" sz="2200" dirty="0" smtClean="0"/>
              <a:t>yapılmış </a:t>
            </a:r>
            <a:r>
              <a:rPr lang="tr-TR" sz="2200" dirty="0"/>
              <a:t>olan, ağızdan alınan ve sert alçıdan elde edilen modeldir. </a:t>
            </a:r>
            <a:endParaRPr lang="tr-TR" sz="2200" dirty="0" smtClean="0"/>
          </a:p>
          <a:p>
            <a:r>
              <a:rPr lang="tr-TR" sz="2200" dirty="0" smtClean="0"/>
              <a:t>Ana model üzerinde </a:t>
            </a:r>
            <a:r>
              <a:rPr lang="tr-TR" sz="2200" dirty="0"/>
              <a:t>protezin iskelet planlaması, </a:t>
            </a:r>
            <a:r>
              <a:rPr lang="tr-TR" sz="2200" dirty="0" err="1"/>
              <a:t>revetman</a:t>
            </a:r>
            <a:r>
              <a:rPr lang="tr-TR" sz="2200" dirty="0"/>
              <a:t> model ve </a:t>
            </a:r>
            <a:r>
              <a:rPr lang="tr-TR" sz="2200" dirty="0" smtClean="0"/>
              <a:t>diş </a:t>
            </a:r>
            <a:r>
              <a:rPr lang="tr-TR" sz="2200" dirty="0"/>
              <a:t>dizimi yapılır</a:t>
            </a:r>
            <a:r>
              <a:rPr lang="tr-TR" sz="2200" dirty="0" smtClean="0"/>
              <a:t>.</a:t>
            </a:r>
          </a:p>
          <a:p>
            <a:r>
              <a:rPr lang="tr-TR" sz="2200" dirty="0" err="1" smtClean="0"/>
              <a:t>Revetman</a:t>
            </a:r>
            <a:r>
              <a:rPr lang="tr-TR" sz="2200" dirty="0" smtClean="0"/>
              <a:t> </a:t>
            </a:r>
            <a:r>
              <a:rPr lang="tr-TR" sz="2200" dirty="0"/>
              <a:t>model elde edildiğinde, atılmaması gereken modeldir. </a:t>
            </a:r>
            <a:endParaRPr lang="tr-TR" sz="2200" dirty="0" smtClean="0"/>
          </a:p>
          <a:p>
            <a:r>
              <a:rPr lang="tr-TR" sz="2200" dirty="0" smtClean="0"/>
              <a:t>Bu </a:t>
            </a:r>
            <a:r>
              <a:rPr lang="tr-TR" sz="2200" dirty="0"/>
              <a:t>modele, </a:t>
            </a:r>
            <a:r>
              <a:rPr lang="tr-TR" sz="2200" dirty="0" err="1">
                <a:solidFill>
                  <a:srgbClr val="FF0000"/>
                </a:solidFill>
              </a:rPr>
              <a:t>master</a:t>
            </a:r>
            <a:r>
              <a:rPr lang="tr-TR" sz="2200" dirty="0">
                <a:solidFill>
                  <a:srgbClr val="FF0000"/>
                </a:solidFill>
              </a:rPr>
              <a:t> model </a:t>
            </a:r>
            <a:r>
              <a:rPr lang="tr-TR" sz="2200" dirty="0"/>
              <a:t>de denir.</a:t>
            </a:r>
          </a:p>
          <a:p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xmlns="" val="8027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692696"/>
            <a:ext cx="7239000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200" b="1" dirty="0" err="1" smtClean="0">
                <a:solidFill>
                  <a:srgbClr val="FF0000"/>
                </a:solidFill>
              </a:rPr>
              <a:t>Revetman</a:t>
            </a:r>
            <a:r>
              <a:rPr lang="tr-TR" sz="2200" b="1" dirty="0" smtClean="0">
                <a:solidFill>
                  <a:srgbClr val="FF0000"/>
                </a:solidFill>
              </a:rPr>
              <a:t> </a:t>
            </a:r>
            <a:r>
              <a:rPr lang="tr-TR" sz="2200" b="1" dirty="0">
                <a:solidFill>
                  <a:srgbClr val="FF0000"/>
                </a:solidFill>
              </a:rPr>
              <a:t>Model </a:t>
            </a:r>
            <a:endParaRPr lang="tr-TR" sz="2200" b="1" dirty="0" smtClean="0">
              <a:solidFill>
                <a:srgbClr val="FF0000"/>
              </a:solidFill>
            </a:endParaRPr>
          </a:p>
          <a:p>
            <a:r>
              <a:rPr lang="tr-TR" sz="2200" dirty="0" err="1" smtClean="0"/>
              <a:t>Revetman</a:t>
            </a:r>
            <a:r>
              <a:rPr lang="tr-TR" sz="2200" dirty="0" smtClean="0"/>
              <a:t> </a:t>
            </a:r>
            <a:r>
              <a:rPr lang="tr-TR" sz="2200" dirty="0"/>
              <a:t>model, ölçüm </a:t>
            </a:r>
            <a:r>
              <a:rPr lang="tr-TR" sz="2200" dirty="0" smtClean="0"/>
              <a:t>işlemi yapılmış </a:t>
            </a:r>
            <a:r>
              <a:rPr lang="tr-TR" sz="2200" dirty="0"/>
              <a:t>ana modelden </a:t>
            </a:r>
            <a:r>
              <a:rPr lang="tr-TR" sz="2200" dirty="0" err="1">
                <a:solidFill>
                  <a:srgbClr val="FF0000"/>
                </a:solidFill>
              </a:rPr>
              <a:t>dublikasyon</a:t>
            </a:r>
            <a:r>
              <a:rPr lang="tr-TR" sz="2200" dirty="0"/>
              <a:t> yolu ile </a:t>
            </a:r>
            <a:r>
              <a:rPr lang="tr-TR" sz="2200" dirty="0" smtClean="0"/>
              <a:t>elde edilen modeldir.</a:t>
            </a:r>
          </a:p>
          <a:p>
            <a:r>
              <a:rPr lang="tr-TR" sz="2200" dirty="0" smtClean="0"/>
              <a:t>Üzerinde </a:t>
            </a:r>
            <a:r>
              <a:rPr lang="tr-TR" sz="2200" dirty="0"/>
              <a:t>metal kaideli protezin </a:t>
            </a:r>
            <a:r>
              <a:rPr lang="tr-TR" sz="2200" dirty="0" smtClean="0"/>
              <a:t>iskelet alt yapısı yapılır. </a:t>
            </a:r>
          </a:p>
          <a:p>
            <a:r>
              <a:rPr lang="tr-TR" sz="2200" dirty="0" err="1" smtClean="0"/>
              <a:t>Revetman</a:t>
            </a:r>
            <a:r>
              <a:rPr lang="tr-TR" sz="2200" dirty="0" smtClean="0"/>
              <a:t> </a:t>
            </a:r>
            <a:r>
              <a:rPr lang="tr-TR" sz="2200" dirty="0"/>
              <a:t>kullanmanın amacı; dökümde yüksek sıcaklığa dayanan ve bozulmayan bir model </a:t>
            </a:r>
            <a:r>
              <a:rPr lang="tr-TR" sz="2200" dirty="0" smtClean="0"/>
              <a:t>oluşturmaktır</a:t>
            </a:r>
            <a:r>
              <a:rPr lang="tr-TR" sz="2200" dirty="0"/>
              <a:t>. </a:t>
            </a:r>
            <a:endParaRPr lang="tr-TR" sz="2200" dirty="0" smtClean="0"/>
          </a:p>
          <a:p>
            <a:r>
              <a:rPr lang="tr-TR" sz="2200" dirty="0" smtClean="0"/>
              <a:t>Bu </a:t>
            </a:r>
            <a:r>
              <a:rPr lang="tr-TR" sz="2200" dirty="0"/>
              <a:t>modele, </a:t>
            </a:r>
            <a:r>
              <a:rPr lang="tr-TR" sz="2200" dirty="0" err="1">
                <a:solidFill>
                  <a:srgbClr val="FF0000"/>
                </a:solidFill>
              </a:rPr>
              <a:t>refraktor</a:t>
            </a:r>
            <a:r>
              <a:rPr lang="tr-TR" sz="2200" dirty="0">
                <a:solidFill>
                  <a:srgbClr val="FF0000"/>
                </a:solidFill>
              </a:rPr>
              <a:t> model</a:t>
            </a:r>
            <a:r>
              <a:rPr lang="tr-TR" sz="2200" dirty="0"/>
              <a:t> de denir.</a:t>
            </a:r>
          </a:p>
          <a:p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xmlns="" val="80275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692696"/>
            <a:ext cx="7239000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200" b="1" dirty="0" smtClean="0">
                <a:solidFill>
                  <a:srgbClr val="FF0000"/>
                </a:solidFill>
              </a:rPr>
              <a:t>Planlama </a:t>
            </a:r>
          </a:p>
          <a:p>
            <a:r>
              <a:rPr lang="tr-TR" sz="2200" dirty="0" smtClean="0"/>
              <a:t>Hekim </a:t>
            </a:r>
            <a:r>
              <a:rPr lang="tr-TR" sz="2200" dirty="0"/>
              <a:t>ve teknisyenin </a:t>
            </a:r>
            <a:r>
              <a:rPr lang="tr-TR" sz="2200" dirty="0" smtClean="0"/>
              <a:t>işbirliği </a:t>
            </a:r>
            <a:r>
              <a:rPr lang="tr-TR" sz="2200" dirty="0"/>
              <a:t>ile </a:t>
            </a:r>
            <a:r>
              <a:rPr lang="tr-TR" sz="2200" dirty="0" smtClean="0"/>
              <a:t>bölümlü protezlerin iskelet </a:t>
            </a:r>
            <a:r>
              <a:rPr lang="tr-TR" sz="2200" dirty="0"/>
              <a:t>metal alt </a:t>
            </a:r>
            <a:r>
              <a:rPr lang="tr-TR" sz="2200" dirty="0" smtClean="0"/>
              <a:t>yapısının </a:t>
            </a:r>
            <a:r>
              <a:rPr lang="tr-TR" sz="2200" dirty="0"/>
              <a:t>hazırlanabilmesi için tanı modeli üzerinde protez parçalarının ş</a:t>
            </a:r>
            <a:r>
              <a:rPr lang="tr-TR" sz="2200" dirty="0" smtClean="0"/>
              <a:t>ekillerinin </a:t>
            </a:r>
            <a:r>
              <a:rPr lang="tr-TR" sz="2200" dirty="0"/>
              <a:t>el ile veya model çizicisi ile belirlenmesine, (çizilmesine)</a:t>
            </a:r>
            <a:r>
              <a:rPr lang="tr-TR" sz="2200" dirty="0">
                <a:solidFill>
                  <a:srgbClr val="FF0000"/>
                </a:solidFill>
              </a:rPr>
              <a:t> planlama </a:t>
            </a:r>
            <a:r>
              <a:rPr lang="tr-TR" sz="2200" dirty="0"/>
              <a:t>denir.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24944"/>
            <a:ext cx="3553147" cy="310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0275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692696"/>
            <a:ext cx="7239000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200" b="1" dirty="0" err="1" smtClean="0">
                <a:solidFill>
                  <a:srgbClr val="FF0000"/>
                </a:solidFill>
              </a:rPr>
              <a:t>Paralelometre</a:t>
            </a:r>
            <a:r>
              <a:rPr lang="tr-TR" sz="2200" b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tr-TR" sz="2200" b="1" dirty="0" smtClean="0"/>
          </a:p>
          <a:p>
            <a:r>
              <a:rPr lang="tr-TR" sz="2200" dirty="0" smtClean="0"/>
              <a:t>Bölümlü </a:t>
            </a:r>
            <a:r>
              <a:rPr lang="tr-TR" sz="2200" dirty="0"/>
              <a:t>protezlerin hasta ağzına </a:t>
            </a:r>
            <a:r>
              <a:rPr lang="tr-TR" sz="2200" dirty="0" smtClean="0"/>
              <a:t>doğru bir şekilde takılıp </a:t>
            </a:r>
            <a:r>
              <a:rPr lang="tr-TR" sz="2200" dirty="0"/>
              <a:t>çıkarılması, mevcut </a:t>
            </a:r>
            <a:r>
              <a:rPr lang="tr-TR" sz="2200" dirty="0" smtClean="0"/>
              <a:t>dişler </a:t>
            </a:r>
            <a:r>
              <a:rPr lang="tr-TR" sz="2200" dirty="0"/>
              <a:t>nedeniyle ancak belirli bir yönden olabilir. Buna protezin </a:t>
            </a:r>
            <a:r>
              <a:rPr lang="tr-TR" sz="2200" dirty="0" smtClean="0">
                <a:solidFill>
                  <a:srgbClr val="FF0000"/>
                </a:solidFill>
              </a:rPr>
              <a:t>giriş </a:t>
            </a:r>
            <a:r>
              <a:rPr lang="tr-TR" sz="2200" dirty="0">
                <a:solidFill>
                  <a:srgbClr val="FF0000"/>
                </a:solidFill>
              </a:rPr>
              <a:t>yolu </a:t>
            </a:r>
            <a:r>
              <a:rPr lang="tr-TR" sz="2200" dirty="0"/>
              <a:t>denir. </a:t>
            </a:r>
            <a:endParaRPr lang="tr-TR" sz="2200" dirty="0" smtClean="0"/>
          </a:p>
          <a:p>
            <a:r>
              <a:rPr lang="tr-TR" sz="2200" dirty="0"/>
              <a:t>Giriş yolunun saptanmasında </a:t>
            </a:r>
            <a:r>
              <a:rPr lang="tr-TR" sz="2200" dirty="0" err="1">
                <a:solidFill>
                  <a:srgbClr val="FF0000"/>
                </a:solidFill>
              </a:rPr>
              <a:t>parelalometre</a:t>
            </a:r>
            <a:r>
              <a:rPr lang="tr-TR" sz="2200" dirty="0"/>
              <a:t> veya model çizici denilen aparey kullanılır.</a:t>
            </a:r>
          </a:p>
          <a:p>
            <a:r>
              <a:rPr lang="tr-TR" sz="2200" dirty="0"/>
              <a:t>Giriş yolunun tayini, </a:t>
            </a:r>
            <a:r>
              <a:rPr lang="tr-TR" sz="2200" dirty="0" err="1"/>
              <a:t>paralelometrenin</a:t>
            </a:r>
            <a:r>
              <a:rPr lang="tr-TR" sz="2200" dirty="0"/>
              <a:t> ilk görevidir. </a:t>
            </a:r>
          </a:p>
          <a:p>
            <a:endParaRPr lang="tr-TR" sz="2200" dirty="0"/>
          </a:p>
          <a:p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xmlns="" val="80275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</TotalTime>
  <Words>765</Words>
  <Application>Microsoft Macintosh PowerPoint</Application>
  <PresentationFormat>Ekran Gösterisi (4:3)</PresentationFormat>
  <Paragraphs>99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Office Theme</vt:lpstr>
      <vt:lpstr>Hareketli bölümlü protezlerde iskelet alt yapıların hazırlanması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Hareketli bölümlü protezlerde iskelet alt yapıların hazırlanması</dc:title>
  <dc:creator>CARADRAS-13</dc:creator>
  <cp:lastModifiedBy>Burcu Batak</cp:lastModifiedBy>
  <cp:revision>34</cp:revision>
  <dcterms:created xsi:type="dcterms:W3CDTF">2017-11-29T19:33:37Z</dcterms:created>
  <dcterms:modified xsi:type="dcterms:W3CDTF">2020-02-05T13:48:58Z</dcterms:modified>
</cp:coreProperties>
</file>