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4" r:id="rId1"/>
  </p:sldMasterIdLst>
  <p:sldIdLst>
    <p:sldId id="256" r:id="rId2"/>
    <p:sldId id="272" r:id="rId3"/>
    <p:sldId id="273" r:id="rId4"/>
    <p:sldId id="275" r:id="rId5"/>
    <p:sldId id="278" r:id="rId6"/>
    <p:sldId id="274" r:id="rId7"/>
    <p:sldId id="276" r:id="rId8"/>
    <p:sldId id="277"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2" d="100"/>
          <a:sy n="112" d="100"/>
        </p:scale>
        <p:origin x="41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E485955E-4CF7-4E24-B4F6-8CEAFDDDD4E9}" type="datetimeFigureOut">
              <a:rPr lang="tr-TR" smtClean="0"/>
              <a:t>30.04.2018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D3E324-E2ED-441C-8317-FCD263B05E06}" type="slidenum">
              <a:rPr lang="tr-TR" smtClean="0"/>
              <a:t>‹#›</a:t>
            </a:fld>
            <a:endParaRPr lang="tr-TR"/>
          </a:p>
        </p:txBody>
      </p:sp>
    </p:spTree>
    <p:extLst>
      <p:ext uri="{BB962C8B-B14F-4D97-AF65-F5344CB8AC3E}">
        <p14:creationId xmlns:p14="http://schemas.microsoft.com/office/powerpoint/2010/main" val="21555597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485955E-4CF7-4E24-B4F6-8CEAFDDDD4E9}" type="datetimeFigureOut">
              <a:rPr lang="tr-TR" smtClean="0"/>
              <a:t>30.04.2018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D3E324-E2ED-441C-8317-FCD263B05E06}" type="slidenum">
              <a:rPr lang="tr-TR" smtClean="0"/>
              <a:t>‹#›</a:t>
            </a:fld>
            <a:endParaRPr lang="tr-TR"/>
          </a:p>
        </p:txBody>
      </p:sp>
    </p:spTree>
    <p:extLst>
      <p:ext uri="{BB962C8B-B14F-4D97-AF65-F5344CB8AC3E}">
        <p14:creationId xmlns:p14="http://schemas.microsoft.com/office/powerpoint/2010/main" val="1897831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485955E-4CF7-4E24-B4F6-8CEAFDDDD4E9}" type="datetimeFigureOut">
              <a:rPr lang="tr-TR" smtClean="0"/>
              <a:t>30.04.2018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D3E324-E2ED-441C-8317-FCD263B05E06}" type="slidenum">
              <a:rPr lang="tr-TR" smtClean="0"/>
              <a:t>‹#›</a:t>
            </a:fld>
            <a:endParaRPr lang="tr-T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9293801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485955E-4CF7-4E24-B4F6-8CEAFDDDD4E9}" type="datetimeFigureOut">
              <a:rPr lang="tr-TR" smtClean="0"/>
              <a:t>30.04.2018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D3E324-E2ED-441C-8317-FCD263B05E06}" type="slidenum">
              <a:rPr lang="tr-TR" smtClean="0"/>
              <a:t>‹#›</a:t>
            </a:fld>
            <a:endParaRPr lang="tr-TR"/>
          </a:p>
        </p:txBody>
      </p:sp>
    </p:spTree>
    <p:extLst>
      <p:ext uri="{BB962C8B-B14F-4D97-AF65-F5344CB8AC3E}">
        <p14:creationId xmlns:p14="http://schemas.microsoft.com/office/powerpoint/2010/main" val="26674358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485955E-4CF7-4E24-B4F6-8CEAFDDDD4E9}" type="datetimeFigureOut">
              <a:rPr lang="tr-TR" smtClean="0"/>
              <a:t>30.04.2018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D3E324-E2ED-441C-8317-FCD263B05E06}"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0371605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485955E-4CF7-4E24-B4F6-8CEAFDDDD4E9}" type="datetimeFigureOut">
              <a:rPr lang="tr-TR" smtClean="0"/>
              <a:t>30.04.2018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D3E324-E2ED-441C-8317-FCD263B05E06}" type="slidenum">
              <a:rPr lang="tr-TR" smtClean="0"/>
              <a:t>‹#›</a:t>
            </a:fld>
            <a:endParaRPr lang="tr-TR"/>
          </a:p>
        </p:txBody>
      </p:sp>
    </p:spTree>
    <p:extLst>
      <p:ext uri="{BB962C8B-B14F-4D97-AF65-F5344CB8AC3E}">
        <p14:creationId xmlns:p14="http://schemas.microsoft.com/office/powerpoint/2010/main" val="4597596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485955E-4CF7-4E24-B4F6-8CEAFDDDD4E9}" type="datetimeFigureOut">
              <a:rPr lang="tr-TR" smtClean="0"/>
              <a:t>30.04.2018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D3E324-E2ED-441C-8317-FCD263B05E06}" type="slidenum">
              <a:rPr lang="tr-TR" smtClean="0"/>
              <a:t>‹#›</a:t>
            </a:fld>
            <a:endParaRPr lang="tr-TR"/>
          </a:p>
        </p:txBody>
      </p:sp>
    </p:spTree>
    <p:extLst>
      <p:ext uri="{BB962C8B-B14F-4D97-AF65-F5344CB8AC3E}">
        <p14:creationId xmlns:p14="http://schemas.microsoft.com/office/powerpoint/2010/main" val="16356689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485955E-4CF7-4E24-B4F6-8CEAFDDDD4E9}" type="datetimeFigureOut">
              <a:rPr lang="tr-TR" smtClean="0"/>
              <a:t>30.04.2018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D3E324-E2ED-441C-8317-FCD263B05E06}" type="slidenum">
              <a:rPr lang="tr-TR" smtClean="0"/>
              <a:t>‹#›</a:t>
            </a:fld>
            <a:endParaRPr lang="tr-TR"/>
          </a:p>
        </p:txBody>
      </p:sp>
    </p:spTree>
    <p:extLst>
      <p:ext uri="{BB962C8B-B14F-4D97-AF65-F5344CB8AC3E}">
        <p14:creationId xmlns:p14="http://schemas.microsoft.com/office/powerpoint/2010/main" val="5622799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485955E-4CF7-4E24-B4F6-8CEAFDDDD4E9}" type="datetimeFigureOut">
              <a:rPr lang="tr-TR" smtClean="0"/>
              <a:t>30.04.2018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D3E324-E2ED-441C-8317-FCD263B05E06}" type="slidenum">
              <a:rPr lang="tr-TR" smtClean="0"/>
              <a:t>‹#›</a:t>
            </a:fld>
            <a:endParaRPr lang="tr-TR"/>
          </a:p>
        </p:txBody>
      </p:sp>
    </p:spTree>
    <p:extLst>
      <p:ext uri="{BB962C8B-B14F-4D97-AF65-F5344CB8AC3E}">
        <p14:creationId xmlns:p14="http://schemas.microsoft.com/office/powerpoint/2010/main" val="42129990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485955E-4CF7-4E24-B4F6-8CEAFDDDD4E9}" type="datetimeFigureOut">
              <a:rPr lang="tr-TR" smtClean="0"/>
              <a:t>30.04.2018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D3E324-E2ED-441C-8317-FCD263B05E06}" type="slidenum">
              <a:rPr lang="tr-TR" smtClean="0"/>
              <a:t>‹#›</a:t>
            </a:fld>
            <a:endParaRPr lang="tr-TR"/>
          </a:p>
        </p:txBody>
      </p:sp>
    </p:spTree>
    <p:extLst>
      <p:ext uri="{BB962C8B-B14F-4D97-AF65-F5344CB8AC3E}">
        <p14:creationId xmlns:p14="http://schemas.microsoft.com/office/powerpoint/2010/main" val="2662357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E485955E-4CF7-4E24-B4F6-8CEAFDDDD4E9}" type="datetimeFigureOut">
              <a:rPr lang="tr-TR" smtClean="0"/>
              <a:t>30.04.2018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DD3E324-E2ED-441C-8317-FCD263B05E06}" type="slidenum">
              <a:rPr lang="tr-TR" smtClean="0"/>
              <a:t>‹#›</a:t>
            </a:fld>
            <a:endParaRPr lang="tr-TR"/>
          </a:p>
        </p:txBody>
      </p:sp>
    </p:spTree>
    <p:extLst>
      <p:ext uri="{BB962C8B-B14F-4D97-AF65-F5344CB8AC3E}">
        <p14:creationId xmlns:p14="http://schemas.microsoft.com/office/powerpoint/2010/main" val="31333853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E485955E-4CF7-4E24-B4F6-8CEAFDDDD4E9}" type="datetimeFigureOut">
              <a:rPr lang="tr-TR" smtClean="0"/>
              <a:t>30.04.2018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CDD3E324-E2ED-441C-8317-FCD263B05E06}" type="slidenum">
              <a:rPr lang="tr-TR" smtClean="0"/>
              <a:t>‹#›</a:t>
            </a:fld>
            <a:endParaRPr lang="tr-TR"/>
          </a:p>
        </p:txBody>
      </p:sp>
    </p:spTree>
    <p:extLst>
      <p:ext uri="{BB962C8B-B14F-4D97-AF65-F5344CB8AC3E}">
        <p14:creationId xmlns:p14="http://schemas.microsoft.com/office/powerpoint/2010/main" val="30255006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E485955E-4CF7-4E24-B4F6-8CEAFDDDD4E9}" type="datetimeFigureOut">
              <a:rPr lang="tr-TR" smtClean="0"/>
              <a:t>30.04.2018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CDD3E324-E2ED-441C-8317-FCD263B05E06}" type="slidenum">
              <a:rPr lang="tr-TR" smtClean="0"/>
              <a:t>‹#›</a:t>
            </a:fld>
            <a:endParaRPr lang="tr-TR"/>
          </a:p>
        </p:txBody>
      </p:sp>
    </p:spTree>
    <p:extLst>
      <p:ext uri="{BB962C8B-B14F-4D97-AF65-F5344CB8AC3E}">
        <p14:creationId xmlns:p14="http://schemas.microsoft.com/office/powerpoint/2010/main" val="18629053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85955E-4CF7-4E24-B4F6-8CEAFDDDD4E9}" type="datetimeFigureOut">
              <a:rPr lang="tr-TR" smtClean="0"/>
              <a:t>30.04.2018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CDD3E324-E2ED-441C-8317-FCD263B05E06}" type="slidenum">
              <a:rPr lang="tr-TR" smtClean="0"/>
              <a:t>‹#›</a:t>
            </a:fld>
            <a:endParaRPr lang="tr-TR"/>
          </a:p>
        </p:txBody>
      </p:sp>
    </p:spTree>
    <p:extLst>
      <p:ext uri="{BB962C8B-B14F-4D97-AF65-F5344CB8AC3E}">
        <p14:creationId xmlns:p14="http://schemas.microsoft.com/office/powerpoint/2010/main" val="14482177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smtClean="0"/>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485955E-4CF7-4E24-B4F6-8CEAFDDDD4E9}" type="datetimeFigureOut">
              <a:rPr lang="tr-TR" smtClean="0"/>
              <a:t>30.04.2018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DD3E324-E2ED-441C-8317-FCD263B05E06}" type="slidenum">
              <a:rPr lang="tr-TR" smtClean="0"/>
              <a:t>‹#›</a:t>
            </a:fld>
            <a:endParaRPr lang="tr-TR"/>
          </a:p>
        </p:txBody>
      </p:sp>
    </p:spTree>
    <p:extLst>
      <p:ext uri="{BB962C8B-B14F-4D97-AF65-F5344CB8AC3E}">
        <p14:creationId xmlns:p14="http://schemas.microsoft.com/office/powerpoint/2010/main" val="14749659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485955E-4CF7-4E24-B4F6-8CEAFDDDD4E9}" type="datetimeFigureOut">
              <a:rPr lang="tr-TR" smtClean="0"/>
              <a:t>30.04.2018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DD3E324-E2ED-441C-8317-FCD263B05E06}" type="slidenum">
              <a:rPr lang="tr-TR" smtClean="0"/>
              <a:t>‹#›</a:t>
            </a:fld>
            <a:endParaRPr lang="tr-TR"/>
          </a:p>
        </p:txBody>
      </p:sp>
    </p:spTree>
    <p:extLst>
      <p:ext uri="{BB962C8B-B14F-4D97-AF65-F5344CB8AC3E}">
        <p14:creationId xmlns:p14="http://schemas.microsoft.com/office/powerpoint/2010/main" val="22303506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485955E-4CF7-4E24-B4F6-8CEAFDDDD4E9}" type="datetimeFigureOut">
              <a:rPr lang="tr-TR" smtClean="0"/>
              <a:t>30.04.2018</a:t>
            </a:fld>
            <a:endParaRPr lang="tr-T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CDD3E324-E2ED-441C-8317-FCD263B05E06}" type="slidenum">
              <a:rPr lang="tr-TR" smtClean="0"/>
              <a:t>‹#›</a:t>
            </a:fld>
            <a:endParaRPr lang="tr-TR"/>
          </a:p>
        </p:txBody>
      </p:sp>
    </p:spTree>
    <p:extLst>
      <p:ext uri="{BB962C8B-B14F-4D97-AF65-F5344CB8AC3E}">
        <p14:creationId xmlns:p14="http://schemas.microsoft.com/office/powerpoint/2010/main" val="3118224491"/>
      </p:ext>
    </p:extLst>
  </p:cSld>
  <p:clrMap bg1="dk1" tx1="lt1" bg2="dk2" tx2="lt2" accent1="accent1" accent2="accent2" accent3="accent3" accent4="accent4" accent5="accent5" accent6="accent6" hlink="hlink" folHlink="folHlink"/>
  <p:sldLayoutIdLst>
    <p:sldLayoutId id="2147483855" r:id="rId1"/>
    <p:sldLayoutId id="2147483856" r:id="rId2"/>
    <p:sldLayoutId id="2147483857" r:id="rId3"/>
    <p:sldLayoutId id="2147483858" r:id="rId4"/>
    <p:sldLayoutId id="2147483859" r:id="rId5"/>
    <p:sldLayoutId id="2147483860" r:id="rId6"/>
    <p:sldLayoutId id="2147483861" r:id="rId7"/>
    <p:sldLayoutId id="2147483862" r:id="rId8"/>
    <p:sldLayoutId id="2147483863" r:id="rId9"/>
    <p:sldLayoutId id="2147483864" r:id="rId10"/>
    <p:sldLayoutId id="2147483865" r:id="rId11"/>
    <p:sldLayoutId id="2147483866" r:id="rId12"/>
    <p:sldLayoutId id="2147483867" r:id="rId13"/>
    <p:sldLayoutId id="2147483868" r:id="rId14"/>
    <p:sldLayoutId id="2147483869" r:id="rId15"/>
    <p:sldLayoutId id="2147483870"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202074" y="2775558"/>
            <a:ext cx="8892050" cy="847898"/>
          </a:xfrm>
        </p:spPr>
        <p:txBody>
          <a:bodyPr>
            <a:noAutofit/>
          </a:bodyPr>
          <a:lstStyle/>
          <a:p>
            <a:r>
              <a:rPr lang="tr-TR" sz="5000" dirty="0">
                <a:solidFill>
                  <a:schemeClr val="tx1"/>
                </a:solidFill>
                <a:latin typeface="Bodoni MT Poster Compressed" panose="02070706080601050204" pitchFamily="18" charset="-94"/>
              </a:rPr>
              <a:t>Dünyada ve Türkiye’de Su Ürünleri </a:t>
            </a:r>
            <a:r>
              <a:rPr lang="tr-TR" sz="5000" dirty="0" smtClean="0">
                <a:solidFill>
                  <a:schemeClr val="tx1"/>
                </a:solidFill>
                <a:latin typeface="Bodoni MT Poster Compressed" panose="02070706080601050204" pitchFamily="18" charset="-94"/>
              </a:rPr>
              <a:t>Üretimi</a:t>
            </a:r>
            <a:endParaRPr lang="tr-TR" sz="5000" dirty="0">
              <a:solidFill>
                <a:schemeClr val="tx1"/>
              </a:solidFill>
              <a:latin typeface="Bodoni MT Poster Compressed" panose="02070706080601050204" pitchFamily="18" charset="-94"/>
            </a:endParaRPr>
          </a:p>
        </p:txBody>
      </p:sp>
      <p:sp>
        <p:nvSpPr>
          <p:cNvPr id="5" name="Metin kutusu 4"/>
          <p:cNvSpPr txBox="1"/>
          <p:nvPr/>
        </p:nvSpPr>
        <p:spPr>
          <a:xfrm>
            <a:off x="3192087" y="1945178"/>
            <a:ext cx="184731" cy="369332"/>
          </a:xfrm>
          <a:prstGeom prst="rect">
            <a:avLst/>
          </a:prstGeom>
          <a:noFill/>
        </p:spPr>
        <p:txBody>
          <a:bodyPr wrap="none" rtlCol="0">
            <a:spAutoFit/>
          </a:bodyPr>
          <a:lstStyle/>
          <a:p>
            <a:endParaRPr lang="tr-TR" dirty="0"/>
          </a:p>
        </p:txBody>
      </p:sp>
      <p:sp>
        <p:nvSpPr>
          <p:cNvPr id="8" name="Metin kutusu 7"/>
          <p:cNvSpPr txBox="1"/>
          <p:nvPr/>
        </p:nvSpPr>
        <p:spPr>
          <a:xfrm>
            <a:off x="10981114" y="6276110"/>
            <a:ext cx="789708" cy="400110"/>
          </a:xfrm>
          <a:prstGeom prst="rect">
            <a:avLst/>
          </a:prstGeom>
          <a:noFill/>
        </p:spPr>
        <p:txBody>
          <a:bodyPr wrap="square" rtlCol="0">
            <a:spAutoFit/>
          </a:bodyPr>
          <a:lstStyle/>
          <a:p>
            <a:r>
              <a:rPr lang="tr-TR" sz="2000" i="1" dirty="0" smtClean="0">
                <a:latin typeface="Bodoni MT Poster Compressed" panose="02070706080601050204" pitchFamily="18" charset="-94"/>
              </a:rPr>
              <a:t>1. Hafta</a:t>
            </a:r>
            <a:endParaRPr lang="tr-TR" sz="2000" i="1" dirty="0">
              <a:latin typeface="Bodoni MT Poster Compressed" panose="02070706080601050204" pitchFamily="18" charset="-94"/>
            </a:endParaRPr>
          </a:p>
        </p:txBody>
      </p:sp>
    </p:spTree>
    <p:extLst>
      <p:ext uri="{BB962C8B-B14F-4D97-AF65-F5344CB8AC3E}">
        <p14:creationId xmlns:p14="http://schemas.microsoft.com/office/powerpoint/2010/main" val="211985286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etin kutusu 6"/>
          <p:cNvSpPr txBox="1"/>
          <p:nvPr/>
        </p:nvSpPr>
        <p:spPr>
          <a:xfrm>
            <a:off x="10981114" y="6276110"/>
            <a:ext cx="789708" cy="400110"/>
          </a:xfrm>
          <a:prstGeom prst="rect">
            <a:avLst/>
          </a:prstGeom>
          <a:noFill/>
        </p:spPr>
        <p:txBody>
          <a:bodyPr wrap="square" rtlCol="0">
            <a:spAutoFit/>
          </a:bodyPr>
          <a:lstStyle/>
          <a:p>
            <a:r>
              <a:rPr lang="tr-TR" sz="2000" i="1" dirty="0" smtClean="0">
                <a:latin typeface="Bodoni MT Poster Compressed" panose="02070706080601050204" pitchFamily="18" charset="-94"/>
              </a:rPr>
              <a:t>1. Hafta</a:t>
            </a:r>
            <a:endParaRPr lang="tr-TR" sz="2000" i="1" dirty="0">
              <a:latin typeface="Bodoni MT Poster Compressed" panose="02070706080601050204" pitchFamily="18" charset="-94"/>
            </a:endParaRPr>
          </a:p>
        </p:txBody>
      </p:sp>
      <p:sp>
        <p:nvSpPr>
          <p:cNvPr id="8" name="Metin kutusu 7"/>
          <p:cNvSpPr txBox="1"/>
          <p:nvPr/>
        </p:nvSpPr>
        <p:spPr>
          <a:xfrm>
            <a:off x="723211" y="1785799"/>
            <a:ext cx="8088282" cy="584775"/>
          </a:xfrm>
          <a:prstGeom prst="rect">
            <a:avLst/>
          </a:prstGeom>
          <a:noFill/>
        </p:spPr>
        <p:txBody>
          <a:bodyPr wrap="square" rtlCol="0">
            <a:spAutoFit/>
          </a:bodyPr>
          <a:lstStyle/>
          <a:p>
            <a:pPr marL="285750" indent="-285750">
              <a:buFont typeface="Wingdings" panose="05000000000000000000" pitchFamily="2" charset="2"/>
              <a:buChar char="§"/>
            </a:pPr>
            <a:r>
              <a:rPr lang="tr-TR" sz="3200" dirty="0" smtClean="0">
                <a:latin typeface="Bodoni MT Poster Compressed" panose="02070706080601050204" pitchFamily="18" charset="-94"/>
              </a:rPr>
              <a:t>Dünya’ da yaygın olarak yetiştirilen türler ve üretim miktarları</a:t>
            </a:r>
          </a:p>
        </p:txBody>
      </p:sp>
      <p:sp>
        <p:nvSpPr>
          <p:cNvPr id="2" name="Metin kutusu 1"/>
          <p:cNvSpPr txBox="1"/>
          <p:nvPr/>
        </p:nvSpPr>
        <p:spPr>
          <a:xfrm>
            <a:off x="847898" y="3042459"/>
            <a:ext cx="9551324" cy="2862322"/>
          </a:xfrm>
          <a:prstGeom prst="rect">
            <a:avLst/>
          </a:prstGeom>
          <a:noFill/>
        </p:spPr>
        <p:txBody>
          <a:bodyPr wrap="square" rtlCol="0">
            <a:spAutoFit/>
          </a:bodyPr>
          <a:lstStyle/>
          <a:p>
            <a:pPr algn="just">
              <a:lnSpc>
                <a:spcPct val="150000"/>
              </a:lnSpc>
            </a:pPr>
            <a:r>
              <a:rPr lang="tr-TR" sz="2400" dirty="0">
                <a:latin typeface="Times New Roman" panose="02020603050405020304" pitchFamily="18" charset="0"/>
                <a:cs typeface="Times New Roman" panose="02020603050405020304" pitchFamily="18" charset="0"/>
              </a:rPr>
              <a:t>Su ürünleri yetiştiriciliği, dünya besin gereksiniminin önemli kısmını karşılayan bir endüstridir ve FAO tarafından dünyada en hızlı büyüyen gıda sektörü olarak </a:t>
            </a:r>
            <a:r>
              <a:rPr lang="tr-TR" sz="2400" dirty="0" smtClean="0">
                <a:latin typeface="Times New Roman" panose="02020603050405020304" pitchFamily="18" charset="0"/>
                <a:cs typeface="Times New Roman" panose="02020603050405020304" pitchFamily="18" charset="0"/>
              </a:rPr>
              <a:t>belirtilmiştir. </a:t>
            </a:r>
            <a:r>
              <a:rPr lang="tr-TR" sz="2400" dirty="0">
                <a:latin typeface="Times New Roman" panose="02020603050405020304" pitchFamily="18" charset="0"/>
                <a:cs typeface="Times New Roman" panose="02020603050405020304" pitchFamily="18" charset="0"/>
              </a:rPr>
              <a:t>Dünya balıkçılık üretiminin yaklaşık %30’unu su ürünleri yetiştiriciliği karşılamakta </a:t>
            </a:r>
            <a:r>
              <a:rPr lang="tr-TR" sz="2400" dirty="0" smtClean="0">
                <a:latin typeface="Times New Roman" panose="02020603050405020304" pitchFamily="18" charset="0"/>
                <a:cs typeface="Times New Roman" panose="02020603050405020304" pitchFamily="18" charset="0"/>
              </a:rPr>
              <a:t>ve </a:t>
            </a:r>
            <a:r>
              <a:rPr lang="tr-TR" sz="2400" dirty="0">
                <a:latin typeface="Times New Roman" panose="02020603050405020304" pitchFamily="18" charset="0"/>
                <a:cs typeface="Times New Roman" panose="02020603050405020304" pitchFamily="18" charset="0"/>
              </a:rPr>
              <a:t>yılda %10’dan fazla artarak büyümektedir.</a:t>
            </a:r>
          </a:p>
        </p:txBody>
      </p:sp>
    </p:spTree>
    <p:extLst>
      <p:ext uri="{BB962C8B-B14F-4D97-AF65-F5344CB8AC3E}">
        <p14:creationId xmlns:p14="http://schemas.microsoft.com/office/powerpoint/2010/main" val="14498908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etin kutusu 6"/>
          <p:cNvSpPr txBox="1"/>
          <p:nvPr/>
        </p:nvSpPr>
        <p:spPr>
          <a:xfrm>
            <a:off x="10981114" y="6276110"/>
            <a:ext cx="789708" cy="400110"/>
          </a:xfrm>
          <a:prstGeom prst="rect">
            <a:avLst/>
          </a:prstGeom>
          <a:noFill/>
        </p:spPr>
        <p:txBody>
          <a:bodyPr wrap="square" rtlCol="0">
            <a:spAutoFit/>
          </a:bodyPr>
          <a:lstStyle/>
          <a:p>
            <a:r>
              <a:rPr lang="tr-TR" sz="2000" i="1" dirty="0" smtClean="0">
                <a:latin typeface="Bodoni MT Poster Compressed" panose="02070706080601050204" pitchFamily="18" charset="-94"/>
              </a:rPr>
              <a:t>1. Hafta</a:t>
            </a:r>
            <a:endParaRPr lang="tr-TR" sz="2000" i="1" dirty="0">
              <a:latin typeface="Bodoni MT Poster Compressed" panose="02070706080601050204" pitchFamily="18" charset="-94"/>
            </a:endParaRPr>
          </a:p>
        </p:txBody>
      </p:sp>
      <p:sp>
        <p:nvSpPr>
          <p:cNvPr id="8" name="Metin kutusu 7"/>
          <p:cNvSpPr txBox="1"/>
          <p:nvPr/>
        </p:nvSpPr>
        <p:spPr>
          <a:xfrm>
            <a:off x="606833" y="2021712"/>
            <a:ext cx="8088282" cy="1077218"/>
          </a:xfrm>
          <a:prstGeom prst="rect">
            <a:avLst/>
          </a:prstGeom>
          <a:noFill/>
        </p:spPr>
        <p:txBody>
          <a:bodyPr wrap="square" rtlCol="0">
            <a:spAutoFit/>
          </a:bodyPr>
          <a:lstStyle/>
          <a:p>
            <a:pPr marL="285750" indent="-285750">
              <a:buFont typeface="Wingdings" panose="05000000000000000000" pitchFamily="2" charset="2"/>
              <a:buChar char="§"/>
            </a:pPr>
            <a:r>
              <a:rPr lang="tr-TR" sz="3200" dirty="0" smtClean="0">
                <a:latin typeface="Bodoni MT Poster Compressed" panose="02070706080601050204" pitchFamily="18" charset="-94"/>
              </a:rPr>
              <a:t>Türkiye’ de yaygın olarak yetiştirilen türler ve üretim miktarları</a:t>
            </a:r>
          </a:p>
          <a:p>
            <a:endParaRPr lang="tr-TR" sz="3200" dirty="0" smtClean="0">
              <a:latin typeface="Bodoni MT Poster Compressed" panose="02070706080601050204" pitchFamily="18" charset="-94"/>
            </a:endParaRPr>
          </a:p>
        </p:txBody>
      </p:sp>
      <p:sp>
        <p:nvSpPr>
          <p:cNvPr id="5" name="Metin kutusu 4"/>
          <p:cNvSpPr txBox="1"/>
          <p:nvPr/>
        </p:nvSpPr>
        <p:spPr>
          <a:xfrm>
            <a:off x="606833" y="2829012"/>
            <a:ext cx="11039301" cy="3447098"/>
          </a:xfrm>
          <a:prstGeom prst="rect">
            <a:avLst/>
          </a:prstGeom>
          <a:noFill/>
        </p:spPr>
        <p:txBody>
          <a:bodyPr wrap="square" rtlCol="0">
            <a:spAutoFit/>
          </a:bodyPr>
          <a:lstStyle/>
          <a:p>
            <a:r>
              <a:rPr lang="tr-TR" dirty="0"/>
              <a:t> </a:t>
            </a:r>
            <a:endParaRPr lang="tr-TR" sz="2000" dirty="0" smtClean="0">
              <a:latin typeface="Times New Roman" panose="02020603050405020304" pitchFamily="18" charset="0"/>
              <a:cs typeface="Times New Roman" panose="02020603050405020304" pitchFamily="18" charset="0"/>
            </a:endParaRPr>
          </a:p>
          <a:p>
            <a:pPr algn="just">
              <a:lnSpc>
                <a:spcPct val="150000"/>
              </a:lnSpc>
            </a:pPr>
            <a:r>
              <a:rPr lang="tr-TR" sz="2400" dirty="0" smtClean="0">
                <a:latin typeface="Times New Roman" panose="02020603050405020304" pitchFamily="18" charset="0"/>
                <a:cs typeface="Times New Roman" panose="02020603050405020304" pitchFamily="18" charset="0"/>
              </a:rPr>
              <a:t>Türkiye üç tarafı denizlerle çevrili bir ülke olup, göl, gölet, baraj gölü, akarsu ve kaynak suları itibariyle su ürünleri bakımından çok zengin bir potansiyele sahiptir. Deniz ve </a:t>
            </a:r>
            <a:r>
              <a:rPr lang="tr-TR" sz="2400" dirty="0" err="1" smtClean="0">
                <a:latin typeface="Times New Roman" panose="02020603050405020304" pitchFamily="18" charset="0"/>
                <a:cs typeface="Times New Roman" panose="02020603050405020304" pitchFamily="18" charset="0"/>
              </a:rPr>
              <a:t>içsu</a:t>
            </a:r>
            <a:r>
              <a:rPr lang="tr-TR" sz="2400" dirty="0" smtClean="0">
                <a:latin typeface="Times New Roman" panose="02020603050405020304" pitchFamily="18" charset="0"/>
                <a:cs typeface="Times New Roman" panose="02020603050405020304" pitchFamily="18" charset="0"/>
              </a:rPr>
              <a:t> kaynaklarımız, 8333 km uzunluğundaki kıyıları ve 177714 km uzunluğundaki nehirleri ile yüzey alanı itibariyle orman alanlarımızdan fazla, tarım alanlarımıza ise hemen hemen eşit olup, 25 milyon hektar su alanına sahiptir. </a:t>
            </a:r>
          </a:p>
          <a:p>
            <a:pPr algn="just"/>
            <a:r>
              <a:rPr lang="tr-TR" sz="2000" dirty="0" smtClean="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8266872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etin kutusu 6"/>
          <p:cNvSpPr txBox="1"/>
          <p:nvPr/>
        </p:nvSpPr>
        <p:spPr>
          <a:xfrm>
            <a:off x="10981114" y="6276110"/>
            <a:ext cx="789708" cy="400110"/>
          </a:xfrm>
          <a:prstGeom prst="rect">
            <a:avLst/>
          </a:prstGeom>
          <a:noFill/>
        </p:spPr>
        <p:txBody>
          <a:bodyPr wrap="square" rtlCol="0">
            <a:spAutoFit/>
          </a:bodyPr>
          <a:lstStyle/>
          <a:p>
            <a:r>
              <a:rPr lang="tr-TR" sz="2000" i="1" dirty="0" smtClean="0">
                <a:latin typeface="Bodoni MT Poster Compressed" panose="02070706080601050204" pitchFamily="18" charset="-94"/>
              </a:rPr>
              <a:t>1. Hafta</a:t>
            </a:r>
            <a:endParaRPr lang="tr-TR" sz="2000" i="1" dirty="0">
              <a:latin typeface="Bodoni MT Poster Compressed" panose="02070706080601050204" pitchFamily="18" charset="-94"/>
            </a:endParaRPr>
          </a:p>
        </p:txBody>
      </p:sp>
      <p:sp>
        <p:nvSpPr>
          <p:cNvPr id="8" name="Metin kutusu 7"/>
          <p:cNvSpPr txBox="1"/>
          <p:nvPr/>
        </p:nvSpPr>
        <p:spPr>
          <a:xfrm>
            <a:off x="723211" y="1785799"/>
            <a:ext cx="8088282" cy="1077218"/>
          </a:xfrm>
          <a:prstGeom prst="rect">
            <a:avLst/>
          </a:prstGeom>
          <a:noFill/>
        </p:spPr>
        <p:txBody>
          <a:bodyPr wrap="square" rtlCol="0">
            <a:spAutoFit/>
          </a:bodyPr>
          <a:lstStyle/>
          <a:p>
            <a:pPr marL="285750" indent="-285750">
              <a:buFont typeface="Wingdings" panose="05000000000000000000" pitchFamily="2" charset="2"/>
              <a:buChar char="§"/>
            </a:pPr>
            <a:r>
              <a:rPr lang="tr-TR" sz="3200" dirty="0" smtClean="0">
                <a:latin typeface="Bodoni MT Poster Compressed" panose="02070706080601050204" pitchFamily="18" charset="-94"/>
              </a:rPr>
              <a:t>Türkiye’ de yaygın olarak yetiştirilen türler ve üretim miktarları</a:t>
            </a:r>
          </a:p>
          <a:p>
            <a:endParaRPr lang="tr-TR" sz="3200" dirty="0" smtClean="0">
              <a:latin typeface="Bodoni MT Poster Compressed" panose="02070706080601050204" pitchFamily="18" charset="-94"/>
            </a:endParaRPr>
          </a:p>
        </p:txBody>
      </p:sp>
      <p:sp>
        <p:nvSpPr>
          <p:cNvPr id="5" name="Metin kutusu 4"/>
          <p:cNvSpPr txBox="1"/>
          <p:nvPr/>
        </p:nvSpPr>
        <p:spPr>
          <a:xfrm>
            <a:off x="806335" y="2202873"/>
            <a:ext cx="11039301" cy="4278094"/>
          </a:xfrm>
          <a:prstGeom prst="rect">
            <a:avLst/>
          </a:prstGeom>
          <a:noFill/>
        </p:spPr>
        <p:txBody>
          <a:bodyPr wrap="square" rtlCol="0">
            <a:spAutoFit/>
          </a:bodyPr>
          <a:lstStyle/>
          <a:p>
            <a:pPr algn="just"/>
            <a:r>
              <a:rPr lang="tr-TR" sz="2000" dirty="0" smtClean="0">
                <a:latin typeface="Times New Roman" panose="02020603050405020304" pitchFamily="18" charset="0"/>
                <a:cs typeface="Times New Roman" panose="02020603050405020304" pitchFamily="18" charset="0"/>
              </a:rPr>
              <a:t> </a:t>
            </a:r>
          </a:p>
          <a:p>
            <a:pPr algn="just">
              <a:lnSpc>
                <a:spcPct val="150000"/>
              </a:lnSpc>
            </a:pPr>
            <a:r>
              <a:rPr lang="tr-TR" sz="2400" dirty="0" smtClean="0">
                <a:latin typeface="Times New Roman" panose="02020603050405020304" pitchFamily="18" charset="0"/>
                <a:cs typeface="Times New Roman" panose="02020603050405020304" pitchFamily="18" charset="0"/>
              </a:rPr>
              <a:t>Dünya su ürünleri üretiminin %0,7’sinin karşılandığı ülkemizde ticari olarak avlanan ve yetiştirilen su ürünleri üretimi yaklaşık 494 bin tonu avcılık ve 152 bin tonu yetiştiricilik olmak üzere toplam yaklaşık 646 bin tona ulaşmıştır. Ülkemiz 2008 yılı toplam su ürünleri arzının %61,22’i deniz balıklarından, %8,89’u diğer deniz ürünlerinden, %6,35’i </a:t>
            </a:r>
            <a:r>
              <a:rPr lang="tr-TR" sz="2400" dirty="0" err="1" smtClean="0">
                <a:latin typeface="Times New Roman" panose="02020603050405020304" pitchFamily="18" charset="0"/>
                <a:cs typeface="Times New Roman" panose="02020603050405020304" pitchFamily="18" charset="0"/>
              </a:rPr>
              <a:t>içsu</a:t>
            </a:r>
            <a:r>
              <a:rPr lang="tr-TR" sz="2400" dirty="0" smtClean="0">
                <a:latin typeface="Times New Roman" panose="02020603050405020304" pitchFamily="18" charset="0"/>
                <a:cs typeface="Times New Roman" panose="02020603050405020304" pitchFamily="18" charset="0"/>
              </a:rPr>
              <a:t> ürünlerinden ve %23,55’i yetiştiricilik yoluyla elde edilmiştir. Avcılıkla yapılan üretim, 2008 yılında bir önceki yıla göre %21,87 azalırken, yetiştiricilik üretimi ise %8,8 oranında artmıştır. </a:t>
            </a:r>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6473903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etin kutusu 6"/>
          <p:cNvSpPr txBox="1"/>
          <p:nvPr/>
        </p:nvSpPr>
        <p:spPr>
          <a:xfrm>
            <a:off x="10981114" y="6276110"/>
            <a:ext cx="789708" cy="400110"/>
          </a:xfrm>
          <a:prstGeom prst="rect">
            <a:avLst/>
          </a:prstGeom>
          <a:noFill/>
        </p:spPr>
        <p:txBody>
          <a:bodyPr wrap="square" rtlCol="0">
            <a:spAutoFit/>
          </a:bodyPr>
          <a:lstStyle/>
          <a:p>
            <a:r>
              <a:rPr lang="tr-TR" sz="2000" i="1" dirty="0" smtClean="0">
                <a:latin typeface="Bodoni MT Poster Compressed" panose="02070706080601050204" pitchFamily="18" charset="-94"/>
              </a:rPr>
              <a:t>1. Hafta</a:t>
            </a:r>
            <a:endParaRPr lang="tr-TR" sz="2000" i="1" dirty="0">
              <a:latin typeface="Bodoni MT Poster Compressed" panose="02070706080601050204" pitchFamily="18" charset="-94"/>
            </a:endParaRPr>
          </a:p>
        </p:txBody>
      </p:sp>
      <p:sp>
        <p:nvSpPr>
          <p:cNvPr id="2" name="İçerik Yer Tutucusu 1"/>
          <p:cNvSpPr>
            <a:spLocks noGrp="1"/>
          </p:cNvSpPr>
          <p:nvPr>
            <p:ph idx="1"/>
          </p:nvPr>
        </p:nvSpPr>
        <p:spPr>
          <a:xfrm>
            <a:off x="2104481" y="1391467"/>
            <a:ext cx="8596668" cy="3880773"/>
          </a:xfrm>
        </p:spPr>
        <p:txBody>
          <a:bodyPr>
            <a:normAutofit/>
          </a:bodyPr>
          <a:lstStyle/>
          <a:p>
            <a:r>
              <a:rPr lang="tr-TR" sz="2400" dirty="0" smtClean="0"/>
              <a:t>Türkiye’nin su ürünleri üretimindeki yeri</a:t>
            </a:r>
            <a:endParaRPr lang="tr-TR" sz="2400" dirty="0"/>
          </a:p>
        </p:txBody>
      </p:sp>
      <p:pic>
        <p:nvPicPr>
          <p:cNvPr id="8"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196136" y="2502607"/>
            <a:ext cx="7408862" cy="28729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4697307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etin kutusu 6"/>
          <p:cNvSpPr txBox="1"/>
          <p:nvPr/>
        </p:nvSpPr>
        <p:spPr>
          <a:xfrm>
            <a:off x="10981114" y="6276110"/>
            <a:ext cx="789708" cy="400110"/>
          </a:xfrm>
          <a:prstGeom prst="rect">
            <a:avLst/>
          </a:prstGeom>
          <a:noFill/>
        </p:spPr>
        <p:txBody>
          <a:bodyPr wrap="square" rtlCol="0">
            <a:spAutoFit/>
          </a:bodyPr>
          <a:lstStyle/>
          <a:p>
            <a:r>
              <a:rPr lang="tr-TR" sz="2000" i="1" dirty="0" smtClean="0">
                <a:latin typeface="Bodoni MT Poster Compressed" panose="02070706080601050204" pitchFamily="18" charset="-94"/>
              </a:rPr>
              <a:t>1. Hafta</a:t>
            </a:r>
            <a:endParaRPr lang="tr-TR" sz="2000" i="1" dirty="0">
              <a:latin typeface="Bodoni MT Poster Compressed" panose="02070706080601050204" pitchFamily="18" charset="-94"/>
            </a:endParaRPr>
          </a:p>
        </p:txBody>
      </p:sp>
      <p:sp>
        <p:nvSpPr>
          <p:cNvPr id="8" name="Metin kutusu 7"/>
          <p:cNvSpPr txBox="1"/>
          <p:nvPr/>
        </p:nvSpPr>
        <p:spPr>
          <a:xfrm>
            <a:off x="723211" y="1785799"/>
            <a:ext cx="8088282" cy="584775"/>
          </a:xfrm>
          <a:prstGeom prst="rect">
            <a:avLst/>
          </a:prstGeom>
          <a:noFill/>
        </p:spPr>
        <p:txBody>
          <a:bodyPr wrap="square" rtlCol="0">
            <a:spAutoFit/>
          </a:bodyPr>
          <a:lstStyle/>
          <a:p>
            <a:pPr marL="285750" indent="-285750">
              <a:buFont typeface="Wingdings" panose="05000000000000000000" pitchFamily="2" charset="2"/>
              <a:buChar char="§"/>
            </a:pPr>
            <a:r>
              <a:rPr lang="tr-TR" sz="3200" dirty="0" smtClean="0">
                <a:latin typeface="Bodoni MT Poster Compressed" panose="02070706080601050204" pitchFamily="18" charset="-94"/>
              </a:rPr>
              <a:t>Su ürünlerinin kimyasal yapısı ve insan sağlığı açısından önemi</a:t>
            </a:r>
            <a:endParaRPr lang="tr-TR" sz="3200" dirty="0">
              <a:latin typeface="Bodoni MT Poster Compressed" panose="02070706080601050204" pitchFamily="18" charset="-94"/>
            </a:endParaRPr>
          </a:p>
        </p:txBody>
      </p:sp>
      <p:sp>
        <p:nvSpPr>
          <p:cNvPr id="3" name="Metin kutusu 2"/>
          <p:cNvSpPr txBox="1"/>
          <p:nvPr/>
        </p:nvSpPr>
        <p:spPr>
          <a:xfrm>
            <a:off x="997527" y="2564298"/>
            <a:ext cx="9867208" cy="3416320"/>
          </a:xfrm>
          <a:prstGeom prst="rect">
            <a:avLst/>
          </a:prstGeom>
          <a:noFill/>
        </p:spPr>
        <p:txBody>
          <a:bodyPr wrap="square" rtlCol="0">
            <a:spAutoFit/>
          </a:bodyPr>
          <a:lstStyle/>
          <a:p>
            <a:pPr algn="just">
              <a:lnSpc>
                <a:spcPct val="150000"/>
              </a:lnSpc>
            </a:pPr>
            <a:r>
              <a:rPr lang="tr-TR" sz="2400" dirty="0">
                <a:latin typeface="Times New Roman" panose="02020603050405020304" pitchFamily="18" charset="0"/>
                <a:cs typeface="Times New Roman" panose="02020603050405020304" pitchFamily="18" charset="0"/>
              </a:rPr>
              <a:t>Kolay sindirilebilmesi, aminoasit içeriğinin en uygun oranda bulunması, vitamin ve mineral madde içeriğinin zenginliği gibi faktörler ile balık yağının beslenme fizyolojisi yönünden önemi, balık etini "YÜKSEK DEĞERLİ GIDA" yapmaktadır. Yüksek besin değeri ve diyetetik değere sahip olması, balık ve diğer su ürünlerinin yüksek değerli gıda olma özelliğini ortaya </a:t>
            </a:r>
            <a:r>
              <a:rPr lang="tr-TR" sz="2400" dirty="0" smtClean="0">
                <a:latin typeface="Times New Roman" panose="02020603050405020304" pitchFamily="18" charset="0"/>
                <a:cs typeface="Times New Roman" panose="02020603050405020304" pitchFamily="18" charset="0"/>
              </a:rPr>
              <a:t>koymaktadır. </a:t>
            </a:r>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716310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etin kutusu 6"/>
          <p:cNvSpPr txBox="1"/>
          <p:nvPr/>
        </p:nvSpPr>
        <p:spPr>
          <a:xfrm>
            <a:off x="10981114" y="6276110"/>
            <a:ext cx="789708" cy="400110"/>
          </a:xfrm>
          <a:prstGeom prst="rect">
            <a:avLst/>
          </a:prstGeom>
          <a:noFill/>
        </p:spPr>
        <p:txBody>
          <a:bodyPr wrap="square" rtlCol="0">
            <a:spAutoFit/>
          </a:bodyPr>
          <a:lstStyle/>
          <a:p>
            <a:r>
              <a:rPr lang="tr-TR" sz="2000" i="1" dirty="0" smtClean="0">
                <a:latin typeface="Bodoni MT Poster Compressed" panose="02070706080601050204" pitchFamily="18" charset="-94"/>
              </a:rPr>
              <a:t>1. Hafta</a:t>
            </a:r>
            <a:endParaRPr lang="tr-TR" sz="2000" i="1" dirty="0">
              <a:latin typeface="Bodoni MT Poster Compressed" panose="02070706080601050204" pitchFamily="18" charset="-94"/>
            </a:endParaRPr>
          </a:p>
        </p:txBody>
      </p:sp>
      <p:sp>
        <p:nvSpPr>
          <p:cNvPr id="8" name="Metin kutusu 7"/>
          <p:cNvSpPr txBox="1"/>
          <p:nvPr/>
        </p:nvSpPr>
        <p:spPr>
          <a:xfrm>
            <a:off x="723211" y="1785799"/>
            <a:ext cx="8088282" cy="584775"/>
          </a:xfrm>
          <a:prstGeom prst="rect">
            <a:avLst/>
          </a:prstGeom>
          <a:noFill/>
        </p:spPr>
        <p:txBody>
          <a:bodyPr wrap="square" rtlCol="0">
            <a:spAutoFit/>
          </a:bodyPr>
          <a:lstStyle/>
          <a:p>
            <a:pPr marL="285750" indent="-285750">
              <a:buFont typeface="Wingdings" panose="05000000000000000000" pitchFamily="2" charset="2"/>
              <a:buChar char="§"/>
            </a:pPr>
            <a:r>
              <a:rPr lang="tr-TR" sz="3200" dirty="0" smtClean="0">
                <a:latin typeface="Bodoni MT Poster Compressed" panose="02070706080601050204" pitchFamily="18" charset="-94"/>
              </a:rPr>
              <a:t>Su ürünlerinin kimyasal yapısı ve insan sağlığı açısından önemi</a:t>
            </a:r>
            <a:endParaRPr lang="tr-TR" sz="3200" dirty="0">
              <a:latin typeface="Bodoni MT Poster Compressed" panose="02070706080601050204" pitchFamily="18" charset="-94"/>
            </a:endParaRPr>
          </a:p>
        </p:txBody>
      </p:sp>
      <p:sp>
        <p:nvSpPr>
          <p:cNvPr id="2" name="Metin kutusu 1"/>
          <p:cNvSpPr txBox="1"/>
          <p:nvPr/>
        </p:nvSpPr>
        <p:spPr>
          <a:xfrm>
            <a:off x="822960" y="2676698"/>
            <a:ext cx="8986058" cy="2862322"/>
          </a:xfrm>
          <a:prstGeom prst="rect">
            <a:avLst/>
          </a:prstGeom>
          <a:noFill/>
        </p:spPr>
        <p:txBody>
          <a:bodyPr wrap="square" rtlCol="0">
            <a:spAutoFit/>
          </a:bodyPr>
          <a:lstStyle/>
          <a:p>
            <a:pPr algn="just">
              <a:lnSpc>
                <a:spcPct val="150000"/>
              </a:lnSpc>
            </a:pPr>
            <a:r>
              <a:rPr lang="tr-TR" sz="2400" dirty="0">
                <a:latin typeface="Times New Roman" panose="02020603050405020304" pitchFamily="18" charset="0"/>
                <a:cs typeface="Times New Roman" panose="02020603050405020304" pitchFamily="18" charset="0"/>
              </a:rPr>
              <a:t>Balık eti, bünyesinde su, protein, yağ, inorganik madde, vitamin gibi önemli besin bileşenlerini bulundurmaktadır. Bu bileşenlerin miktarı ve değişimi balığın türüne, cinsiyetine, yaşına, üreme mevsimine, beslenmesine ve çevre koşullarına göre önemli değişimler </a:t>
            </a:r>
            <a:r>
              <a:rPr lang="tr-TR" sz="2400" dirty="0" smtClean="0">
                <a:latin typeface="Times New Roman" panose="02020603050405020304" pitchFamily="18" charset="0"/>
                <a:cs typeface="Times New Roman" panose="02020603050405020304" pitchFamily="18" charset="0"/>
              </a:rPr>
              <a:t>göstermektedir. </a:t>
            </a:r>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367302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etin kutusu 6"/>
          <p:cNvSpPr txBox="1"/>
          <p:nvPr/>
        </p:nvSpPr>
        <p:spPr>
          <a:xfrm>
            <a:off x="10981114" y="6276110"/>
            <a:ext cx="789708" cy="400110"/>
          </a:xfrm>
          <a:prstGeom prst="rect">
            <a:avLst/>
          </a:prstGeom>
          <a:noFill/>
        </p:spPr>
        <p:txBody>
          <a:bodyPr wrap="square" rtlCol="0">
            <a:spAutoFit/>
          </a:bodyPr>
          <a:lstStyle/>
          <a:p>
            <a:r>
              <a:rPr lang="tr-TR" sz="2000" i="1" dirty="0" smtClean="0">
                <a:latin typeface="Bodoni MT Poster Compressed" panose="02070706080601050204" pitchFamily="18" charset="-94"/>
              </a:rPr>
              <a:t>1. Hafta</a:t>
            </a:r>
            <a:endParaRPr lang="tr-TR" sz="2000" i="1" dirty="0">
              <a:latin typeface="Bodoni MT Poster Compressed" panose="02070706080601050204" pitchFamily="18" charset="-94"/>
            </a:endParaRPr>
          </a:p>
        </p:txBody>
      </p:sp>
      <p:sp>
        <p:nvSpPr>
          <p:cNvPr id="8" name="Metin kutusu 7"/>
          <p:cNvSpPr txBox="1"/>
          <p:nvPr/>
        </p:nvSpPr>
        <p:spPr>
          <a:xfrm>
            <a:off x="822960" y="1841999"/>
            <a:ext cx="8088282" cy="584775"/>
          </a:xfrm>
          <a:prstGeom prst="rect">
            <a:avLst/>
          </a:prstGeom>
          <a:noFill/>
        </p:spPr>
        <p:txBody>
          <a:bodyPr wrap="square" rtlCol="0">
            <a:spAutoFit/>
          </a:bodyPr>
          <a:lstStyle/>
          <a:p>
            <a:pPr marL="285750" indent="-285750">
              <a:buFont typeface="Wingdings" panose="05000000000000000000" pitchFamily="2" charset="2"/>
              <a:buChar char="§"/>
            </a:pPr>
            <a:r>
              <a:rPr lang="tr-TR" sz="3200" dirty="0" smtClean="0">
                <a:latin typeface="Bodoni MT Poster Compressed" panose="02070706080601050204" pitchFamily="18" charset="-94"/>
              </a:rPr>
              <a:t>Su ürünlerinin kimyasal yapısı ve insan sağlığı açısından önemi</a:t>
            </a:r>
            <a:endParaRPr lang="tr-TR" sz="3200" dirty="0">
              <a:latin typeface="Bodoni MT Poster Compressed" panose="02070706080601050204" pitchFamily="18" charset="-94"/>
            </a:endParaRPr>
          </a:p>
        </p:txBody>
      </p:sp>
      <p:sp>
        <p:nvSpPr>
          <p:cNvPr id="2" name="Metin kutusu 1"/>
          <p:cNvSpPr txBox="1"/>
          <p:nvPr/>
        </p:nvSpPr>
        <p:spPr>
          <a:xfrm>
            <a:off x="822960" y="2676698"/>
            <a:ext cx="9667702" cy="3416320"/>
          </a:xfrm>
          <a:prstGeom prst="rect">
            <a:avLst/>
          </a:prstGeom>
          <a:noFill/>
        </p:spPr>
        <p:txBody>
          <a:bodyPr wrap="square" rtlCol="0">
            <a:spAutoFit/>
          </a:bodyPr>
          <a:lstStyle/>
          <a:p>
            <a:pPr algn="just">
              <a:lnSpc>
                <a:spcPct val="150000"/>
              </a:lnSpc>
            </a:pPr>
            <a:r>
              <a:rPr lang="tr-TR" sz="2400" dirty="0" smtClean="0">
                <a:latin typeface="Times New Roman" panose="02020603050405020304" pitchFamily="18" charset="0"/>
                <a:cs typeface="Times New Roman" panose="02020603050405020304" pitchFamily="18" charset="0"/>
              </a:rPr>
              <a:t>Balık </a:t>
            </a:r>
            <a:r>
              <a:rPr lang="tr-TR" sz="2400" dirty="0">
                <a:latin typeface="Times New Roman" panose="02020603050405020304" pitchFamily="18" charset="0"/>
                <a:cs typeface="Times New Roman" panose="02020603050405020304" pitchFamily="18" charset="0"/>
              </a:rPr>
              <a:t>ve </a:t>
            </a:r>
            <a:r>
              <a:rPr lang="tr-TR" sz="2400" dirty="0" smtClean="0">
                <a:latin typeface="Times New Roman" panose="02020603050405020304" pitchFamily="18" charset="0"/>
                <a:cs typeface="Times New Roman" panose="02020603050405020304" pitchFamily="18" charset="0"/>
              </a:rPr>
              <a:t>su ürünlerinin</a:t>
            </a:r>
            <a:r>
              <a:rPr lang="tr-TR" sz="2400" dirty="0">
                <a:latin typeface="Times New Roman" panose="02020603050405020304" pitchFamily="18" charset="0"/>
                <a:cs typeface="Times New Roman" panose="02020603050405020304" pitchFamily="18" charset="0"/>
              </a:rPr>
              <a:t>, </a:t>
            </a:r>
            <a:r>
              <a:rPr lang="tr-TR" sz="2400" dirty="0" err="1">
                <a:latin typeface="Times New Roman" panose="02020603050405020304" pitchFamily="18" charset="0"/>
                <a:cs typeface="Times New Roman" panose="02020603050405020304" pitchFamily="18" charset="0"/>
              </a:rPr>
              <a:t>kardiyovasküler</a:t>
            </a:r>
            <a:r>
              <a:rPr lang="tr-TR" sz="2400" dirty="0">
                <a:latin typeface="Times New Roman" panose="02020603050405020304" pitchFamily="18" charset="0"/>
                <a:cs typeface="Times New Roman" panose="02020603050405020304" pitchFamily="18" charset="0"/>
              </a:rPr>
              <a:t> hastalıklara karşı koruyucu etkilerinin açıklanmasında şüphesiz en büyük katkıya sahip olan ve bu nedenle üzerinde en çok durulan bileşen n-3 </a:t>
            </a:r>
            <a:r>
              <a:rPr lang="tr-TR" sz="2400" dirty="0" err="1">
                <a:latin typeface="Times New Roman" panose="02020603050405020304" pitchFamily="18" charset="0"/>
                <a:cs typeface="Times New Roman" panose="02020603050405020304" pitchFamily="18" charset="0"/>
              </a:rPr>
              <a:t>PUFA’dır</a:t>
            </a:r>
            <a:r>
              <a:rPr lang="tr-TR" sz="2400" dirty="0">
                <a:latin typeface="Times New Roman" panose="02020603050405020304" pitchFamily="18" charset="0"/>
                <a:cs typeface="Times New Roman" panose="02020603050405020304" pitchFamily="18" charset="0"/>
              </a:rPr>
              <a:t>. Kan basıncını düşürmek, kanın yoğunluğunu düşürmek, ritim bozukluğunun gelişimini yavaşlatmak, kanser gelişimini önlemek, kandaki kolesterolü düşürmek gibi </a:t>
            </a:r>
            <a:r>
              <a:rPr lang="tr-TR" sz="2400" dirty="0" smtClean="0">
                <a:latin typeface="Times New Roman" panose="02020603050405020304" pitchFamily="18" charset="0"/>
                <a:cs typeface="Times New Roman" panose="02020603050405020304" pitchFamily="18" charset="0"/>
              </a:rPr>
              <a:t>yararlara sahiptir.</a:t>
            </a:r>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84059300"/>
      </p:ext>
    </p:extLst>
  </p:cSld>
  <p:clrMapOvr>
    <a:masterClrMapping/>
  </p:clrMapOvr>
  <p:timing>
    <p:tnLst>
      <p:par>
        <p:cTn id="1" dur="indefinite" restart="never" nodeType="tmRoot"/>
      </p:par>
    </p:tnLst>
  </p:timing>
</p:sld>
</file>

<file path=ppt/theme/theme1.xml><?xml version="1.0" encoding="utf-8"?>
<a:theme xmlns:a="http://schemas.openxmlformats.org/drawingml/2006/main" name="Yüzeyler">
  <a:themeElements>
    <a:clrScheme name="Yüzeyler">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Yüzeyler">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Yüzeyler">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8C59B386-999D-4CB6-B907-9F3997C027CC}"/>
    </a:ext>
  </a:extLst>
</a:theme>
</file>

<file path=docProps/app.xml><?xml version="1.0" encoding="utf-8"?>
<Properties xmlns="http://schemas.openxmlformats.org/officeDocument/2006/extended-properties" xmlns:vt="http://schemas.openxmlformats.org/officeDocument/2006/docPropsVTypes">
  <Template>Facet</Template>
  <TotalTime>522</TotalTime>
  <Words>287</Words>
  <Application>Microsoft Office PowerPoint</Application>
  <PresentationFormat>Geniş ekran</PresentationFormat>
  <Paragraphs>25</Paragraphs>
  <Slides>8</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8</vt:i4>
      </vt:variant>
    </vt:vector>
  </HeadingPairs>
  <TitlesOfParts>
    <vt:vector size="15" baseType="lpstr">
      <vt:lpstr>Arial</vt:lpstr>
      <vt:lpstr>Bodoni MT Poster Compressed</vt:lpstr>
      <vt:lpstr>Times New Roman</vt:lpstr>
      <vt:lpstr>Trebuchet MS</vt:lpstr>
      <vt:lpstr>Wingdings</vt:lpstr>
      <vt:lpstr>Wingdings 3</vt:lpstr>
      <vt:lpstr>Yüzeyler</vt:lpstr>
      <vt:lpstr>Dünyada ve Türkiye’de Su Ürünleri Üretimi</vt:lpstr>
      <vt:lpstr>PowerPoint Sunusu</vt:lpstr>
      <vt:lpstr>PowerPoint Sunusu</vt:lpstr>
      <vt:lpstr>PowerPoint Sunusu</vt:lpstr>
      <vt:lpstr>PowerPoint Sunusu</vt:lpstr>
      <vt:lpstr>PowerPoint Sunusu</vt:lpstr>
      <vt:lpstr>PowerPoint Sunusu</vt:lpstr>
      <vt:lpstr>PowerPoint Sunusu</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Akasya Topçu</dc:creator>
  <cp:lastModifiedBy>Akasya Topçu</cp:lastModifiedBy>
  <cp:revision>61</cp:revision>
  <dcterms:created xsi:type="dcterms:W3CDTF">2017-06-01T08:33:22Z</dcterms:created>
  <dcterms:modified xsi:type="dcterms:W3CDTF">2018-04-30T12:10:12Z</dcterms:modified>
</cp:coreProperties>
</file>