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94" r:id="rId2"/>
    <p:sldId id="281" r:id="rId3"/>
    <p:sldId id="282" r:id="rId4"/>
    <p:sldId id="283" r:id="rId5"/>
    <p:sldId id="284"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9" d="100"/>
          <a:sy n="89" d="100"/>
        </p:scale>
        <p:origin x="120"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E661CB-288F-4025-913E-7A2A82B87BB1}" type="datetimeFigureOut">
              <a:rPr lang="tr-TR" smtClean="0"/>
              <a:t>30.11.2017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8BD1CF-BDD9-4C56-9C01-1DBCD4EDBC80}" type="slidenum">
              <a:rPr lang="tr-TR" smtClean="0"/>
              <a:t>‹#›</a:t>
            </a:fld>
            <a:endParaRPr lang="tr-TR"/>
          </a:p>
        </p:txBody>
      </p:sp>
    </p:spTree>
    <p:extLst>
      <p:ext uri="{BB962C8B-B14F-4D97-AF65-F5344CB8AC3E}">
        <p14:creationId xmlns:p14="http://schemas.microsoft.com/office/powerpoint/2010/main" val="15715700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5C43091-F59E-4959-A587-73C6A9152740}"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t>‹#›</a:t>
            </a:fld>
            <a:endParaRPr lang="tr-TR"/>
          </a:p>
        </p:txBody>
      </p:sp>
    </p:spTree>
    <p:extLst>
      <p:ext uri="{BB962C8B-B14F-4D97-AF65-F5344CB8AC3E}">
        <p14:creationId xmlns:p14="http://schemas.microsoft.com/office/powerpoint/2010/main" val="982674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C43091-F59E-4959-A587-73C6A9152740}"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t>‹#›</a:t>
            </a:fld>
            <a:endParaRPr lang="tr-TR"/>
          </a:p>
        </p:txBody>
      </p:sp>
    </p:spTree>
    <p:extLst>
      <p:ext uri="{BB962C8B-B14F-4D97-AF65-F5344CB8AC3E}">
        <p14:creationId xmlns:p14="http://schemas.microsoft.com/office/powerpoint/2010/main" val="3609989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C43091-F59E-4959-A587-73C6A9152740}"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t>‹#›</a:t>
            </a:fld>
            <a:endParaRPr lang="tr-TR"/>
          </a:p>
        </p:txBody>
      </p:sp>
    </p:spTree>
    <p:extLst>
      <p:ext uri="{BB962C8B-B14F-4D97-AF65-F5344CB8AC3E}">
        <p14:creationId xmlns:p14="http://schemas.microsoft.com/office/powerpoint/2010/main" val="108635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C43091-F59E-4959-A587-73C6A9152740}"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t>‹#›</a:t>
            </a:fld>
            <a:endParaRPr lang="tr-TR"/>
          </a:p>
        </p:txBody>
      </p:sp>
    </p:spTree>
    <p:extLst>
      <p:ext uri="{BB962C8B-B14F-4D97-AF65-F5344CB8AC3E}">
        <p14:creationId xmlns:p14="http://schemas.microsoft.com/office/powerpoint/2010/main" val="2138752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5C43091-F59E-4959-A587-73C6A9152740}"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t>‹#›</a:t>
            </a:fld>
            <a:endParaRPr lang="tr-TR"/>
          </a:p>
        </p:txBody>
      </p:sp>
    </p:spTree>
    <p:extLst>
      <p:ext uri="{BB962C8B-B14F-4D97-AF65-F5344CB8AC3E}">
        <p14:creationId xmlns:p14="http://schemas.microsoft.com/office/powerpoint/2010/main" val="15461165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5C43091-F59E-4959-A587-73C6A9152740}"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8D4234A-7629-4273-B6D4-5C23CC79CA29}" type="slidenum">
              <a:rPr lang="tr-TR" smtClean="0"/>
              <a:t>‹#›</a:t>
            </a:fld>
            <a:endParaRPr lang="tr-TR"/>
          </a:p>
        </p:txBody>
      </p:sp>
    </p:spTree>
    <p:extLst>
      <p:ext uri="{BB962C8B-B14F-4D97-AF65-F5344CB8AC3E}">
        <p14:creationId xmlns:p14="http://schemas.microsoft.com/office/powerpoint/2010/main" val="421743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5C43091-F59E-4959-A587-73C6A9152740}" type="datetimeFigureOut">
              <a:rPr lang="tr-TR" smtClean="0"/>
              <a:t>30.11.2017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8D4234A-7629-4273-B6D4-5C23CC79CA29}" type="slidenum">
              <a:rPr lang="tr-TR" smtClean="0"/>
              <a:t>‹#›</a:t>
            </a:fld>
            <a:endParaRPr lang="tr-TR"/>
          </a:p>
        </p:txBody>
      </p:sp>
    </p:spTree>
    <p:extLst>
      <p:ext uri="{BB962C8B-B14F-4D97-AF65-F5344CB8AC3E}">
        <p14:creationId xmlns:p14="http://schemas.microsoft.com/office/powerpoint/2010/main" val="4165238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5C43091-F59E-4959-A587-73C6A9152740}" type="datetimeFigureOut">
              <a:rPr lang="tr-TR" smtClean="0"/>
              <a:t>30.11.2017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8D4234A-7629-4273-B6D4-5C23CC79CA29}" type="slidenum">
              <a:rPr lang="tr-TR" smtClean="0"/>
              <a:t>‹#›</a:t>
            </a:fld>
            <a:endParaRPr lang="tr-TR"/>
          </a:p>
        </p:txBody>
      </p:sp>
    </p:spTree>
    <p:extLst>
      <p:ext uri="{BB962C8B-B14F-4D97-AF65-F5344CB8AC3E}">
        <p14:creationId xmlns:p14="http://schemas.microsoft.com/office/powerpoint/2010/main" val="332284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5C43091-F59E-4959-A587-73C6A9152740}" type="datetimeFigureOut">
              <a:rPr lang="tr-TR" smtClean="0"/>
              <a:t>30.11.2017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8D4234A-7629-4273-B6D4-5C23CC79CA29}" type="slidenum">
              <a:rPr lang="tr-TR" smtClean="0"/>
              <a:t>‹#›</a:t>
            </a:fld>
            <a:endParaRPr lang="tr-TR"/>
          </a:p>
        </p:txBody>
      </p:sp>
    </p:spTree>
    <p:extLst>
      <p:ext uri="{BB962C8B-B14F-4D97-AF65-F5344CB8AC3E}">
        <p14:creationId xmlns:p14="http://schemas.microsoft.com/office/powerpoint/2010/main" val="2733971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5C43091-F59E-4959-A587-73C6A9152740}"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8D4234A-7629-4273-B6D4-5C23CC79CA29}" type="slidenum">
              <a:rPr lang="tr-TR" smtClean="0"/>
              <a:t>‹#›</a:t>
            </a:fld>
            <a:endParaRPr lang="tr-TR"/>
          </a:p>
        </p:txBody>
      </p:sp>
    </p:spTree>
    <p:extLst>
      <p:ext uri="{BB962C8B-B14F-4D97-AF65-F5344CB8AC3E}">
        <p14:creationId xmlns:p14="http://schemas.microsoft.com/office/powerpoint/2010/main" val="2252657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5C43091-F59E-4959-A587-73C6A9152740}"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8D4234A-7629-4273-B6D4-5C23CC79CA29}" type="slidenum">
              <a:rPr lang="tr-TR" smtClean="0"/>
              <a:t>‹#›</a:t>
            </a:fld>
            <a:endParaRPr lang="tr-TR"/>
          </a:p>
        </p:txBody>
      </p:sp>
    </p:spTree>
    <p:extLst>
      <p:ext uri="{BB962C8B-B14F-4D97-AF65-F5344CB8AC3E}">
        <p14:creationId xmlns:p14="http://schemas.microsoft.com/office/powerpoint/2010/main" val="2971940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C43091-F59E-4959-A587-73C6A9152740}" type="datetimeFigureOut">
              <a:rPr lang="tr-TR" smtClean="0"/>
              <a:t>30.11.2017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D4234A-7629-4273-B6D4-5C23CC79CA29}" type="slidenum">
              <a:rPr lang="tr-TR" smtClean="0"/>
              <a:t>‹#›</a:t>
            </a:fld>
            <a:endParaRPr lang="tr-TR"/>
          </a:p>
        </p:txBody>
      </p:sp>
    </p:spTree>
    <p:extLst>
      <p:ext uri="{BB962C8B-B14F-4D97-AF65-F5344CB8AC3E}">
        <p14:creationId xmlns:p14="http://schemas.microsoft.com/office/powerpoint/2010/main" val="3738948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64"/>
          <p:cNvPicPr>
            <a:picLocks noChangeAspect="1" noChangeArrowheads="1"/>
          </p:cNvPicPr>
          <p:nvPr/>
        </p:nvPicPr>
        <p:blipFill>
          <a:blip r:embed="rId2">
            <a:lum bright="70000" contrast="-70000"/>
            <a:grayscl/>
            <a:extLst>
              <a:ext uri="{28A0092B-C50C-407E-A947-70E740481C1C}">
                <a14:useLocalDpi xmlns:a14="http://schemas.microsoft.com/office/drawing/2010/main" val="0"/>
              </a:ext>
            </a:extLst>
          </a:blip>
          <a:srcRect/>
          <a:stretch>
            <a:fillRect/>
          </a:stretch>
        </p:blipFill>
        <p:spPr bwMode="auto">
          <a:xfrm>
            <a:off x="1524000" y="582614"/>
            <a:ext cx="9144000" cy="627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 Box 3"/>
          <p:cNvSpPr txBox="1">
            <a:spLocks noChangeArrowheads="1"/>
          </p:cNvSpPr>
          <p:nvPr/>
        </p:nvSpPr>
        <p:spPr bwMode="auto">
          <a:xfrm>
            <a:off x="2855913" y="1473201"/>
            <a:ext cx="6553200" cy="204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endParaRPr lang="tr-TR" altLang="tr-TR">
              <a:latin typeface="Tahoma" panose="020B0604030504040204" pitchFamily="34" charset="0"/>
            </a:endParaRPr>
          </a:p>
          <a:p>
            <a:pPr algn="ctr" eaLnBrk="1" hangingPunct="1">
              <a:spcBef>
                <a:spcPct val="50000"/>
              </a:spcBef>
              <a:buFontTx/>
              <a:buNone/>
            </a:pPr>
            <a:endParaRPr lang="tr-TR" altLang="tr-TR">
              <a:latin typeface="Tahoma" panose="020B0604030504040204" pitchFamily="34" charset="0"/>
            </a:endParaRPr>
          </a:p>
          <a:p>
            <a:pPr algn="ctr" eaLnBrk="1" hangingPunct="1">
              <a:spcBef>
                <a:spcPct val="50000"/>
              </a:spcBef>
              <a:buFontTx/>
              <a:buNone/>
            </a:pPr>
            <a:r>
              <a:rPr lang="tr-TR" altLang="tr-TR">
                <a:latin typeface="Tahoma" panose="020B0604030504040204" pitchFamily="34" charset="0"/>
              </a:rPr>
              <a:t> </a:t>
            </a:r>
          </a:p>
        </p:txBody>
      </p:sp>
      <p:sp>
        <p:nvSpPr>
          <p:cNvPr id="4100" name="Rectangle 4"/>
          <p:cNvSpPr>
            <a:spLocks noChangeArrowheads="1"/>
          </p:cNvSpPr>
          <p:nvPr/>
        </p:nvSpPr>
        <p:spPr bwMode="auto">
          <a:xfrm rot="5400000">
            <a:off x="5785644" y="-4261643"/>
            <a:ext cx="620713" cy="91440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tr-TR" altLang="tr-TR" sz="2000"/>
          </a:p>
        </p:txBody>
      </p:sp>
      <p:sp>
        <p:nvSpPr>
          <p:cNvPr id="4101" name="Rectangle 5"/>
          <p:cNvSpPr>
            <a:spLocks noChangeArrowheads="1"/>
          </p:cNvSpPr>
          <p:nvPr/>
        </p:nvSpPr>
        <p:spPr bwMode="auto">
          <a:xfrm>
            <a:off x="2855913" y="2743201"/>
            <a:ext cx="6335712" cy="3662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r>
              <a:rPr lang="tr-TR" altLang="tr-TR" sz="2000" b="1"/>
              <a:t>Prof. Dr. M. Muhtar Kutlu</a:t>
            </a:r>
          </a:p>
          <a:p>
            <a:pPr algn="ctr" eaLnBrk="1" hangingPunct="1">
              <a:spcBef>
                <a:spcPct val="0"/>
              </a:spcBef>
              <a:buFontTx/>
              <a:buNone/>
            </a:pPr>
            <a:r>
              <a:rPr lang="tr-TR" altLang="tr-TR" sz="2000"/>
              <a:t>Ankara Üniversitesi DTCF Halkbilim Bölümü </a:t>
            </a:r>
          </a:p>
          <a:p>
            <a:pPr eaLnBrk="1" hangingPunct="1">
              <a:spcBef>
                <a:spcPct val="50000"/>
              </a:spcBef>
            </a:pPr>
            <a:endParaRPr lang="tr-TR" altLang="tr-TR" sz="2000"/>
          </a:p>
        </p:txBody>
      </p:sp>
      <p:sp>
        <p:nvSpPr>
          <p:cNvPr id="56326" name="Rectangle 6"/>
          <p:cNvSpPr>
            <a:spLocks noChangeArrowheads="1"/>
          </p:cNvSpPr>
          <p:nvPr/>
        </p:nvSpPr>
        <p:spPr bwMode="auto">
          <a:xfrm>
            <a:off x="2711451" y="1052513"/>
            <a:ext cx="6913563" cy="2032000"/>
          </a:xfrm>
          <a:prstGeom prst="rect">
            <a:avLst/>
          </a:prstGeom>
          <a:noFill/>
          <a:ln w="9525">
            <a:noFill/>
            <a:miter lim="800000"/>
            <a:headEnd/>
            <a:tailEnd/>
          </a:ln>
          <a:effectLst/>
        </p:spPr>
        <p:txBody>
          <a:bodyPr>
            <a:spAutoFit/>
          </a:bodyPr>
          <a:lstStyle/>
          <a:p>
            <a:pPr eaLnBrk="1" hangingPunct="1">
              <a:defRPr/>
            </a:pPr>
            <a:endParaRPr lang="tr-TR" b="1" dirty="0">
              <a:solidFill>
                <a:schemeClr val="tx2"/>
              </a:solidFill>
              <a:effectLst>
                <a:outerShdw blurRad="38100" dist="38100" dir="2700000" algn="tl">
                  <a:srgbClr val="C0C0C0"/>
                </a:outerShdw>
              </a:effectLst>
              <a:latin typeface="Arial" charset="0"/>
            </a:endParaRPr>
          </a:p>
          <a:p>
            <a:pPr eaLnBrk="1" hangingPunct="1">
              <a:defRPr/>
            </a:pPr>
            <a:endParaRPr lang="tr-TR" b="1" dirty="0">
              <a:solidFill>
                <a:schemeClr val="tx2"/>
              </a:solidFill>
              <a:effectLst>
                <a:outerShdw blurRad="38100" dist="38100" dir="2700000" algn="tl">
                  <a:srgbClr val="C0C0C0"/>
                </a:outerShdw>
              </a:effectLst>
              <a:latin typeface="Arial" charset="0"/>
            </a:endParaRPr>
          </a:p>
          <a:p>
            <a:pPr eaLnBrk="1" hangingPunct="1">
              <a:defRPr/>
            </a:pPr>
            <a:endParaRPr lang="tr-TR" b="1" dirty="0">
              <a:solidFill>
                <a:schemeClr val="tx2"/>
              </a:solidFill>
              <a:effectLst>
                <a:outerShdw blurRad="38100" dist="38100" dir="2700000" algn="tl">
                  <a:srgbClr val="C0C0C0"/>
                </a:outerShdw>
              </a:effectLst>
              <a:latin typeface="Arial" charset="0"/>
            </a:endParaRPr>
          </a:p>
          <a:p>
            <a:pPr algn="ctr" eaLnBrk="1" hangingPunct="1">
              <a:defRPr/>
            </a:pPr>
            <a:r>
              <a:rPr lang="tr-TR" sz="2400" b="1" dirty="0">
                <a:solidFill>
                  <a:schemeClr val="tx2"/>
                </a:solidFill>
                <a:effectLst>
                  <a:outerShdw blurRad="38100" dist="38100" dir="2700000" algn="tl">
                    <a:srgbClr val="C0C0C0"/>
                  </a:outerShdw>
                </a:effectLst>
                <a:latin typeface="Arial Rounded MT Bold" pitchFamily="34" charset="0"/>
              </a:rPr>
              <a:t>ANADOLU GÖÇER KÜLTÜRÜ</a:t>
            </a:r>
          </a:p>
          <a:p>
            <a:pPr algn="ctr" eaLnBrk="1" hangingPunct="1">
              <a:defRPr/>
            </a:pPr>
            <a:endParaRPr lang="tr-TR" sz="2400" b="1" dirty="0">
              <a:solidFill>
                <a:schemeClr val="tx2"/>
              </a:solidFill>
              <a:effectLst>
                <a:outerShdw blurRad="38100" dist="38100" dir="2700000" algn="tl">
                  <a:srgbClr val="C0C0C0"/>
                </a:outerShdw>
              </a:effectLst>
              <a:latin typeface="Arial Rounded MT Bold" pitchFamily="34" charset="0"/>
            </a:endParaRPr>
          </a:p>
          <a:p>
            <a:pPr algn="ctr" eaLnBrk="1" hangingPunct="1">
              <a:defRPr/>
            </a:pPr>
            <a:r>
              <a:rPr lang="tr-TR" sz="2400" b="1" dirty="0">
                <a:solidFill>
                  <a:schemeClr val="tx2"/>
                </a:solidFill>
                <a:effectLst>
                  <a:outerShdw blurRad="38100" dist="38100" dir="2700000" algn="tl">
                    <a:srgbClr val="C0C0C0"/>
                  </a:outerShdw>
                </a:effectLst>
                <a:latin typeface="Arial Rounded MT Bold" pitchFamily="34" charset="0"/>
              </a:rPr>
              <a:t>...sınırlar çizilmeden, duvarlar örülmeden... </a:t>
            </a:r>
          </a:p>
        </p:txBody>
      </p:sp>
    </p:spTree>
    <p:extLst>
      <p:ext uri="{BB962C8B-B14F-4D97-AF65-F5344CB8AC3E}">
        <p14:creationId xmlns:p14="http://schemas.microsoft.com/office/powerpoint/2010/main" val="10033012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algn="ctr" eaLnBrk="1" hangingPunct="1"/>
            <a:r>
              <a:rPr lang="tr-TR" altLang="tr-TR" sz="2000" b="1"/>
              <a:t>ANADOLU’DA GÖÇER KÜLTÜRÜ</a:t>
            </a:r>
            <a:br>
              <a:rPr lang="tr-TR" altLang="tr-TR" sz="2000" b="1"/>
            </a:br>
            <a:r>
              <a:rPr lang="tr-TR" altLang="tr-TR" sz="2000" b="1"/>
              <a:t>KÖKLER: Tarihsel Temeller</a:t>
            </a:r>
          </a:p>
        </p:txBody>
      </p:sp>
      <p:sp>
        <p:nvSpPr>
          <p:cNvPr id="31747" name="Rectangle 3"/>
          <p:cNvSpPr>
            <a:spLocks noGrp="1" noChangeArrowheads="1"/>
          </p:cNvSpPr>
          <p:nvPr>
            <p:ph idx="1"/>
          </p:nvPr>
        </p:nvSpPr>
        <p:spPr/>
        <p:txBody>
          <a:bodyPr/>
          <a:lstStyle/>
          <a:p>
            <a:pPr algn="ctr" eaLnBrk="1" hangingPunct="1">
              <a:buFontTx/>
              <a:buNone/>
            </a:pPr>
            <a:endParaRPr lang="tr-TR" altLang="tr-TR" sz="2000"/>
          </a:p>
          <a:p>
            <a:pPr algn="ctr" eaLnBrk="1" hangingPunct="1">
              <a:buFontTx/>
              <a:buNone/>
            </a:pPr>
            <a:endParaRPr lang="tr-TR" altLang="tr-TR" sz="2000"/>
          </a:p>
          <a:p>
            <a:pPr algn="ctr" eaLnBrk="1" hangingPunct="1">
              <a:buFontTx/>
              <a:buNone/>
            </a:pPr>
            <a:r>
              <a:rPr lang="tr-TR" altLang="tr-TR" sz="2000"/>
              <a:t>SELÇUKLU ve OSMANLI </a:t>
            </a:r>
          </a:p>
          <a:p>
            <a:pPr algn="ctr" eaLnBrk="1" hangingPunct="1">
              <a:buFontTx/>
              <a:buNone/>
            </a:pPr>
            <a:endParaRPr lang="tr-TR" altLang="tr-TR" sz="2000"/>
          </a:p>
          <a:p>
            <a:pPr algn="ctr" eaLnBrk="1" hangingPunct="1">
              <a:buFontTx/>
              <a:buNone/>
            </a:pPr>
            <a:r>
              <a:rPr lang="tr-TR" altLang="tr-TR" sz="2000"/>
              <a:t>TÜRKMENLER ve YÖRÜKLER</a:t>
            </a:r>
          </a:p>
          <a:p>
            <a:pPr algn="ctr" eaLnBrk="1" hangingPunct="1">
              <a:buFontTx/>
              <a:buNone/>
            </a:pPr>
            <a:endParaRPr lang="tr-TR" altLang="tr-TR" sz="2000"/>
          </a:p>
          <a:p>
            <a:pPr algn="ctr" eaLnBrk="1" hangingPunct="1">
              <a:buFontTx/>
              <a:buNone/>
            </a:pPr>
            <a:r>
              <a:rPr lang="tr-TR" altLang="tr-TR" sz="2000"/>
              <a:t>KONAR-GÖÇERLİK</a:t>
            </a:r>
          </a:p>
          <a:p>
            <a:pPr algn="ctr" eaLnBrk="1" hangingPunct="1">
              <a:buFontTx/>
              <a:buNone/>
            </a:pPr>
            <a:endParaRPr lang="tr-TR" altLang="tr-TR" sz="2000"/>
          </a:p>
        </p:txBody>
      </p:sp>
    </p:spTree>
    <p:extLst>
      <p:ext uri="{BB962C8B-B14F-4D97-AF65-F5344CB8AC3E}">
        <p14:creationId xmlns:p14="http://schemas.microsoft.com/office/powerpoint/2010/main" val="17561566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a:xfrm>
            <a:off x="1524000" y="274638"/>
            <a:ext cx="9144000" cy="1143000"/>
          </a:xfrm>
        </p:spPr>
        <p:txBody>
          <a:bodyPr/>
          <a:lstStyle/>
          <a:p>
            <a:pPr algn="ctr" eaLnBrk="1" hangingPunct="1"/>
            <a:r>
              <a:rPr lang="tr-TR" altLang="tr-TR" sz="2000" b="1" dirty="0"/>
              <a:t>ANADOLU’DA GÖÇER KÜLTÜRÜ</a:t>
            </a:r>
            <a:br>
              <a:rPr lang="tr-TR" altLang="tr-TR" sz="2000" b="1" dirty="0"/>
            </a:br>
            <a:r>
              <a:rPr lang="tr-TR" altLang="tr-TR" sz="2000" b="1" dirty="0"/>
              <a:t>KÖKLER: Tarihsel Temeller</a:t>
            </a:r>
          </a:p>
        </p:txBody>
      </p:sp>
      <p:sp>
        <p:nvSpPr>
          <p:cNvPr id="32771" name="Rectangle 3"/>
          <p:cNvSpPr>
            <a:spLocks noGrp="1" noChangeArrowheads="1"/>
          </p:cNvSpPr>
          <p:nvPr>
            <p:ph type="body" idx="4294967295"/>
          </p:nvPr>
        </p:nvSpPr>
        <p:spPr>
          <a:xfrm>
            <a:off x="1847850" y="1600201"/>
            <a:ext cx="8496300" cy="4525963"/>
          </a:xfrm>
        </p:spPr>
        <p:txBody>
          <a:bodyPr/>
          <a:lstStyle/>
          <a:p>
            <a:pPr algn="just" eaLnBrk="1" hangingPunct="1">
              <a:buFontTx/>
              <a:buNone/>
            </a:pPr>
            <a:r>
              <a:rPr lang="tr-TR" altLang="tr-TR" sz="1800">
                <a:solidFill>
                  <a:srgbClr val="000000"/>
                </a:solidFill>
                <a:cs typeface="Arial" panose="020B0604020202020204" pitchFamily="34" charset="0"/>
              </a:rPr>
              <a:t>     </a:t>
            </a:r>
            <a:r>
              <a:rPr lang="tr-TR" altLang="tr-TR" sz="1800">
                <a:solidFill>
                  <a:srgbClr val="000000"/>
                </a:solidFill>
                <a:ea typeface="Times New Roman" panose="02020603050405020304" pitchFamily="18" charset="0"/>
                <a:cs typeface="Arial" panose="020B0604020202020204" pitchFamily="34" charset="0"/>
              </a:rPr>
              <a:t>Hikâyesini (tarihini) yitirmi</a:t>
            </a:r>
            <a:r>
              <a:rPr lang="tr-TR" altLang="tr-TR" sz="1800">
                <a:solidFill>
                  <a:srgbClr val="000000"/>
                </a:solidFill>
                <a:cs typeface="Arial" panose="020B0604020202020204" pitchFamily="34" charset="0"/>
              </a:rPr>
              <a:t>ş</a:t>
            </a:r>
            <a:r>
              <a:rPr lang="tr-TR" altLang="tr-TR" sz="1800">
                <a:solidFill>
                  <a:srgbClr val="000000"/>
                </a:solidFill>
                <a:cs typeface="Times New Roman" panose="02020603050405020304" pitchFamily="18" charset="0"/>
              </a:rPr>
              <a:t> bir toplulu</a:t>
            </a:r>
            <a:r>
              <a:rPr lang="tr-TR" altLang="tr-TR" sz="1800">
                <a:solidFill>
                  <a:srgbClr val="000000"/>
                </a:solidFill>
                <a:cs typeface="Arial" panose="020B0604020202020204" pitchFamily="34" charset="0"/>
              </a:rPr>
              <a:t>ğa</a:t>
            </a:r>
            <a:r>
              <a:rPr lang="tr-TR" altLang="tr-TR" sz="1800">
                <a:solidFill>
                  <a:srgbClr val="000000"/>
                </a:solidFill>
                <a:cs typeface="Times New Roman" panose="02020603050405020304" pitchFamily="18" charset="0"/>
              </a:rPr>
              <a:t> yeni bir hikâye yazmak yerine, uzun bir</a:t>
            </a:r>
            <a:r>
              <a:rPr lang="tr-TR" altLang="tr-TR" sz="1800">
                <a:solidFill>
                  <a:srgbClr val="000000"/>
                </a:solidFill>
                <a:cs typeface="Arial" panose="020B0604020202020204" pitchFamily="34" charset="0"/>
              </a:rPr>
              <a:t> </a:t>
            </a:r>
            <a:r>
              <a:rPr lang="tr-TR" altLang="tr-TR" sz="1800">
                <a:solidFill>
                  <a:srgbClr val="000000"/>
                </a:solidFill>
                <a:cs typeface="Times New Roman" panose="02020603050405020304" pitchFamily="18" charset="0"/>
              </a:rPr>
              <a:t>zaman alsa da yeniden kendi hikâyesinin in</a:t>
            </a:r>
            <a:r>
              <a:rPr lang="tr-TR" altLang="tr-TR" sz="1800">
                <a:solidFill>
                  <a:srgbClr val="000000"/>
                </a:solidFill>
                <a:cs typeface="Arial" panose="020B0604020202020204" pitchFamily="34" charset="0"/>
              </a:rPr>
              <a:t>ş</a:t>
            </a:r>
            <a:r>
              <a:rPr lang="tr-TR" altLang="tr-TR" sz="1800">
                <a:solidFill>
                  <a:srgbClr val="000000"/>
                </a:solidFill>
                <a:cs typeface="Times New Roman" panose="02020603050405020304" pitchFamily="18" charset="0"/>
              </a:rPr>
              <a:t>as</a:t>
            </a:r>
            <a:r>
              <a:rPr lang="tr-TR" altLang="tr-TR" sz="1800">
                <a:solidFill>
                  <a:srgbClr val="000000"/>
                </a:solidFill>
                <a:cs typeface="Arial" panose="020B0604020202020204" pitchFamily="34" charset="0"/>
              </a:rPr>
              <a:t>ı</a:t>
            </a:r>
            <a:r>
              <a:rPr lang="tr-TR" altLang="tr-TR" sz="1800">
                <a:solidFill>
                  <a:srgbClr val="000000"/>
                </a:solidFill>
                <a:cs typeface="Times New Roman" panose="02020603050405020304" pitchFamily="18" charset="0"/>
              </a:rPr>
              <a:t>na yard</a:t>
            </a:r>
            <a:r>
              <a:rPr lang="tr-TR" altLang="tr-TR" sz="1800">
                <a:solidFill>
                  <a:srgbClr val="000000"/>
                </a:solidFill>
                <a:cs typeface="Arial" panose="020B0604020202020204" pitchFamily="34" charset="0"/>
              </a:rPr>
              <a:t>ım</a:t>
            </a:r>
            <a:r>
              <a:rPr lang="tr-TR" altLang="tr-TR" sz="1800">
                <a:solidFill>
                  <a:srgbClr val="000000"/>
                </a:solidFill>
                <a:cs typeface="Times New Roman" panose="02020603050405020304" pitchFamily="18" charset="0"/>
              </a:rPr>
              <a:t>c</a:t>
            </a:r>
            <a:r>
              <a:rPr lang="tr-TR" altLang="tr-TR" sz="1800">
                <a:solidFill>
                  <a:srgbClr val="000000"/>
                </a:solidFill>
                <a:cs typeface="Arial" panose="020B0604020202020204" pitchFamily="34" charset="0"/>
              </a:rPr>
              <a:t>ı</a:t>
            </a:r>
            <a:r>
              <a:rPr lang="tr-TR" altLang="tr-TR" sz="1800">
                <a:solidFill>
                  <a:srgbClr val="000000"/>
                </a:solidFill>
                <a:cs typeface="Times New Roman" panose="02020603050405020304" pitchFamily="18" charset="0"/>
              </a:rPr>
              <a:t> olmak gerekir. </a:t>
            </a:r>
            <a:endParaRPr lang="tr-TR" altLang="tr-TR" sz="1800">
              <a:solidFill>
                <a:srgbClr val="000000"/>
              </a:solidFill>
              <a:cs typeface="Arial" panose="020B0604020202020204" pitchFamily="34" charset="0"/>
            </a:endParaRPr>
          </a:p>
          <a:p>
            <a:pPr algn="just" eaLnBrk="1" hangingPunct="1">
              <a:buFontTx/>
              <a:buNone/>
            </a:pPr>
            <a:r>
              <a:rPr lang="tr-TR" altLang="tr-TR" sz="1800">
                <a:solidFill>
                  <a:srgbClr val="000000"/>
                </a:solidFill>
                <a:cs typeface="Arial" panose="020B0604020202020204" pitchFamily="34" charset="0"/>
              </a:rPr>
              <a:t>      </a:t>
            </a:r>
          </a:p>
          <a:p>
            <a:pPr algn="just" eaLnBrk="1" hangingPunct="1">
              <a:buFontTx/>
              <a:buNone/>
            </a:pPr>
            <a:r>
              <a:rPr lang="tr-TR" altLang="tr-TR" sz="1800">
                <a:solidFill>
                  <a:srgbClr val="000000"/>
                </a:solidFill>
                <a:cs typeface="Arial" panose="020B0604020202020204" pitchFamily="34" charset="0"/>
              </a:rPr>
              <a:t>      </a:t>
            </a:r>
            <a:r>
              <a:rPr lang="tr-TR" altLang="tr-TR" sz="1800">
                <a:solidFill>
                  <a:srgbClr val="000000"/>
                </a:solidFill>
                <a:cs typeface="Times New Roman" panose="02020603050405020304" pitchFamily="18" charset="0"/>
              </a:rPr>
              <a:t>Göçebelik, evrensel ölçekte oldu</a:t>
            </a:r>
            <a:r>
              <a:rPr lang="tr-TR" altLang="tr-TR" sz="1800">
                <a:solidFill>
                  <a:srgbClr val="000000"/>
                </a:solidFill>
                <a:cs typeface="Arial" panose="020B0604020202020204" pitchFamily="34" charset="0"/>
              </a:rPr>
              <a:t>ğ</a:t>
            </a:r>
            <a:r>
              <a:rPr lang="tr-TR" altLang="tr-TR" sz="1800">
                <a:solidFill>
                  <a:srgbClr val="000000"/>
                </a:solidFill>
                <a:cs typeface="Times New Roman" panose="02020603050405020304" pitchFamily="18" charset="0"/>
              </a:rPr>
              <a:t>u gibi Türk tarihi özellikle Türk kültür tarihi ara</a:t>
            </a:r>
            <a:r>
              <a:rPr lang="tr-TR" altLang="tr-TR" sz="1800">
                <a:solidFill>
                  <a:srgbClr val="000000"/>
                </a:solidFill>
                <a:cs typeface="Arial" panose="020B0604020202020204" pitchFamily="34" charset="0"/>
              </a:rPr>
              <a:t>ş</a:t>
            </a:r>
            <a:r>
              <a:rPr lang="tr-TR" altLang="tr-TR" sz="1800">
                <a:solidFill>
                  <a:srgbClr val="000000"/>
                </a:solidFill>
                <a:cs typeface="Times New Roman" panose="02020603050405020304" pitchFamily="18" charset="0"/>
              </a:rPr>
              <a:t>t</a:t>
            </a:r>
            <a:r>
              <a:rPr lang="tr-TR" altLang="tr-TR" sz="1800">
                <a:solidFill>
                  <a:srgbClr val="000000"/>
                </a:solidFill>
                <a:cs typeface="Arial" panose="020B0604020202020204" pitchFamily="34" charset="0"/>
              </a:rPr>
              <a:t>ı</a:t>
            </a:r>
            <a:r>
              <a:rPr lang="tr-TR" altLang="tr-TR" sz="1800">
                <a:solidFill>
                  <a:srgbClr val="000000"/>
                </a:solidFill>
                <a:cs typeface="Times New Roman" panose="02020603050405020304" pitchFamily="18" charset="0"/>
              </a:rPr>
              <a:t>rmalar</a:t>
            </a:r>
            <a:r>
              <a:rPr lang="tr-TR" altLang="tr-TR" sz="1800">
                <a:solidFill>
                  <a:srgbClr val="000000"/>
                </a:solidFill>
                <a:cs typeface="Arial" panose="020B0604020202020204" pitchFamily="34" charset="0"/>
              </a:rPr>
              <a:t>ı</a:t>
            </a:r>
            <a:r>
              <a:rPr lang="tr-TR" altLang="tr-TR" sz="1800">
                <a:solidFill>
                  <a:srgbClr val="000000"/>
                </a:solidFill>
                <a:cs typeface="Times New Roman" panose="02020603050405020304" pitchFamily="18" charset="0"/>
              </a:rPr>
              <a:t>nda göz ard</a:t>
            </a:r>
            <a:r>
              <a:rPr lang="tr-TR" altLang="tr-TR" sz="1800">
                <a:solidFill>
                  <a:srgbClr val="000000"/>
                </a:solidFill>
                <a:cs typeface="Arial" panose="020B0604020202020204" pitchFamily="34" charset="0"/>
              </a:rPr>
              <a:t>ı</a:t>
            </a:r>
            <a:r>
              <a:rPr lang="tr-TR" altLang="tr-TR" sz="1800">
                <a:solidFill>
                  <a:srgbClr val="000000"/>
                </a:solidFill>
                <a:cs typeface="Times New Roman" panose="02020603050405020304" pitchFamily="18" charset="0"/>
              </a:rPr>
              <a:t> edilen, köylülü</a:t>
            </a:r>
            <a:r>
              <a:rPr lang="tr-TR" altLang="tr-TR" sz="1800">
                <a:solidFill>
                  <a:srgbClr val="000000"/>
                </a:solidFill>
                <a:cs typeface="Arial" panose="020B0604020202020204" pitchFamily="34" charset="0"/>
              </a:rPr>
              <a:t>ğ</a:t>
            </a:r>
            <a:r>
              <a:rPr lang="tr-TR" altLang="tr-TR" sz="1800">
                <a:solidFill>
                  <a:srgbClr val="000000"/>
                </a:solidFill>
                <a:cs typeface="Times New Roman" panose="02020603050405020304" pitchFamily="18" charset="0"/>
              </a:rPr>
              <a:t>ün ve yerle</a:t>
            </a:r>
            <a:r>
              <a:rPr lang="tr-TR" altLang="tr-TR" sz="1800">
                <a:solidFill>
                  <a:srgbClr val="000000"/>
                </a:solidFill>
                <a:cs typeface="Arial" panose="020B0604020202020204" pitchFamily="34" charset="0"/>
              </a:rPr>
              <a:t>şikl</a:t>
            </a:r>
            <a:r>
              <a:rPr lang="tr-TR" altLang="tr-TR" sz="1800">
                <a:solidFill>
                  <a:srgbClr val="000000"/>
                </a:solidFill>
                <a:cs typeface="Times New Roman" panose="02020603050405020304" pitchFamily="18" charset="0"/>
              </a:rPr>
              <a:t>i</a:t>
            </a:r>
            <a:r>
              <a:rPr lang="tr-TR" altLang="tr-TR" sz="1800">
                <a:solidFill>
                  <a:srgbClr val="000000"/>
                </a:solidFill>
                <a:cs typeface="Arial" panose="020B0604020202020204" pitchFamily="34" charset="0"/>
              </a:rPr>
              <a:t>ğ</a:t>
            </a:r>
            <a:r>
              <a:rPr lang="tr-TR" altLang="tr-TR" sz="1800">
                <a:solidFill>
                  <a:srgbClr val="000000"/>
                </a:solidFill>
                <a:cs typeface="Times New Roman" panose="02020603050405020304" pitchFamily="18" charset="0"/>
              </a:rPr>
              <a:t>in kar</a:t>
            </a:r>
            <a:r>
              <a:rPr lang="tr-TR" altLang="tr-TR" sz="1800">
                <a:solidFill>
                  <a:srgbClr val="000000"/>
                </a:solidFill>
                <a:cs typeface="Arial" panose="020B0604020202020204" pitchFamily="34" charset="0"/>
              </a:rPr>
              <a:t>şıtlığı</a:t>
            </a:r>
            <a:r>
              <a:rPr lang="tr-TR" altLang="tr-TR" sz="1800">
                <a:solidFill>
                  <a:srgbClr val="000000"/>
                </a:solidFill>
                <a:cs typeface="Times New Roman" panose="02020603050405020304" pitchFamily="18" charset="0"/>
              </a:rPr>
              <a:t>nda ele al</a:t>
            </a:r>
            <a:r>
              <a:rPr lang="tr-TR" altLang="tr-TR" sz="1800">
                <a:solidFill>
                  <a:srgbClr val="000000"/>
                </a:solidFill>
                <a:cs typeface="Arial" panose="020B0604020202020204" pitchFamily="34" charset="0"/>
              </a:rPr>
              <a:t>ı</a:t>
            </a:r>
            <a:r>
              <a:rPr lang="tr-TR" altLang="tr-TR" sz="1800">
                <a:solidFill>
                  <a:srgbClr val="000000"/>
                </a:solidFill>
                <a:cs typeface="Times New Roman" panose="02020603050405020304" pitchFamily="18" charset="0"/>
              </a:rPr>
              <a:t>nan bir olgu olmu</a:t>
            </a:r>
            <a:r>
              <a:rPr lang="tr-TR" altLang="tr-TR" sz="1800">
                <a:solidFill>
                  <a:srgbClr val="000000"/>
                </a:solidFill>
                <a:cs typeface="Arial" panose="020B0604020202020204" pitchFamily="34" charset="0"/>
              </a:rPr>
              <a:t>ş</a:t>
            </a:r>
            <a:r>
              <a:rPr lang="tr-TR" altLang="tr-TR" sz="1800">
                <a:solidFill>
                  <a:srgbClr val="000000"/>
                </a:solidFill>
                <a:cs typeface="Times New Roman" panose="02020603050405020304" pitchFamily="18" charset="0"/>
              </a:rPr>
              <a:t>tur.</a:t>
            </a:r>
            <a:r>
              <a:rPr lang="tr-TR" altLang="tr-TR" sz="1800"/>
              <a:t> </a:t>
            </a:r>
          </a:p>
          <a:p>
            <a:pPr algn="just" eaLnBrk="1" hangingPunct="1">
              <a:buFontTx/>
              <a:buNone/>
            </a:pPr>
            <a:endParaRPr lang="tr-TR" altLang="tr-TR" sz="1800"/>
          </a:p>
          <a:p>
            <a:pPr algn="ctr">
              <a:buFontTx/>
              <a:buNone/>
            </a:pPr>
            <a:r>
              <a:rPr lang="tr-TR" altLang="tr-TR" sz="1800" b="1"/>
              <a:t>Göçebenin tarihini yerleşikler yazmıştır.</a:t>
            </a:r>
          </a:p>
          <a:p>
            <a:pPr algn="just">
              <a:buFontTx/>
              <a:buNone/>
            </a:pPr>
            <a:r>
              <a:rPr lang="tr-TR" altLang="tr-TR" sz="1800"/>
              <a:t>      </a:t>
            </a:r>
          </a:p>
          <a:p>
            <a:pPr algn="just">
              <a:buFontTx/>
              <a:buNone/>
            </a:pPr>
            <a:r>
              <a:rPr lang="tr-TR" altLang="tr-TR" sz="1800"/>
              <a:t>      Bu nedenle göçebeler hakkında söyleyeceğimiz her söz, yerleşiklerin dili, anlam dünyası ve imgeleriyle örülü olduğundan hiçbir zaman göçebeleri gerçek anlamda anlatmış olmayacaktır. </a:t>
            </a:r>
          </a:p>
          <a:p>
            <a:pPr algn="just" eaLnBrk="1" hangingPunct="1">
              <a:buFontTx/>
              <a:buNone/>
            </a:pPr>
            <a:endParaRPr lang="tr-TR" altLang="tr-TR" sz="1800"/>
          </a:p>
          <a:p>
            <a:pPr algn="just" eaLnBrk="1" hangingPunct="1">
              <a:buFontTx/>
              <a:buNone/>
            </a:pPr>
            <a:endParaRPr lang="tr-TR" altLang="tr-TR" sz="1600"/>
          </a:p>
          <a:p>
            <a:pPr algn="just" eaLnBrk="1" hangingPunct="1">
              <a:buFontTx/>
              <a:buNone/>
            </a:pPr>
            <a:endParaRPr lang="tr-TR" altLang="tr-TR" sz="1600"/>
          </a:p>
        </p:txBody>
      </p:sp>
    </p:spTree>
    <p:extLst>
      <p:ext uri="{BB962C8B-B14F-4D97-AF65-F5344CB8AC3E}">
        <p14:creationId xmlns:p14="http://schemas.microsoft.com/office/powerpoint/2010/main" val="18862897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a:xfrm>
            <a:off x="1524000" y="274638"/>
            <a:ext cx="9144000" cy="1143000"/>
          </a:xfrm>
        </p:spPr>
        <p:txBody>
          <a:bodyPr/>
          <a:lstStyle/>
          <a:p>
            <a:pPr algn="ctr" eaLnBrk="1" hangingPunct="1"/>
            <a:r>
              <a:rPr lang="tr-TR" altLang="tr-TR" sz="2000" b="1" dirty="0"/>
              <a:t>ANADOLU’DA GÖÇER KÜLTÜRÜ</a:t>
            </a:r>
            <a:br>
              <a:rPr lang="tr-TR" altLang="tr-TR" sz="2000" b="1" dirty="0"/>
            </a:br>
            <a:r>
              <a:rPr lang="tr-TR" altLang="tr-TR" sz="2000" b="1" dirty="0"/>
              <a:t>KÖKLER: Tarihsel Temeller</a:t>
            </a:r>
          </a:p>
        </p:txBody>
      </p:sp>
      <p:sp>
        <p:nvSpPr>
          <p:cNvPr id="33795" name="Rectangle 3"/>
          <p:cNvSpPr>
            <a:spLocks noGrp="1" noChangeArrowheads="1"/>
          </p:cNvSpPr>
          <p:nvPr>
            <p:ph type="body" idx="4294967295"/>
          </p:nvPr>
        </p:nvSpPr>
        <p:spPr>
          <a:xfrm>
            <a:off x="1524000" y="1600201"/>
            <a:ext cx="9144000" cy="4525963"/>
          </a:xfrm>
        </p:spPr>
        <p:txBody>
          <a:bodyPr/>
          <a:lstStyle/>
          <a:p>
            <a:pPr algn="just" eaLnBrk="1" hangingPunct="1">
              <a:buFontTx/>
              <a:buNone/>
            </a:pPr>
            <a:r>
              <a:rPr lang="tr-TR" altLang="tr-TR" sz="1800">
                <a:solidFill>
                  <a:srgbClr val="000000"/>
                </a:solidFill>
                <a:cs typeface="Arial" panose="020B0604020202020204" pitchFamily="34" charset="0"/>
              </a:rPr>
              <a:t>     </a:t>
            </a:r>
            <a:endParaRPr lang="tr-TR" altLang="tr-TR" sz="1800"/>
          </a:p>
          <a:p>
            <a:pPr algn="ctr">
              <a:buFontTx/>
              <a:buNone/>
            </a:pPr>
            <a:r>
              <a:rPr lang="tr-TR" altLang="tr-TR" sz="1800"/>
              <a:t>     Okur-yazar olmayan, sözlü kültürün temsilcileri göçebeler hakkındaki bilgilerimiz, mecburen, ya yerleşiklerin eserlerine, ya da kendi sözlü anlatılarına dayanmaktadır. </a:t>
            </a:r>
          </a:p>
          <a:p>
            <a:pPr algn="just">
              <a:buFontTx/>
              <a:buNone/>
            </a:pPr>
            <a:endParaRPr lang="tr-TR" altLang="tr-TR" sz="1800"/>
          </a:p>
          <a:p>
            <a:pPr algn="ctr">
              <a:buFontTx/>
              <a:buNone/>
            </a:pPr>
            <a:r>
              <a:rPr lang="tr-TR" altLang="tr-TR" sz="1600"/>
              <a:t>(yerleşiğin kalemi ve zihniyetinden süzülerek yazıya döküleceğini de saklı tutarak</a:t>
            </a:r>
            <a:r>
              <a:rPr lang="tr-TR" altLang="tr-TR" sz="1800"/>
              <a:t>)</a:t>
            </a:r>
          </a:p>
          <a:p>
            <a:pPr algn="ctr">
              <a:buFontTx/>
              <a:buNone/>
            </a:pPr>
            <a:endParaRPr lang="tr-TR" altLang="tr-TR" sz="1600" b="1"/>
          </a:p>
          <a:p>
            <a:pPr algn="ctr">
              <a:buFontTx/>
              <a:buNone/>
            </a:pPr>
            <a:endParaRPr lang="tr-TR" altLang="tr-TR" sz="1600" b="1"/>
          </a:p>
          <a:p>
            <a:pPr algn="ctr">
              <a:buFontTx/>
              <a:buNone/>
            </a:pPr>
            <a:r>
              <a:rPr lang="tr-TR" altLang="tr-TR" sz="1800" b="1"/>
              <a:t>Yerleşiklik, göçebelikten bir sapmadır.</a:t>
            </a:r>
          </a:p>
          <a:p>
            <a:pPr algn="ctr">
              <a:buFontTx/>
              <a:buNone/>
            </a:pPr>
            <a:r>
              <a:rPr lang="tr-TR" altLang="tr-TR" sz="1800" b="1"/>
              <a:t>Yerleşikler duvarların arkasına gizlenerek “göçebe kendileri” ne yabancılaşmışlardır.</a:t>
            </a:r>
            <a:r>
              <a:rPr lang="tr-TR" altLang="tr-TR" sz="1600" b="1"/>
              <a:t> </a:t>
            </a:r>
          </a:p>
          <a:p>
            <a:pPr algn="just" eaLnBrk="1" hangingPunct="1">
              <a:buFontTx/>
              <a:buNone/>
            </a:pPr>
            <a:endParaRPr lang="tr-TR" altLang="tr-TR" sz="1600" b="1"/>
          </a:p>
        </p:txBody>
      </p:sp>
    </p:spTree>
    <p:extLst>
      <p:ext uri="{BB962C8B-B14F-4D97-AF65-F5344CB8AC3E}">
        <p14:creationId xmlns:p14="http://schemas.microsoft.com/office/powerpoint/2010/main" val="25020118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idx="4294967295"/>
          </p:nvPr>
        </p:nvSpPr>
        <p:spPr>
          <a:xfrm>
            <a:off x="1524000" y="274638"/>
            <a:ext cx="9144000" cy="1143000"/>
          </a:xfrm>
        </p:spPr>
        <p:txBody>
          <a:bodyPr/>
          <a:lstStyle/>
          <a:p>
            <a:pPr algn="ctr" eaLnBrk="1" hangingPunct="1"/>
            <a:r>
              <a:rPr lang="tr-TR" altLang="tr-TR" sz="2000" b="1" dirty="0"/>
              <a:t>ANADOLU’DA GÖÇER KÜLTÜRÜ</a:t>
            </a:r>
            <a:br>
              <a:rPr lang="tr-TR" altLang="tr-TR" sz="2000" b="1" dirty="0"/>
            </a:br>
            <a:r>
              <a:rPr lang="tr-TR" altLang="tr-TR" sz="2000" b="1" dirty="0"/>
              <a:t>KÖKLER: Tarihsel Temeller</a:t>
            </a:r>
          </a:p>
        </p:txBody>
      </p:sp>
      <p:sp>
        <p:nvSpPr>
          <p:cNvPr id="34819" name="Rectangle 3"/>
          <p:cNvSpPr>
            <a:spLocks noGrp="1" noChangeArrowheads="1"/>
          </p:cNvSpPr>
          <p:nvPr>
            <p:ph type="body" idx="4294967295"/>
          </p:nvPr>
        </p:nvSpPr>
        <p:spPr>
          <a:xfrm>
            <a:off x="1774826" y="1916113"/>
            <a:ext cx="8353425" cy="4210050"/>
          </a:xfrm>
        </p:spPr>
        <p:txBody>
          <a:bodyPr/>
          <a:lstStyle/>
          <a:p>
            <a:pPr algn="just" eaLnBrk="1" hangingPunct="1">
              <a:buFontTx/>
              <a:buNone/>
            </a:pPr>
            <a:r>
              <a:rPr lang="tr-TR" altLang="tr-TR" sz="1800">
                <a:solidFill>
                  <a:srgbClr val="000000"/>
                </a:solidFill>
                <a:cs typeface="Arial" panose="020B0604020202020204" pitchFamily="34" charset="0"/>
              </a:rPr>
              <a:t>     </a:t>
            </a:r>
            <a:endParaRPr lang="tr-TR" altLang="tr-TR" sz="1800"/>
          </a:p>
          <a:p>
            <a:pPr algn="just">
              <a:buFontTx/>
              <a:buNone/>
            </a:pPr>
            <a:r>
              <a:rPr lang="tr-TR" altLang="tr-TR" sz="1800"/>
              <a:t>     Göçebe topluluklar (aşiretler) konusundaki evrimci yaklaşım son yıllarda, özellikle de aşiretleri insan tarihinde erken, ilkel bir dönemin temsilcisi olarak değil, çağdaş dünyanın sürekli değişen, ayrılmaz bir parçası olarak ele alan bazı antropologlar tarafından sorgulanmıştır. </a:t>
            </a:r>
          </a:p>
          <a:p>
            <a:pPr algn="just">
              <a:buFontTx/>
              <a:buNone/>
            </a:pPr>
            <a:endParaRPr lang="tr-TR" altLang="tr-TR" sz="1800"/>
          </a:p>
          <a:p>
            <a:pPr algn="just">
              <a:buFontTx/>
              <a:buNone/>
            </a:pPr>
            <a:r>
              <a:rPr lang="tr-TR" altLang="tr-TR" sz="1800"/>
              <a:t>     Uygarlığın göstergesi olarak durağanlık ve barbarlığın göstergesi olarak hareketlilik arasında kesin bir ayrım olduğu varsayımları tarihçiler tarafından da sorgulanmaktadır.</a:t>
            </a:r>
          </a:p>
          <a:p>
            <a:pPr algn="just">
              <a:buFontTx/>
              <a:buNone/>
            </a:pPr>
            <a:endParaRPr lang="tr-TR" altLang="tr-TR" sz="1800"/>
          </a:p>
          <a:p>
            <a:pPr algn="just">
              <a:buFontTx/>
              <a:buNone/>
            </a:pPr>
            <a:r>
              <a:rPr lang="tr-TR" altLang="tr-TR" sz="1800"/>
              <a:t> </a:t>
            </a:r>
            <a:endParaRPr lang="tr-TR" altLang="tr-TR" sz="1600" b="1"/>
          </a:p>
        </p:txBody>
      </p:sp>
    </p:spTree>
    <p:extLst>
      <p:ext uri="{BB962C8B-B14F-4D97-AF65-F5344CB8AC3E}">
        <p14:creationId xmlns:p14="http://schemas.microsoft.com/office/powerpoint/2010/main" val="262740266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250</Words>
  <Application>Microsoft Office PowerPoint</Application>
  <PresentationFormat>Geniş ekran</PresentationFormat>
  <Paragraphs>53</Paragraphs>
  <Slides>5</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5</vt:i4>
      </vt:variant>
    </vt:vector>
  </HeadingPairs>
  <TitlesOfParts>
    <vt:vector size="12" baseType="lpstr">
      <vt:lpstr>Arial</vt:lpstr>
      <vt:lpstr>Arial Rounded MT Bold</vt:lpstr>
      <vt:lpstr>Calibri</vt:lpstr>
      <vt:lpstr>Calibri Light</vt:lpstr>
      <vt:lpstr>Tahoma</vt:lpstr>
      <vt:lpstr>Times New Roman</vt:lpstr>
      <vt:lpstr>Office Teması</vt:lpstr>
      <vt:lpstr>PowerPoint Sunusu</vt:lpstr>
      <vt:lpstr>ANADOLU’DA GÖÇER KÜLTÜRÜ KÖKLER: Tarihsel Temeller</vt:lpstr>
      <vt:lpstr>ANADOLU’DA GÖÇER KÜLTÜRÜ KÖKLER: Tarihsel Temeller</vt:lpstr>
      <vt:lpstr>ANADOLU’DA GÖÇER KÜLTÜRÜ KÖKLER: Tarihsel Temeller</vt:lpstr>
      <vt:lpstr>ANADOLU’DA GÖÇER KÜLTÜRÜ KÖKLER: Tarihsel Temeller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Kullanıcı</dc:creator>
  <cp:lastModifiedBy>Kullanıcı</cp:lastModifiedBy>
  <cp:revision>11</cp:revision>
  <dcterms:created xsi:type="dcterms:W3CDTF">2017-11-29T13:26:08Z</dcterms:created>
  <dcterms:modified xsi:type="dcterms:W3CDTF">2017-11-30T06:54:00Z</dcterms:modified>
</cp:coreProperties>
</file>