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1"/>
  </p:notes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3" r:id="rId9"/>
    <p:sldId id="267" r:id="rId10"/>
    <p:sldId id="271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2" r:id="rId19"/>
    <p:sldId id="327" r:id="rId20"/>
    <p:sldId id="284" r:id="rId21"/>
    <p:sldId id="286" r:id="rId22"/>
    <p:sldId id="283" r:id="rId23"/>
    <p:sldId id="281" r:id="rId24"/>
    <p:sldId id="287" r:id="rId25"/>
    <p:sldId id="302" r:id="rId26"/>
    <p:sldId id="322" r:id="rId27"/>
    <p:sldId id="291" r:id="rId28"/>
    <p:sldId id="293" r:id="rId29"/>
    <p:sldId id="294" r:id="rId30"/>
    <p:sldId id="299" r:id="rId31"/>
    <p:sldId id="300" r:id="rId32"/>
    <p:sldId id="328" r:id="rId33"/>
    <p:sldId id="305" r:id="rId34"/>
    <p:sldId id="304" r:id="rId35"/>
    <p:sldId id="306" r:id="rId36"/>
    <p:sldId id="316" r:id="rId37"/>
    <p:sldId id="315" r:id="rId38"/>
    <p:sldId id="309" r:id="rId39"/>
    <p:sldId id="310" r:id="rId40"/>
    <p:sldId id="319" r:id="rId41"/>
    <p:sldId id="324" r:id="rId42"/>
    <p:sldId id="325" r:id="rId43"/>
    <p:sldId id="330" r:id="rId44"/>
    <p:sldId id="332" r:id="rId45"/>
    <p:sldId id="329" r:id="rId46"/>
    <p:sldId id="335" r:id="rId47"/>
    <p:sldId id="333" r:id="rId48"/>
    <p:sldId id="334" r:id="rId49"/>
    <p:sldId id="296" r:id="rId50"/>
    <p:sldId id="336" r:id="rId51"/>
    <p:sldId id="337" r:id="rId52"/>
    <p:sldId id="338" r:id="rId53"/>
    <p:sldId id="340" r:id="rId54"/>
    <p:sldId id="339" r:id="rId55"/>
    <p:sldId id="341" r:id="rId56"/>
    <p:sldId id="342" r:id="rId57"/>
    <p:sldId id="347" r:id="rId58"/>
    <p:sldId id="346" r:id="rId59"/>
    <p:sldId id="343" r:id="rId6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60" y="7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3593BA-82EC-43EA-9E12-878F8F573B44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6D06C4-A3EB-4F53-99F1-59B00E82D17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8086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D06C4-A3EB-4F53-99F1-59B00E82D173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57062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D06C4-A3EB-4F53-99F1-59B00E82D173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61987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D06C4-A3EB-4F53-99F1-59B00E82D173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32423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D06C4-A3EB-4F53-99F1-59B00E82D173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37896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D06C4-A3EB-4F53-99F1-59B00E82D173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98874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D06C4-A3EB-4F53-99F1-59B00E82D173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137198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D06C4-A3EB-4F53-99F1-59B00E82D173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555324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D06C4-A3EB-4F53-99F1-59B00E82D173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917229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D06C4-A3EB-4F53-99F1-59B00E82D173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863692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D06C4-A3EB-4F53-99F1-59B00E82D173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367572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1DF74-9A03-497A-A893-133A7B2406EE}" type="slidenum">
              <a:rPr lang="tr-TR" smtClean="0"/>
              <a:pPr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34279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D06C4-A3EB-4F53-99F1-59B00E82D173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289456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D06C4-A3EB-4F53-99F1-59B00E82D173}" type="slidenum">
              <a:rPr lang="tr-TR" smtClean="0"/>
              <a:pPr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240051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D06C4-A3EB-4F53-99F1-59B00E82D173}" type="slidenum">
              <a:rPr lang="tr-TR" smtClean="0"/>
              <a:pPr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331213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D06C4-A3EB-4F53-99F1-59B00E82D173}" type="slidenum">
              <a:rPr lang="tr-TR" smtClean="0"/>
              <a:pPr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628249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D06C4-A3EB-4F53-99F1-59B00E82D173}" type="slidenum">
              <a:rPr lang="tr-TR" smtClean="0"/>
              <a:pPr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029753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D06C4-A3EB-4F53-99F1-59B00E82D173}" type="slidenum">
              <a:rPr lang="tr-TR" smtClean="0"/>
              <a:pPr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393631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D06C4-A3EB-4F53-99F1-59B00E82D173}" type="slidenum">
              <a:rPr lang="tr-TR" smtClean="0"/>
              <a:pPr/>
              <a:t>25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457935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D06C4-A3EB-4F53-99F1-59B00E82D173}" type="slidenum">
              <a:rPr lang="tr-TR" smtClean="0"/>
              <a:pPr/>
              <a:t>26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383084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D06C4-A3EB-4F53-99F1-59B00E82D173}" type="slidenum">
              <a:rPr lang="tr-TR" smtClean="0"/>
              <a:pPr/>
              <a:t>27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99809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D06C4-A3EB-4F53-99F1-59B00E82D173}" type="slidenum">
              <a:rPr lang="tr-TR" smtClean="0"/>
              <a:pPr/>
              <a:t>28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209347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D06C4-A3EB-4F53-99F1-59B00E82D173}" type="slidenum">
              <a:rPr lang="tr-TR" smtClean="0"/>
              <a:pPr/>
              <a:t>29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23924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D06C4-A3EB-4F53-99F1-59B00E82D173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071363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D06C4-A3EB-4F53-99F1-59B00E82D173}" type="slidenum">
              <a:rPr lang="tr-TR" smtClean="0"/>
              <a:pPr/>
              <a:t>30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440619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D06C4-A3EB-4F53-99F1-59B00E82D173}" type="slidenum">
              <a:rPr lang="tr-TR" smtClean="0"/>
              <a:pPr/>
              <a:t>31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652014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1DF74-9A03-497A-A893-133A7B2406EE}" type="slidenum">
              <a:rPr lang="tr-TR" smtClean="0"/>
              <a:pPr/>
              <a:t>32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500880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D06C4-A3EB-4F53-99F1-59B00E82D173}" type="slidenum">
              <a:rPr lang="tr-TR" smtClean="0"/>
              <a:pPr/>
              <a:t>33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670974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D06C4-A3EB-4F53-99F1-59B00E82D173}" type="slidenum">
              <a:rPr lang="tr-TR" smtClean="0"/>
              <a:pPr/>
              <a:t>34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435680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D06C4-A3EB-4F53-99F1-59B00E82D173}" type="slidenum">
              <a:rPr lang="tr-TR" smtClean="0"/>
              <a:pPr/>
              <a:t>35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929569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D06C4-A3EB-4F53-99F1-59B00E82D173}" type="slidenum">
              <a:rPr lang="tr-TR" smtClean="0"/>
              <a:pPr/>
              <a:t>36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82965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D06C4-A3EB-4F53-99F1-59B00E82D173}" type="slidenum">
              <a:rPr lang="tr-TR" smtClean="0"/>
              <a:pPr/>
              <a:t>37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059472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D06C4-A3EB-4F53-99F1-59B00E82D173}" type="slidenum">
              <a:rPr lang="tr-TR" smtClean="0"/>
              <a:pPr/>
              <a:t>38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685785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D06C4-A3EB-4F53-99F1-59B00E82D173}" type="slidenum">
              <a:rPr lang="tr-TR" smtClean="0"/>
              <a:pPr/>
              <a:t>39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61458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D06C4-A3EB-4F53-99F1-59B00E82D173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302498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D06C4-A3EB-4F53-99F1-59B00E82D173}" type="slidenum">
              <a:rPr lang="tr-TR" smtClean="0"/>
              <a:pPr/>
              <a:t>40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097650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D06C4-A3EB-4F53-99F1-59B00E82D173}" type="slidenum">
              <a:rPr lang="tr-TR" smtClean="0"/>
              <a:pPr/>
              <a:t>41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1841594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D06C4-A3EB-4F53-99F1-59B00E82D173}" type="slidenum">
              <a:rPr lang="tr-TR" smtClean="0"/>
              <a:pPr/>
              <a:t>42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5146514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1DF74-9A03-497A-A893-133A7B2406EE}" type="slidenum">
              <a:rPr lang="tr-TR" smtClean="0"/>
              <a:pPr/>
              <a:t>43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6775479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D06C4-A3EB-4F53-99F1-59B00E82D173}" type="slidenum">
              <a:rPr lang="tr-TR" smtClean="0"/>
              <a:pPr/>
              <a:t>44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0787795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D06C4-A3EB-4F53-99F1-59B00E82D173}" type="slidenum">
              <a:rPr lang="tr-TR" smtClean="0"/>
              <a:pPr/>
              <a:t>45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160301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D06C4-A3EB-4F53-99F1-59B00E82D173}" type="slidenum">
              <a:rPr lang="tr-TR" smtClean="0"/>
              <a:pPr/>
              <a:t>46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8244193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D06C4-A3EB-4F53-99F1-59B00E82D173}" type="slidenum">
              <a:rPr lang="tr-TR" smtClean="0"/>
              <a:pPr/>
              <a:t>47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1871595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D06C4-A3EB-4F53-99F1-59B00E82D173}" type="slidenum">
              <a:rPr lang="tr-TR" smtClean="0"/>
              <a:pPr/>
              <a:t>48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7692268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D06C4-A3EB-4F53-99F1-59B00E82D173}" type="slidenum">
              <a:rPr lang="tr-TR" smtClean="0"/>
              <a:pPr/>
              <a:t>49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21032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D06C4-A3EB-4F53-99F1-59B00E82D173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001836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77B1F5-978A-4C79-8D41-4DE75FAC8F20}" type="slidenum">
              <a:rPr lang="tr-TR" smtClean="0"/>
              <a:pPr/>
              <a:t>50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8286929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77B1F5-978A-4C79-8D41-4DE75FAC8F20}" type="slidenum">
              <a:rPr lang="tr-TR" smtClean="0"/>
              <a:pPr/>
              <a:t>51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98135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77B1F5-978A-4C79-8D41-4DE75FAC8F20}" type="slidenum">
              <a:rPr lang="tr-TR" smtClean="0"/>
              <a:pPr/>
              <a:t>52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6818907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D06C4-A3EB-4F53-99F1-59B00E82D173}" type="slidenum">
              <a:rPr lang="tr-TR" smtClean="0"/>
              <a:pPr/>
              <a:t>53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8136633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77B1F5-978A-4C79-8D41-4DE75FAC8F20}" type="slidenum">
              <a:rPr lang="tr-TR" smtClean="0"/>
              <a:pPr/>
              <a:t>54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8685986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77B1F5-978A-4C79-8D41-4DE75FAC8F20}" type="slidenum">
              <a:rPr lang="tr-TR" smtClean="0"/>
              <a:pPr/>
              <a:t>55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0651356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77B1F5-978A-4C79-8D41-4DE75FAC8F20}" type="slidenum">
              <a:rPr lang="tr-TR" smtClean="0"/>
              <a:pPr/>
              <a:t>56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4285871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D06C4-A3EB-4F53-99F1-59B00E82D173}" type="slidenum">
              <a:rPr lang="tr-TR" smtClean="0"/>
              <a:pPr/>
              <a:t>57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6138733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1DF74-9A03-497A-A893-133A7B2406EE}" type="slidenum">
              <a:rPr lang="tr-TR" smtClean="0"/>
              <a:pPr/>
              <a:t>58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0861093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77B1F5-978A-4C79-8D41-4DE75FAC8F20}" type="slidenum">
              <a:rPr lang="tr-TR" smtClean="0"/>
              <a:pPr/>
              <a:t>59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91518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D06C4-A3EB-4F53-99F1-59B00E82D173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59484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D06C4-A3EB-4F53-99F1-59B00E82D173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98098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D06C4-A3EB-4F53-99F1-59B00E82D173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6258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6D06C4-A3EB-4F53-99F1-59B00E82D173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4879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AE18D0-FEFA-44A4-8831-780180171D2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wmf"/><Relationship Id="rId4" Type="http://schemas.openxmlformats.org/officeDocument/2006/relationships/oleObject" Target="../embeddings/Microsoft_Word_97_-_2003_Belgesi1.doc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4.emf"/><Relationship Id="rId4" Type="http://schemas.openxmlformats.org/officeDocument/2006/relationships/oleObject" Target="../embeddings/Microsoft_Word_97_-_2003_Belgesi2.doc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Image:Elaidic-acid-2D-skeletal.png" TargetMode="Externa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hyperlink" Target="http://en.wikipedia.org/wiki/Image:Oleic-acid-skeletal.svg" TargetMode="External"/><Relationship Id="rId4" Type="http://schemas.openxmlformats.org/officeDocument/2006/relationships/image" Target="../media/image20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Image:Oleic-acid-3D-vdW.png" TargetMode="Externa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hyperlink" Target="http://en.wikipedia.org/wiki/Image:Elaidic-acid-3D-vdW.png" TargetMode="External"/><Relationship Id="rId4" Type="http://schemas.openxmlformats.org/officeDocument/2006/relationships/image" Target="../media/image22.png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26.wmf"/><Relationship Id="rId4" Type="http://schemas.openxmlformats.org/officeDocument/2006/relationships/oleObject" Target="../embeddings/oleObject1.bin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>
                <a:latin typeface="Comic Sans MS" pitchFamily="66" charset="0"/>
              </a:rPr>
              <a:t>LİPİTLER </a:t>
            </a:r>
            <a:endParaRPr lang="tr-TR" b="1" dirty="0">
              <a:latin typeface="Comic Sans MS" pitchFamily="66" charset="0"/>
            </a:endParaRPr>
          </a:p>
        </p:txBody>
      </p:sp>
      <p:sp>
        <p:nvSpPr>
          <p:cNvPr id="1032" name="AutoShape 8" descr="data:image/jpg;base64,/9j/4AAQSkZJRgABAQAAAQABAAD/2wCEAAkGBhAQEA8PDxAPDQ0NDQwNDw8NDQ4NDQ0NFBAVFBQQEhIXHCYeFxkjGRISHy8gIycpLCwsFR4xNTAqNSYrLCkBCQoKDgwOFw8PGikcHRwpKSksKSkpKSwpLCkpKSkpKSkpKSkpKSkuKSwpKSwpLCksLCksLCwpKSksKSwsLCkpLP/AABEIANcA6gMBIgACEQEDEQH/xAAbAAADAQEBAQEAAAAAAAAAAAAAAQMCBAUHBv/EADMQAAIBAgUCBAQGAgMBAAAAAAABAgMRBCExQVESYRNxgZEFIrHwMlJiocHRQuEVcpIU/8QAGgEBAAMBAQEAAAAAAAAAAAAAAAECAwQFBv/EACwRAQACAgEDAgQFBQAAAAAAAAABAgMRIQQSMUFREyIyYQVxgdHwFCMzQlL/2gAMAwEAAhEDEQA/APr4ABAAAAABgAAAAAAAAAAAAAAAAAAAAAAwABAMAEDAAEAxAIBiABDADQBYLAAILAAwAAAENoV1yhuAWAxOsl3zsT/+rtmY3z46zra0VmXRYy5Jas5JVJPV+wun7bOe3Wf8x+q8Y/d1eNHk2uzv5HGkO/p5EV6ud/NBOOPSXWBGFZrV3+pSNVPsdVc1LeJUmsw0AfuBqqAAAAAABAAwMgaCwGQsasAGQNAAAAAAAAGZVUt1fbzOapWlZ52tZvuQ+JZT80mKnjMumSvy9zxs3Wf3ZpM9uv5y6a4/l26pyzebakldcGZN23yat3QoWaun1Ldb2CXK9nsR3TMeTUQOlasaMXGVjhLQCH1F9wjZgIGNgaByBisRoa62UjXe+f1IhcvXJaniUaiXTHERfZ9yn3c4m0JNrRtHRXq5/wBo3+Sk43aBzrFSX4kmuUdEKilmvbc6seamTiPKs0mPIHYYG2lCsFhgQEFhhYkKwWGAGQACAAhOSW5KeKSImdHlyfFlnD/q/qcCkdfxCr1dPZHFc+Y6yY/qLvQxfRC0K7TyysdMMWnk9eUcFzSkYVy2p4TNYeknfTMH5HDGrY6I4jk6K54n6uGc0WC5lzM+Ijb4sK6VuF7EfFQOqiZyR7p0t1h1EPFF4hT40Qdq85W3/Yz19/2JeIxdb5Kzl2ntXVx/epz9Xd+4uofE9oO10L7zF1pb28siAD4kx4T2+7ojimv8m/PMtSxyeUsr7nEgNsfVZKT5UmkS9he67AefgK1pKO0tuH2PRPaw5Yy07oc1q6nRDCwGypAMAOepiEjmnjWcTqNjRy3y+zSKKzrNmLisM5b3tLSIhivoc501/wAJyXPD6n/NP6Oqn0w0CEFzLazVzSZO40R5NOmE7ruguSpys/PUozeJ3G1J8n1BcQF9IaC4gLRoMAASGMyaJAAAAAgGiVThJpxf6l7HsvU8NzzXCaPSpY1PU9X8PtGrb92GWPEuoDMaieho9NgAAAPzdORZMlFFII8/W2+2wBGowKzj2bTrfhZyHfVpfKzgZ4vW0muWN+sOnFO4K4wA5NtZDGmJDCDTLwd15HOUpSz8zSluVZhUBiNoVMYhFhoAQAMaMo0WQBiuADsZnPgzOewolLW9ITEFLQOto2zFj0Ojj5d/dlk8wrSxLR20cbyecolqaPTreWEw9eFRMOo4acmW62dESpp5EodLs/fYpEtGat0yV19Cc6Tj3i9H/ZzWpqeFolSDNXJxY2y0QmSxMvll95Hm9Xqj0Jvbk8zFYWUX1U/mW8N/Q8j8QwWvq9fR0YrRHClxshRxClzfdPJoumeNLoIBgwBGkZQyR0Qd0O5KlLbkqdFZ3DOYAABfYYBcCdhoaYgsNh3J1Kmy1FUqbLNkkUtf0hMVURSKIxRdR0Kx9yTcQUS1One74H4Z7PR03iiff93PeeU4wLwgFOB0QpnoVqxZhSKOkbhE3bsaaV282tSzutHqicatsnmnquDqkiFSluvYnQxKlleOnG6J3Nxm1p68GpQUs45PdcmVq68LQiOS9xW9HwbsYzytDgxfw+Mn1J9E1pJfyjjp4pxl0VF0y0T/AMZd78ntqHsQxWEjONpLqXD28mefn6WL8x5b1yacyZo4p050c/mq0lzdzh/Z0UMRGavF9Se+/k+Dxr0tSdWdETuFQFc0QBfQundXOexWk9jSk64RZQLhYLGqgGAIkCJ1qlslqFatbJanM2Z3v6QtEGmbizARZjvSy8GWicsZFoVduS8W3wrMcPRwzsvNl+lMhTVkkViz6vDTtpWHDadztSFMqomIBWxMYa5y41N4UVvZcLuY8Rcr3ODEYtyyyS4OWzJQ9KUTDiWaMOIHm1FZv6DUt08ytWGZzuLWhCXRdS7S+orWIxlfNalo1L5P3M7U1zC0WOwWG00Bn9pS56lI8rE/DWpOpSfh1N/yy7NbHuuJKpSObLgi8amGlL9rxcNjrvoqLwquyf4Zd0zsTFi8BGas1fh3s15HB406GVTqqUlpJZzgv1co8bN0s05q6ovEvRHFk6dVSSlGSlF6NaFEcnqsuuQFReqKJHRHPLPwyTq1raahXrWyWbOSUyl764haIabM9RNyJyq21y75WOfbTS3WZda3ZHDUx13aCdR9vw38xUvh9So+qtN5aU4XUF67s6KdNkyfkra0Q6Xi87RTk+34V6nTQou/VJ3b/YdHDRjorHRBcanp4ekrSdzzLG2Ta9LENZXud1CvF5s8+OH3k7Ljc3Kpxkv3PXxxaXLLsrY/aKsudzj6/P11MOQ0rm6jUXfLbko49zMWFwh6zQmjbQmgOOtDMhKJ21YnPOIHFKNnkOFS+uT4LTgQqQAtGpbJ6FPocca1smWjUa8ik12tEugTQQaemvA0Z60lCpTOepRv/Wx3tEpwMrUWidPBqYGVKTnRdm85U3nCfoWwmOU8rOE1rB6+nY9KdNM4cV8PUs18slo1qjzM/SRbmropk93RCWf3kUxD+V7HmQxrpvprZJaVEsvU6cbiIqCblHpkspdSaZ5fbam6y2iImUpz2/nNkMRiYwV5yUF+rV+S1ZyVcZKWVL/3JaLsidD4Xd9U26k/zTd36cGmLpr38pm8QX/JSqZUaba/PU+WPoilP4bOedWTf6V8sT0aWGS2Lxgj0sfSVpywnJPohSwqirJJeSOiKKQot9lyyqjGPd/sd1MUz4Y2uxToN5u0YlFNLKKz5MSqN/1sZ6rHVTFFWc22p1bsy5mLt9ikIWNtqhR5KIyaRCDQAh2A9kTGBInOJzyR1tEKkMyEueUSE4nXKJKpAIcM4ElNx7r6HZOJCcBrYcKieaf+johiFv7nmzptO8Xb+TUa+0sn9SqdvVTBnnxqtZplo47kiap2tOBO32xrGw3Dxab0mvUpNNrRMOerhlLLbjtwefU+FwWkUuOF6HsNx/PEw5U96i9Fcwt08W9FoyTDzIYRI6I0jodeitLzfsYlj1/jFR+peuDX2JvsQoPyN/LHuznliWycpm0Y6wpNnRLEN/6M35ZBVODUYN6l0bU676G40+RwgjaJVCQ7iGgBGkCRtRAIo1Y1GJrpA9MBDJCMygbEQOWUTEonTUiRaCUJRIygdUkTcQhxzpnNVonfOBGVMDznePdcGlXT7djqnSOWrh0xpOw2YdibpNaMw5yI0bVyBnO60uB9cvIaNrpoJVUiKg2UhhwbPxG9DcKPJSFOxWxKChBIpEykaSA0maQoo2kAWNqIJFIxAUYm1EaibSAUYjsbih2A7AACQDEhgJkqkCwrEDlZho6JwJNARlAlKB1WMSQS4pQJuB2SiTcAhxypk3ROyUTDQHG8OLwLHW0JoDn8MaiW6Q6QJGkjaiaUQMJG1E0om4xAxGJWMRxiUUQMqJSMRqJtRCSUTaQ0h2ASQGgA6BgBKAhgAAAAQE0QlCwwAmzLQAEsSROSAAhOSJtAAGWhOIAArBYYACiasIANKJSMQADaRtIYAaSNJAAS3YAAAAAA/9k="/>
          <p:cNvSpPr>
            <a:spLocks noChangeAspect="1" noChangeArrowheads="1"/>
          </p:cNvSpPr>
          <p:nvPr/>
        </p:nvSpPr>
        <p:spPr bwMode="auto">
          <a:xfrm>
            <a:off x="63500" y="-817563"/>
            <a:ext cx="1838325" cy="1695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034" name="AutoShape 10" descr="data:image/jpg;base64,/9j/4AAQSkZJRgABAQAAAQABAAD/2wCEAAkGBhAQEA8PDxAPDQ0NDQwNDw8NDQ4NDQ0NFBAVFBQQEhIXHCYeFxkjGRISHy8gIycpLCwsFR4xNTAqNSYrLCkBCQoKDgwOFw8PGikcHRwpKSksKSkpKSwpLCkpKSkpKSkpKSkpKSkuKSwpKSwpLCksLCksLCwpKSksKSwsLCkpLP/AABEIANcA6gMBIgACEQEDEQH/xAAbAAADAQEBAQEAAAAAAAAAAAAAAQMCBAUHBv/EADMQAAIBAgUCBAQGAgMBAAAAAAABAgMRBCExQVESYRNxgZEFIrHwMlJiocHRQuEVcpIU/8QAGgEBAAMBAQEAAAAAAAAAAAAAAAECAwQFBv/EACwRAQACAgEDAgQFBQAAAAAAAAABAgMRIQQSMUFREyIyYQVxgdHwFCMzQlL/2gAMAwEAAhEDEQA/APr4ABAAAAABgAAAAAAAAAAAAAAAAAAAAAAwABAMAEDAAEAxAIBiABDADQBYLAAILAAwAAAENoV1yhuAWAxOsl3zsT/+rtmY3z46zra0VmXRYy5Jas5JVJPV+wun7bOe3Wf8x+q8Y/d1eNHk2uzv5HGkO/p5EV6ud/NBOOPSXWBGFZrV3+pSNVPsdVc1LeJUmsw0AfuBqqAAAAAABAAwMgaCwGQsasAGQNAAAAAAAAGZVUt1fbzOapWlZ52tZvuQ+JZT80mKnjMumSvy9zxs3Wf3ZpM9uv5y6a4/l26pyzebakldcGZN23yat3QoWaun1Ldb2CXK9nsR3TMeTUQOlasaMXGVjhLQCH1F9wjZgIGNgaByBisRoa62UjXe+f1IhcvXJaniUaiXTHERfZ9yn3c4m0JNrRtHRXq5/wBo3+Sk43aBzrFSX4kmuUdEKilmvbc6seamTiPKs0mPIHYYG2lCsFhgQEFhhYkKwWGAGQACAAhOSW5KeKSImdHlyfFlnD/q/qcCkdfxCr1dPZHFc+Y6yY/qLvQxfRC0K7TyysdMMWnk9eUcFzSkYVy2p4TNYeknfTMH5HDGrY6I4jk6K54n6uGc0WC5lzM+Ijb4sK6VuF7EfFQOqiZyR7p0t1h1EPFF4hT40Qdq85W3/Yz19/2JeIxdb5Kzl2ntXVx/epz9Xd+4uofE9oO10L7zF1pb28siAD4kx4T2+7ojimv8m/PMtSxyeUsr7nEgNsfVZKT5UmkS9he67AefgK1pKO0tuH2PRPaw5Yy07oc1q6nRDCwGypAMAOepiEjmnjWcTqNjRy3y+zSKKzrNmLisM5b3tLSIhivoc501/wAJyXPD6n/NP6Oqn0w0CEFzLazVzSZO40R5NOmE7ruguSpys/PUozeJ3G1J8n1BcQF9IaC4gLRoMAASGMyaJAAAAAgGiVThJpxf6l7HsvU8NzzXCaPSpY1PU9X8PtGrb92GWPEuoDMaieho9NgAAAPzdORZMlFFII8/W2+2wBGowKzj2bTrfhZyHfVpfKzgZ4vW0muWN+sOnFO4K4wA5NtZDGmJDCDTLwd15HOUpSz8zSluVZhUBiNoVMYhFhoAQAMaMo0WQBiuADsZnPgzOewolLW9ITEFLQOto2zFj0Ojj5d/dlk8wrSxLR20cbyecolqaPTreWEw9eFRMOo4acmW62dESpp5EodLs/fYpEtGat0yV19Cc6Tj3i9H/ZzWpqeFolSDNXJxY2y0QmSxMvll95Hm9Xqj0Jvbk8zFYWUX1U/mW8N/Q8j8QwWvq9fR0YrRHClxshRxClzfdPJoumeNLoIBgwBGkZQyR0Qd0O5KlLbkqdFZ3DOYAABfYYBcCdhoaYgsNh3J1Kmy1FUqbLNkkUtf0hMVURSKIxRdR0Kx9yTcQUS1One74H4Z7PR03iiff93PeeU4wLwgFOB0QpnoVqxZhSKOkbhE3bsaaV282tSzutHqicatsnmnquDqkiFSluvYnQxKlleOnG6J3Nxm1p68GpQUs45PdcmVq68LQiOS9xW9HwbsYzytDgxfw+Mn1J9E1pJfyjjp4pxl0VF0y0T/AMZd78ntqHsQxWEjONpLqXD28mefn6WL8x5b1yacyZo4p050c/mq0lzdzh/Z0UMRGavF9Se+/k+Dxr0tSdWdETuFQFc0QBfQundXOexWk9jSk64RZQLhYLGqgGAIkCJ1qlslqFatbJanM2Z3v6QtEGmbizARZjvSy8GWicsZFoVduS8W3wrMcPRwzsvNl+lMhTVkkViz6vDTtpWHDadztSFMqomIBWxMYa5y41N4UVvZcLuY8Rcr3ODEYtyyyS4OWzJQ9KUTDiWaMOIHm1FZv6DUt08ytWGZzuLWhCXRdS7S+orWIxlfNalo1L5P3M7U1zC0WOwWG00Bn9pS56lI8rE/DWpOpSfh1N/yy7NbHuuJKpSObLgi8amGlL9rxcNjrvoqLwquyf4Zd0zsTFi8BGas1fh3s15HB406GVTqqUlpJZzgv1co8bN0s05q6ovEvRHFk6dVSSlGSlF6NaFEcnqsuuQFReqKJHRHPLPwyTq1raahXrWyWbOSUyl764haIabM9RNyJyq21y75WOfbTS3WZda3ZHDUx13aCdR9vw38xUvh9So+qtN5aU4XUF67s6KdNkyfkra0Q6Xi87RTk+34V6nTQou/VJ3b/YdHDRjorHRBcanp4ekrSdzzLG2Ta9LENZXud1CvF5s8+OH3k7Ljc3Kpxkv3PXxxaXLLsrY/aKsudzj6/P11MOQ0rm6jUXfLbko49zMWFwh6zQmjbQmgOOtDMhKJ21YnPOIHFKNnkOFS+uT4LTgQqQAtGpbJ6FPocca1smWjUa8ik12tEugTQQaemvA0Z60lCpTOepRv/Wx3tEpwMrUWidPBqYGVKTnRdm85U3nCfoWwmOU8rOE1rB6+nY9KdNM4cV8PUs18slo1qjzM/SRbmropk93RCWf3kUxD+V7HmQxrpvprZJaVEsvU6cbiIqCblHpkspdSaZ5fbam6y2iImUpz2/nNkMRiYwV5yUF+rV+S1ZyVcZKWVL/3JaLsidD4Xd9U26k/zTd36cGmLpr38pm8QX/JSqZUaba/PU+WPoilP4bOedWTf6V8sT0aWGS2Lxgj0sfSVpywnJPohSwqirJJeSOiKKQot9lyyqjGPd/sd1MUz4Y2uxToN5u0YlFNLKKz5MSqN/1sZ6rHVTFFWc22p1bsy5mLt9ikIWNtqhR5KIyaRCDQAh2A9kTGBInOJzyR1tEKkMyEueUSE4nXKJKpAIcM4ElNx7r6HZOJCcBrYcKieaf+johiFv7nmzptO8Xb+TUa+0sn9SqdvVTBnnxqtZplo47kiap2tOBO32xrGw3Dxab0mvUpNNrRMOerhlLLbjtwefU+FwWkUuOF6HsNx/PEw5U96i9Fcwt08W9FoyTDzIYRI6I0jodeitLzfsYlj1/jFR+peuDX2JvsQoPyN/LHuznliWycpm0Y6wpNnRLEN/6M35ZBVODUYN6l0bU676G40+RwgjaJVCQ7iGgBGkCRtRAIo1Y1GJrpA9MBDJCMygbEQOWUTEonTUiRaCUJRIygdUkTcQhxzpnNVonfOBGVMDznePdcGlXT7djqnSOWrh0xpOw2YdibpNaMw5yI0bVyBnO60uB9cvIaNrpoJVUiKg2UhhwbPxG9DcKPJSFOxWxKChBIpEykaSA0maQoo2kAWNqIJFIxAUYm1EaibSAUYjsbih2A7AACQDEhgJkqkCwrEDlZho6JwJNARlAlKB1WMSQS4pQJuB2SiTcAhxypk3ROyUTDQHG8OLwLHW0JoDn8MaiW6Q6QJGkjaiaUQMJG1E0om4xAxGJWMRxiUUQMqJSMRqJtRCSUTaQ0h2ASQGgA6BgBKAhgAAAAQE0QlCwwAmzLQAEsSROSAAhOSJtAAGWhOIAArBYYACiasIANKJSMQADaRtIYAaSNJAAS3YAAAAAA/9k="/>
          <p:cNvSpPr>
            <a:spLocks noChangeAspect="1" noChangeArrowheads="1"/>
          </p:cNvSpPr>
          <p:nvPr/>
        </p:nvSpPr>
        <p:spPr bwMode="auto">
          <a:xfrm>
            <a:off x="63500" y="-817563"/>
            <a:ext cx="1838325" cy="1695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" name="Alt Başlık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  <a:latin typeface="Comic Sans MS" pitchFamily="66" charset="0"/>
              </a:rPr>
              <a:t>Yağ asitleri</a:t>
            </a:r>
            <a:r>
              <a:rPr lang="tr-TR" dirty="0" smtClean="0">
                <a:latin typeface="Comic Sans MS" pitchFamily="66" charset="0"/>
              </a:rPr>
              <a:t/>
            </a:r>
            <a:br>
              <a:rPr lang="tr-TR" dirty="0" smtClean="0">
                <a:latin typeface="Comic Sans MS" pitchFamily="66" charset="0"/>
              </a:rPr>
            </a:br>
            <a:r>
              <a:rPr lang="tr-TR" sz="3100" dirty="0" smtClean="0">
                <a:latin typeface="Comic Sans MS" pitchFamily="66" charset="0"/>
              </a:rPr>
              <a:t>Çeşitli özelliklerine göre sınıflandırılır</a:t>
            </a:r>
            <a:endParaRPr lang="tr-TR" sz="3100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3 5-Nokta Yıldız"/>
          <p:cNvSpPr/>
          <p:nvPr/>
        </p:nvSpPr>
        <p:spPr>
          <a:xfrm>
            <a:off x="7812360" y="908720"/>
            <a:ext cx="576064" cy="432048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Aşağı Ok"/>
          <p:cNvSpPr/>
          <p:nvPr/>
        </p:nvSpPr>
        <p:spPr>
          <a:xfrm>
            <a:off x="2123728" y="1412776"/>
            <a:ext cx="360040" cy="1584176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Aşağı Ok"/>
          <p:cNvSpPr/>
          <p:nvPr/>
        </p:nvSpPr>
        <p:spPr>
          <a:xfrm>
            <a:off x="4283968" y="1412776"/>
            <a:ext cx="360040" cy="1584176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7 Aşağı Ok"/>
          <p:cNvSpPr/>
          <p:nvPr/>
        </p:nvSpPr>
        <p:spPr>
          <a:xfrm>
            <a:off x="6588224" y="1412776"/>
            <a:ext cx="360040" cy="1584176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8 Dikdörtgen"/>
          <p:cNvSpPr/>
          <p:nvPr/>
        </p:nvSpPr>
        <p:spPr>
          <a:xfrm>
            <a:off x="971600" y="3068960"/>
            <a:ext cx="2160240" cy="10801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latin typeface="Comic Sans MS" pitchFamily="66" charset="0"/>
              </a:rPr>
              <a:t>C sayısına göre</a:t>
            </a:r>
            <a:endParaRPr lang="tr-TR" b="1" dirty="0">
              <a:latin typeface="Comic Sans MS" pitchFamily="66" charset="0"/>
            </a:endParaRPr>
          </a:p>
        </p:txBody>
      </p:sp>
      <p:sp>
        <p:nvSpPr>
          <p:cNvPr id="11" name="10 Dikdörtgen"/>
          <p:cNvSpPr/>
          <p:nvPr/>
        </p:nvSpPr>
        <p:spPr>
          <a:xfrm>
            <a:off x="3635896" y="3068960"/>
            <a:ext cx="1944216" cy="10801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latin typeface="Comic Sans MS" pitchFamily="66" charset="0"/>
              </a:rPr>
              <a:t>C atomları arasındaki çift bağlara göre</a:t>
            </a:r>
            <a:endParaRPr lang="tr-TR" b="1" dirty="0">
              <a:latin typeface="Comic Sans MS" pitchFamily="66" charset="0"/>
            </a:endParaRPr>
          </a:p>
        </p:txBody>
      </p:sp>
      <p:sp>
        <p:nvSpPr>
          <p:cNvPr id="13" name="12 Dikdörtgen"/>
          <p:cNvSpPr/>
          <p:nvPr/>
        </p:nvSpPr>
        <p:spPr>
          <a:xfrm>
            <a:off x="6084168" y="3068960"/>
            <a:ext cx="2016224" cy="10801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latin typeface="Comic Sans MS" pitchFamily="66" charset="0"/>
              </a:rPr>
              <a:t>İnsan vücudunda sentezlenme durumuna göre</a:t>
            </a:r>
            <a:endParaRPr lang="tr-TR" b="1" dirty="0">
              <a:latin typeface="Comic Sans MS" pitchFamily="66" charset="0"/>
            </a:endParaRPr>
          </a:p>
        </p:txBody>
      </p:sp>
      <p:sp>
        <p:nvSpPr>
          <p:cNvPr id="14" name="13 Dikdörtgen"/>
          <p:cNvSpPr/>
          <p:nvPr/>
        </p:nvSpPr>
        <p:spPr>
          <a:xfrm>
            <a:off x="1043608" y="4437112"/>
            <a:ext cx="2088232" cy="11521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1.Kısa zincirli</a:t>
            </a:r>
          </a:p>
          <a:p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2.Orta zincirli</a:t>
            </a:r>
          </a:p>
          <a:p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3.Uzun zincirli</a:t>
            </a:r>
            <a:endParaRPr lang="tr-TR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7" name="16 Dikdörtgen"/>
          <p:cNvSpPr/>
          <p:nvPr/>
        </p:nvSpPr>
        <p:spPr>
          <a:xfrm>
            <a:off x="3419872" y="4365104"/>
            <a:ext cx="2448272" cy="201622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endParaRPr lang="tr-TR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marL="342900" indent="-342900">
              <a:buAutoNum type="arabicPeriod"/>
            </a:pPr>
            <a:endParaRPr lang="tr-TR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marL="342900" indent="-342900">
              <a:buAutoNum type="arabicPeriod"/>
            </a:pPr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Doymuş</a:t>
            </a:r>
          </a:p>
          <a:p>
            <a:pPr marL="342900" indent="-342900">
              <a:buAutoNum type="arabicPeriod"/>
            </a:pPr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Doymamış </a:t>
            </a:r>
          </a:p>
          <a:p>
            <a:pPr marL="342900" indent="-342900"/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   - Tekli doymamış</a:t>
            </a:r>
          </a:p>
          <a:p>
            <a:pPr marL="342900" indent="-342900"/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   - Çoklu doymamış</a:t>
            </a:r>
          </a:p>
          <a:p>
            <a:pPr marL="342900" indent="-342900"/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     n-6 , n-3 veya</a:t>
            </a:r>
          </a:p>
          <a:p>
            <a:pPr marL="342900" indent="-342900"/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     w-6 , w-3</a:t>
            </a:r>
          </a:p>
          <a:p>
            <a:pPr marL="342900" indent="-342900"/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    </a:t>
            </a:r>
          </a:p>
          <a:p>
            <a:pPr marL="342900" indent="-342900"/>
            <a:endParaRPr lang="tr-TR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8" name="17 Dikdörtgen"/>
          <p:cNvSpPr/>
          <p:nvPr/>
        </p:nvSpPr>
        <p:spPr>
          <a:xfrm>
            <a:off x="6228184" y="4437112"/>
            <a:ext cx="2232248" cy="100811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Elzem </a:t>
            </a:r>
          </a:p>
          <a:p>
            <a:pPr marL="342900" indent="-342900">
              <a:buAutoNum type="arabicPeriod"/>
            </a:pPr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Elzem olmayan</a:t>
            </a:r>
            <a:endParaRPr lang="tr-TR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620688"/>
            <a:ext cx="8147248" cy="79695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sz="3600" b="1" dirty="0" smtClean="0">
                <a:solidFill>
                  <a:srgbClr val="FF33CC"/>
                </a:solidFill>
                <a:latin typeface="Comic Sans MS" pitchFamily="66" charset="0"/>
              </a:rPr>
              <a:t>C sayısına göre yağ asitlerinin sınıflandırılması</a:t>
            </a:r>
            <a:r>
              <a:rPr lang="tr-TR" sz="4000" dirty="0" smtClean="0">
                <a:solidFill>
                  <a:srgbClr val="800080"/>
                </a:solidFill>
              </a:rPr>
              <a:t/>
            </a:r>
            <a:br>
              <a:rPr lang="tr-TR" sz="4000" dirty="0" smtClean="0">
                <a:solidFill>
                  <a:srgbClr val="800080"/>
                </a:solidFill>
              </a:rPr>
            </a:br>
            <a:endParaRPr lang="tr-TR" sz="4000" dirty="0" smtClean="0">
              <a:solidFill>
                <a:srgbClr val="800080"/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514350" indent="-514350" eaLnBrk="1" hangingPunct="1">
              <a:buAutoNum type="arabicPeriod"/>
            </a:pPr>
            <a:r>
              <a:rPr lang="tr-TR" dirty="0" smtClean="0">
                <a:latin typeface="Comic Sans MS" pitchFamily="66" charset="0"/>
              </a:rPr>
              <a:t>&lt;6 C olanlar </a:t>
            </a:r>
            <a:r>
              <a:rPr lang="tr-TR" i="1" u="sng" dirty="0" smtClean="0">
                <a:latin typeface="Comic Sans MS" pitchFamily="66" charset="0"/>
              </a:rPr>
              <a:t>Kısa Zincirli Yağ Asitleri</a:t>
            </a:r>
          </a:p>
          <a:p>
            <a:pPr marL="514350" indent="-514350" eaLnBrk="1" hangingPunct="1">
              <a:buNone/>
            </a:pPr>
            <a:r>
              <a:rPr lang="tr-TR" dirty="0" smtClean="0">
                <a:latin typeface="Comic Sans MS" pitchFamily="66" charset="0"/>
              </a:rPr>
              <a:t>    (2,4 C)</a:t>
            </a:r>
          </a:p>
          <a:p>
            <a:pPr marL="514350" indent="-514350" eaLnBrk="1" hangingPunct="1">
              <a:buNone/>
            </a:pPr>
            <a:endParaRPr lang="tr-TR" dirty="0" smtClean="0">
              <a:latin typeface="Comic Sans MS" pitchFamily="66" charset="0"/>
            </a:endParaRPr>
          </a:p>
          <a:p>
            <a:pPr marL="514350" indent="-514350" eaLnBrk="1" hangingPunct="1">
              <a:buAutoNum type="arabicPeriod" startAt="2"/>
            </a:pPr>
            <a:r>
              <a:rPr lang="tr-TR" dirty="0" smtClean="0">
                <a:latin typeface="Comic Sans MS" pitchFamily="66" charset="0"/>
              </a:rPr>
              <a:t>6-10 C olanlar </a:t>
            </a:r>
            <a:r>
              <a:rPr lang="tr-TR" i="1" u="sng" dirty="0" smtClean="0">
                <a:latin typeface="Comic Sans MS" pitchFamily="66" charset="0"/>
              </a:rPr>
              <a:t>Orta Zincirli Yağ Asitleri</a:t>
            </a:r>
          </a:p>
          <a:p>
            <a:pPr marL="514350" indent="-514350" eaLnBrk="1" hangingPunct="1">
              <a:buNone/>
            </a:pPr>
            <a:r>
              <a:rPr lang="tr-TR" dirty="0" smtClean="0">
                <a:latin typeface="Comic Sans MS" pitchFamily="66" charset="0"/>
              </a:rPr>
              <a:t>   (6, 8, 10 C)</a:t>
            </a:r>
          </a:p>
          <a:p>
            <a:pPr marL="514350" indent="-514350" eaLnBrk="1" hangingPunct="1">
              <a:buNone/>
            </a:pPr>
            <a:endParaRPr lang="tr-TR" dirty="0" smtClean="0">
              <a:latin typeface="Comic Sans MS" pitchFamily="66" charset="0"/>
            </a:endParaRPr>
          </a:p>
          <a:p>
            <a:pPr marL="514350" indent="-514350" eaLnBrk="1" hangingPunct="1">
              <a:buAutoNum type="arabicPeriod" startAt="3"/>
            </a:pPr>
            <a:r>
              <a:rPr lang="tr-TR" dirty="0" smtClean="0">
                <a:latin typeface="Comic Sans MS" pitchFamily="66" charset="0"/>
              </a:rPr>
              <a:t>&gt;10 C olanlar </a:t>
            </a:r>
            <a:r>
              <a:rPr lang="tr-TR" i="1" u="sng" dirty="0" smtClean="0">
                <a:latin typeface="Comic Sans MS" pitchFamily="66" charset="0"/>
              </a:rPr>
              <a:t>Uzun Zincirli Yağ Asitleri</a:t>
            </a:r>
          </a:p>
          <a:p>
            <a:pPr marL="514350" indent="-514350" eaLnBrk="1" hangingPunct="1">
              <a:buNone/>
            </a:pPr>
            <a:r>
              <a:rPr lang="tr-TR" dirty="0" smtClean="0">
                <a:latin typeface="Comic Sans MS" pitchFamily="66" charset="0"/>
              </a:rPr>
              <a:t>    (12 C ve üstü)</a:t>
            </a:r>
          </a:p>
          <a:p>
            <a:pPr marL="514350" indent="-514350" eaLnBrk="1" hangingPunct="1">
              <a:buAutoNum type="arabicPeriod" startAt="3"/>
            </a:pPr>
            <a:endParaRPr lang="tr-TR" dirty="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33CC"/>
                </a:solidFill>
              </a:rPr>
              <a:t>Yağ asitlerinin gösterilmesi</a:t>
            </a:r>
            <a:endParaRPr lang="tr-TR" b="1" dirty="0">
              <a:solidFill>
                <a:srgbClr val="FF33CC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                        </a:t>
            </a:r>
          </a:p>
          <a:p>
            <a:pPr>
              <a:buNone/>
            </a:pPr>
            <a:r>
              <a:rPr lang="tr-TR" dirty="0" smtClean="0"/>
              <a:t>     </a:t>
            </a:r>
          </a:p>
          <a:p>
            <a:pPr>
              <a:buNone/>
            </a:pPr>
            <a:r>
              <a:rPr lang="tr-TR" dirty="0" smtClean="0"/>
              <a:t>          </a:t>
            </a:r>
            <a:r>
              <a:rPr lang="tr-TR" b="1" dirty="0" smtClean="0">
                <a:solidFill>
                  <a:srgbClr val="FF33CC"/>
                </a:solidFill>
                <a:latin typeface="Comic Sans MS" pitchFamily="66" charset="0"/>
              </a:rPr>
              <a:t>C sayısı            Çift Bağ Sayısı</a:t>
            </a:r>
          </a:p>
          <a:p>
            <a:pPr>
              <a:buNone/>
            </a:pPr>
            <a:endParaRPr lang="tr-TR" b="1" dirty="0" smtClean="0">
              <a:solidFill>
                <a:srgbClr val="FF33CC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tr-TR" b="1" dirty="0" smtClean="0">
                <a:solidFill>
                  <a:srgbClr val="FF33CC"/>
                </a:solidFill>
                <a:latin typeface="Comic Sans MS" pitchFamily="66" charset="0"/>
              </a:rPr>
              <a:t>                </a:t>
            </a:r>
            <a:r>
              <a:rPr lang="tr-TR" sz="2800" b="1" dirty="0" smtClean="0">
                <a:solidFill>
                  <a:srgbClr val="FF33CC"/>
                </a:solidFill>
                <a:latin typeface="Comic Sans MS" pitchFamily="66" charset="0"/>
              </a:rPr>
              <a:t>10:0</a:t>
            </a:r>
            <a:r>
              <a:rPr lang="tr-TR" b="1" dirty="0" smtClean="0">
                <a:solidFill>
                  <a:srgbClr val="FF33CC"/>
                </a:solidFill>
                <a:latin typeface="Comic Sans MS" pitchFamily="66" charset="0"/>
              </a:rPr>
              <a:t> </a:t>
            </a:r>
            <a:r>
              <a:rPr lang="tr-TR" sz="2400" b="1" dirty="0" smtClean="0">
                <a:solidFill>
                  <a:schemeClr val="tx2"/>
                </a:solidFill>
                <a:latin typeface="Comic Sans MS" pitchFamily="66" charset="0"/>
              </a:rPr>
              <a:t>(10 </a:t>
            </a:r>
            <a:r>
              <a:rPr lang="tr-TR" sz="2400" b="1" dirty="0" err="1" smtClean="0">
                <a:solidFill>
                  <a:schemeClr val="tx2"/>
                </a:solidFill>
                <a:latin typeface="Comic Sans MS" pitchFamily="66" charset="0"/>
              </a:rPr>
              <a:t>C’lu</a:t>
            </a:r>
            <a:r>
              <a:rPr lang="tr-TR" sz="2400" b="1" dirty="0" smtClean="0">
                <a:solidFill>
                  <a:schemeClr val="tx2"/>
                </a:solidFill>
                <a:latin typeface="Comic Sans MS" pitchFamily="66" charset="0"/>
              </a:rPr>
              <a:t>, çift bağ yok,0) </a:t>
            </a:r>
            <a:endParaRPr lang="tr-TR" sz="2400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tr-TR" sz="2400" b="1" dirty="0" smtClean="0">
                <a:solidFill>
                  <a:schemeClr val="tx2"/>
                </a:solidFill>
                <a:latin typeface="Comic Sans MS" pitchFamily="66" charset="0"/>
              </a:rPr>
              <a:t>                      </a:t>
            </a:r>
            <a:r>
              <a:rPr lang="tr-TR" sz="2800" b="1" dirty="0" smtClean="0">
                <a:solidFill>
                  <a:srgbClr val="FF33CC"/>
                </a:solidFill>
                <a:latin typeface="Comic Sans MS" pitchFamily="66" charset="0"/>
              </a:rPr>
              <a:t>18:1 </a:t>
            </a:r>
            <a:r>
              <a:rPr lang="tr-TR" sz="2400" b="1" dirty="0" smtClean="0">
                <a:solidFill>
                  <a:schemeClr val="tx2"/>
                </a:solidFill>
                <a:latin typeface="Comic Sans MS" pitchFamily="66" charset="0"/>
              </a:rPr>
              <a:t>(18 </a:t>
            </a:r>
            <a:r>
              <a:rPr lang="tr-TR" sz="2400" b="1" dirty="0" err="1" smtClean="0">
                <a:solidFill>
                  <a:schemeClr val="tx2"/>
                </a:solidFill>
                <a:latin typeface="Comic Sans MS" pitchFamily="66" charset="0"/>
              </a:rPr>
              <a:t>C’lu</a:t>
            </a:r>
            <a:r>
              <a:rPr lang="tr-TR" sz="2400" b="1" dirty="0" smtClean="0">
                <a:solidFill>
                  <a:schemeClr val="tx2"/>
                </a:solidFill>
                <a:latin typeface="Comic Sans MS" pitchFamily="66" charset="0"/>
              </a:rPr>
              <a:t>, tek çift bağ var) </a:t>
            </a:r>
            <a:endParaRPr lang="tr-TR" sz="2400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tr-TR" sz="2400" b="1" dirty="0" smtClean="0">
                <a:solidFill>
                  <a:schemeClr val="tx2"/>
                </a:solidFill>
                <a:latin typeface="Comic Sans MS" pitchFamily="66" charset="0"/>
              </a:rPr>
              <a:t>                      </a:t>
            </a:r>
            <a:r>
              <a:rPr lang="tr-TR" sz="2800" b="1" dirty="0" smtClean="0">
                <a:solidFill>
                  <a:srgbClr val="FF33CC"/>
                </a:solidFill>
                <a:latin typeface="Comic Sans MS" pitchFamily="66" charset="0"/>
              </a:rPr>
              <a:t>20:4</a:t>
            </a:r>
            <a:r>
              <a:rPr lang="tr-TR" sz="2400" b="1" dirty="0" smtClean="0">
                <a:solidFill>
                  <a:schemeClr val="tx2"/>
                </a:solidFill>
                <a:latin typeface="Comic Sans MS" pitchFamily="66" charset="0"/>
              </a:rPr>
              <a:t> (20 </a:t>
            </a:r>
            <a:r>
              <a:rPr lang="tr-TR" sz="2400" b="1" dirty="0" err="1" smtClean="0">
                <a:solidFill>
                  <a:schemeClr val="tx2"/>
                </a:solidFill>
                <a:latin typeface="Comic Sans MS" pitchFamily="66" charset="0"/>
              </a:rPr>
              <a:t>C’lu</a:t>
            </a:r>
            <a:r>
              <a:rPr lang="tr-TR" sz="2400" b="1" dirty="0" smtClean="0">
                <a:solidFill>
                  <a:schemeClr val="tx2"/>
                </a:solidFill>
                <a:latin typeface="Comic Sans MS" pitchFamily="66" charset="0"/>
              </a:rPr>
              <a:t>, 4 çift bağ var)  </a:t>
            </a:r>
            <a:endParaRPr lang="tr-TR" sz="2400" b="1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4" name="3 Aşağı Ok"/>
          <p:cNvSpPr/>
          <p:nvPr/>
        </p:nvSpPr>
        <p:spPr>
          <a:xfrm>
            <a:off x="1907704" y="1340768"/>
            <a:ext cx="576064" cy="1368152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Aşağı Ok"/>
          <p:cNvSpPr/>
          <p:nvPr/>
        </p:nvSpPr>
        <p:spPr>
          <a:xfrm>
            <a:off x="5652120" y="1268760"/>
            <a:ext cx="576064" cy="1368152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7" name="6 Düz Ok Bağlayıcısı"/>
          <p:cNvCxnSpPr/>
          <p:nvPr/>
        </p:nvCxnSpPr>
        <p:spPr>
          <a:xfrm>
            <a:off x="2411760" y="3429000"/>
            <a:ext cx="1152128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Düz Ok Bağlayıcısı"/>
          <p:cNvCxnSpPr/>
          <p:nvPr/>
        </p:nvCxnSpPr>
        <p:spPr>
          <a:xfrm flipH="1">
            <a:off x="4211960" y="3284984"/>
            <a:ext cx="1584176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00B050"/>
                </a:solidFill>
                <a:latin typeface="Comic Sans MS" pitchFamily="66" charset="0"/>
              </a:rPr>
              <a:t>Kısa Zincirli Yağ Asitleri</a:t>
            </a:r>
            <a:endParaRPr lang="tr-TR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FF0000"/>
                </a:solidFill>
                <a:latin typeface="Comic Sans MS" pitchFamily="66" charset="0"/>
              </a:rPr>
              <a:t>Asetoasetik</a:t>
            </a:r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 Asit (2:0)</a:t>
            </a:r>
          </a:p>
          <a:p>
            <a:pPr>
              <a:buNone/>
            </a:pP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CH</a:t>
            </a:r>
            <a:r>
              <a:rPr lang="tr-TR" b="1" baseline="-25000" dirty="0" smtClean="0">
                <a:solidFill>
                  <a:srgbClr val="002060"/>
                </a:solidFill>
                <a:latin typeface="Comic Sans MS" pitchFamily="66" charset="0"/>
              </a:rPr>
              <a:t>3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-COOH</a:t>
            </a:r>
            <a:endParaRPr lang="tr-TR" b="1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>
              <a:buNone/>
            </a:pPr>
            <a:endParaRPr lang="tr-TR" b="1" dirty="0" smtClean="0">
              <a:solidFill>
                <a:srgbClr val="00B0F0"/>
              </a:solidFill>
              <a:latin typeface="Comic Sans MS" pitchFamily="66" charset="0"/>
            </a:endParaRPr>
          </a:p>
          <a:p>
            <a:r>
              <a:rPr lang="tr-TR" b="1" dirty="0" err="1" smtClean="0">
                <a:solidFill>
                  <a:srgbClr val="FF0000"/>
                </a:solidFill>
                <a:latin typeface="Comic Sans MS" pitchFamily="66" charset="0"/>
              </a:rPr>
              <a:t>Bütirik</a:t>
            </a:r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 Asit (4:0)</a:t>
            </a:r>
          </a:p>
          <a:p>
            <a:pPr>
              <a:buNone/>
            </a:pP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CH</a:t>
            </a:r>
            <a:r>
              <a:rPr lang="tr-TR" b="1" baseline="-25000" dirty="0" smtClean="0">
                <a:solidFill>
                  <a:srgbClr val="002060"/>
                </a:solidFill>
                <a:latin typeface="Comic Sans MS" pitchFamily="66" charset="0"/>
              </a:rPr>
              <a:t>3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-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(CH</a:t>
            </a:r>
            <a:r>
              <a:rPr lang="tr-TR" b="1" baseline="-25000" dirty="0" smtClean="0">
                <a:solidFill>
                  <a:srgbClr val="002060"/>
                </a:solidFill>
                <a:latin typeface="Comic Sans MS" pitchFamily="66" charset="0"/>
              </a:rPr>
              <a:t>2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)</a:t>
            </a:r>
            <a:r>
              <a:rPr lang="tr-TR" b="1" baseline="-25000" dirty="0" smtClean="0">
                <a:solidFill>
                  <a:srgbClr val="002060"/>
                </a:solidFill>
                <a:latin typeface="Comic Sans MS" pitchFamily="66" charset="0"/>
              </a:rPr>
              <a:t>2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-COOH</a:t>
            </a:r>
            <a:endParaRPr lang="tr-TR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00B050"/>
                </a:solidFill>
                <a:latin typeface="Comic Sans MS" pitchFamily="66" charset="0"/>
              </a:rPr>
              <a:t>Orta Zincirli Yağ Asitleri</a:t>
            </a:r>
            <a:endParaRPr lang="tr-TR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/>
          </a:bodyPr>
          <a:lstStyle/>
          <a:p>
            <a:r>
              <a:rPr lang="tr-TR" b="1" dirty="0" err="1" smtClean="0">
                <a:solidFill>
                  <a:srgbClr val="FF0000"/>
                </a:solidFill>
                <a:latin typeface="Comic Sans MS" pitchFamily="66" charset="0"/>
              </a:rPr>
              <a:t>Kaproik</a:t>
            </a:r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 Asit (6:0)</a:t>
            </a:r>
          </a:p>
          <a:p>
            <a:pPr>
              <a:buNone/>
            </a:pP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  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CH</a:t>
            </a:r>
            <a:r>
              <a:rPr lang="tr-TR" b="1" baseline="-25000" dirty="0" smtClean="0">
                <a:solidFill>
                  <a:srgbClr val="002060"/>
                </a:solidFill>
                <a:latin typeface="Comic Sans MS" pitchFamily="66" charset="0"/>
              </a:rPr>
              <a:t>3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-(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CH</a:t>
            </a:r>
            <a:r>
              <a:rPr lang="tr-TR" b="1" baseline="-25000" dirty="0" smtClean="0">
                <a:solidFill>
                  <a:srgbClr val="002060"/>
                </a:solidFill>
                <a:latin typeface="Comic Sans MS" pitchFamily="66" charset="0"/>
              </a:rPr>
              <a:t>2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)</a:t>
            </a:r>
            <a:r>
              <a:rPr lang="tr-TR" b="1" baseline="-25000" dirty="0" smtClean="0">
                <a:solidFill>
                  <a:srgbClr val="002060"/>
                </a:solidFill>
                <a:latin typeface="Comic Sans MS" pitchFamily="66" charset="0"/>
              </a:rPr>
              <a:t>4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-COOH</a:t>
            </a:r>
          </a:p>
          <a:p>
            <a:pPr>
              <a:buNone/>
            </a:pPr>
            <a:endParaRPr lang="tr-TR" b="1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r>
              <a:rPr lang="tr-TR" sz="2800" b="1" dirty="0" err="1">
                <a:solidFill>
                  <a:srgbClr val="FF0000"/>
                </a:solidFill>
                <a:latin typeface="Comic Sans MS" pitchFamily="66" charset="0"/>
              </a:rPr>
              <a:t>Kaprilik</a:t>
            </a:r>
            <a:r>
              <a:rPr lang="tr-TR" sz="2800" b="1" dirty="0">
                <a:solidFill>
                  <a:srgbClr val="FF0000"/>
                </a:solidFill>
                <a:latin typeface="Comic Sans MS" pitchFamily="66" charset="0"/>
              </a:rPr>
              <a:t> Asit (8:0)</a:t>
            </a:r>
          </a:p>
          <a:p>
            <a:pPr>
              <a:buNone/>
            </a:pP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  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CH</a:t>
            </a:r>
            <a:r>
              <a:rPr lang="tr-TR" b="1" baseline="-25000" dirty="0" smtClean="0">
                <a:solidFill>
                  <a:srgbClr val="002060"/>
                </a:solidFill>
                <a:latin typeface="Comic Sans MS" pitchFamily="66" charset="0"/>
              </a:rPr>
              <a:t>3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-(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CH</a:t>
            </a:r>
            <a:r>
              <a:rPr lang="tr-TR" b="1" baseline="-25000" dirty="0" smtClean="0">
                <a:solidFill>
                  <a:srgbClr val="002060"/>
                </a:solidFill>
                <a:latin typeface="Comic Sans MS" pitchFamily="66" charset="0"/>
              </a:rPr>
              <a:t>2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)</a:t>
            </a:r>
            <a:r>
              <a:rPr lang="tr-TR" b="1" baseline="-25000" dirty="0" smtClean="0">
                <a:solidFill>
                  <a:srgbClr val="002060"/>
                </a:solidFill>
                <a:latin typeface="Comic Sans MS" pitchFamily="66" charset="0"/>
              </a:rPr>
              <a:t>6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-COOH</a:t>
            </a:r>
          </a:p>
          <a:p>
            <a:pPr>
              <a:buNone/>
            </a:pPr>
            <a:endParaRPr lang="tr-TR" b="1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r>
              <a:rPr lang="tr-TR" b="1" dirty="0" err="1" smtClean="0">
                <a:solidFill>
                  <a:srgbClr val="FF0000"/>
                </a:solidFill>
                <a:latin typeface="Comic Sans MS" pitchFamily="66" charset="0"/>
              </a:rPr>
              <a:t>Kaprik</a:t>
            </a:r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 Asit (10:0)</a:t>
            </a:r>
          </a:p>
          <a:p>
            <a:pPr>
              <a:buNone/>
            </a:pP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CH</a:t>
            </a:r>
            <a:r>
              <a:rPr lang="tr-TR" b="1" baseline="-25000" dirty="0" smtClean="0">
                <a:solidFill>
                  <a:srgbClr val="002060"/>
                </a:solidFill>
                <a:latin typeface="Comic Sans MS" pitchFamily="66" charset="0"/>
              </a:rPr>
              <a:t>3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-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(CH</a:t>
            </a:r>
            <a:r>
              <a:rPr lang="tr-TR" b="1" baseline="-25000" dirty="0" smtClean="0">
                <a:solidFill>
                  <a:srgbClr val="002060"/>
                </a:solidFill>
                <a:latin typeface="Comic Sans MS" pitchFamily="66" charset="0"/>
              </a:rPr>
              <a:t>2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)</a:t>
            </a:r>
            <a:r>
              <a:rPr lang="tr-TR" b="1" baseline="-25000" dirty="0" smtClean="0">
                <a:solidFill>
                  <a:srgbClr val="002060"/>
                </a:solidFill>
                <a:latin typeface="Comic Sans MS" pitchFamily="66" charset="0"/>
              </a:rPr>
              <a:t>8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-COOH</a:t>
            </a:r>
          </a:p>
          <a:p>
            <a:pPr>
              <a:buNone/>
            </a:pPr>
            <a:endParaRPr lang="tr-TR" b="1" dirty="0" smtClean="0">
              <a:solidFill>
                <a:srgbClr val="00B0F0"/>
              </a:solidFill>
              <a:latin typeface="Comic Sans MS" pitchFamily="66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00B050"/>
                </a:solidFill>
                <a:latin typeface="Comic Sans MS" pitchFamily="66" charset="0"/>
              </a:rPr>
              <a:t>Uzun Zincirli Yağ Asitleri</a:t>
            </a:r>
            <a:endParaRPr lang="tr-TR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92500" lnSpcReduction="20000"/>
          </a:bodyPr>
          <a:lstStyle/>
          <a:p>
            <a:r>
              <a:rPr lang="tr-TR" b="1" dirty="0" err="1" smtClean="0">
                <a:solidFill>
                  <a:srgbClr val="FF0000"/>
                </a:solidFill>
                <a:latin typeface="Comic Sans MS" pitchFamily="66" charset="0"/>
              </a:rPr>
              <a:t>Laurik</a:t>
            </a:r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 Asit (12:0)</a:t>
            </a:r>
          </a:p>
          <a:p>
            <a:pPr>
              <a:buNone/>
            </a:pP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  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CH</a:t>
            </a:r>
            <a:r>
              <a:rPr lang="tr-TR" b="1" baseline="-25000" dirty="0" smtClean="0">
                <a:solidFill>
                  <a:srgbClr val="002060"/>
                </a:solidFill>
                <a:latin typeface="Comic Sans MS" pitchFamily="66" charset="0"/>
              </a:rPr>
              <a:t>3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-(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CH</a:t>
            </a:r>
            <a:r>
              <a:rPr lang="tr-TR" b="1" baseline="-25000" dirty="0" smtClean="0">
                <a:solidFill>
                  <a:srgbClr val="002060"/>
                </a:solidFill>
                <a:latin typeface="Comic Sans MS" pitchFamily="66" charset="0"/>
              </a:rPr>
              <a:t>2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)</a:t>
            </a:r>
            <a:r>
              <a:rPr lang="tr-TR" b="1" baseline="-25000" dirty="0" smtClean="0">
                <a:solidFill>
                  <a:srgbClr val="002060"/>
                </a:solidFill>
                <a:latin typeface="Comic Sans MS" pitchFamily="66" charset="0"/>
              </a:rPr>
              <a:t>10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-COOH</a:t>
            </a:r>
          </a:p>
          <a:p>
            <a:pPr>
              <a:buNone/>
            </a:pPr>
            <a:endParaRPr lang="tr-TR" b="1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tr-TR" b="1" dirty="0" err="1" smtClean="0">
                <a:solidFill>
                  <a:srgbClr val="FF0000"/>
                </a:solidFill>
                <a:latin typeface="Comic Sans MS" pitchFamily="66" charset="0"/>
              </a:rPr>
              <a:t>Miristik</a:t>
            </a:r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Asit (14:0)</a:t>
            </a:r>
          </a:p>
          <a:p>
            <a:pPr>
              <a:buNone/>
            </a:pP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CH</a:t>
            </a:r>
            <a:r>
              <a:rPr lang="tr-TR" b="1" baseline="-25000" dirty="0" smtClean="0">
                <a:solidFill>
                  <a:srgbClr val="002060"/>
                </a:solidFill>
                <a:latin typeface="Comic Sans MS" pitchFamily="66" charset="0"/>
              </a:rPr>
              <a:t>3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-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(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CH</a:t>
            </a:r>
            <a:r>
              <a:rPr lang="tr-TR" b="1" baseline="-25000" dirty="0" smtClean="0">
                <a:solidFill>
                  <a:srgbClr val="002060"/>
                </a:solidFill>
                <a:latin typeface="Comic Sans MS" pitchFamily="66" charset="0"/>
              </a:rPr>
              <a:t>2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)</a:t>
            </a:r>
            <a:r>
              <a:rPr lang="tr-TR" b="1" baseline="-25000" dirty="0" smtClean="0">
                <a:solidFill>
                  <a:srgbClr val="002060"/>
                </a:solidFill>
                <a:latin typeface="Comic Sans MS" pitchFamily="66" charset="0"/>
              </a:rPr>
              <a:t>12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-COOH</a:t>
            </a:r>
          </a:p>
          <a:p>
            <a:pPr>
              <a:buNone/>
            </a:pPr>
            <a:endParaRPr lang="tr-TR" b="1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Palmitik Asit (16:0)</a:t>
            </a:r>
          </a:p>
          <a:p>
            <a:pPr>
              <a:buNone/>
            </a:pP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CH</a:t>
            </a:r>
            <a:r>
              <a:rPr lang="tr-TR" b="1" baseline="-25000" dirty="0" smtClean="0">
                <a:solidFill>
                  <a:srgbClr val="002060"/>
                </a:solidFill>
                <a:latin typeface="Comic Sans MS" pitchFamily="66" charset="0"/>
              </a:rPr>
              <a:t>3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-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(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CH</a:t>
            </a:r>
            <a:r>
              <a:rPr lang="tr-TR" b="1" baseline="-25000" dirty="0" smtClean="0">
                <a:solidFill>
                  <a:srgbClr val="002060"/>
                </a:solidFill>
                <a:latin typeface="Comic Sans MS" pitchFamily="66" charset="0"/>
              </a:rPr>
              <a:t>2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)</a:t>
            </a:r>
            <a:r>
              <a:rPr lang="tr-TR" b="1" baseline="-25000" dirty="0" smtClean="0">
                <a:solidFill>
                  <a:srgbClr val="002060"/>
                </a:solidFill>
                <a:latin typeface="Comic Sans MS" pitchFamily="66" charset="0"/>
              </a:rPr>
              <a:t>14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-COOH</a:t>
            </a:r>
          </a:p>
          <a:p>
            <a:pPr>
              <a:buNone/>
            </a:pPr>
            <a:endParaRPr lang="tr-TR" b="1" dirty="0">
              <a:solidFill>
                <a:srgbClr val="002060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Stearik </a:t>
            </a:r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Asit (18:0)</a:t>
            </a:r>
          </a:p>
          <a:p>
            <a:pPr>
              <a:buNone/>
            </a:pP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CH</a:t>
            </a:r>
            <a:r>
              <a:rPr lang="tr-TR" b="1" baseline="-25000" dirty="0" smtClean="0">
                <a:solidFill>
                  <a:srgbClr val="002060"/>
                </a:solidFill>
                <a:latin typeface="Comic Sans MS" pitchFamily="66" charset="0"/>
              </a:rPr>
              <a:t>3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-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(CH</a:t>
            </a:r>
            <a:r>
              <a:rPr lang="tr-TR" b="1" baseline="-25000" dirty="0" smtClean="0">
                <a:solidFill>
                  <a:srgbClr val="002060"/>
                </a:solidFill>
                <a:latin typeface="Comic Sans MS" pitchFamily="66" charset="0"/>
              </a:rPr>
              <a:t>2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)</a:t>
            </a:r>
            <a:r>
              <a:rPr lang="tr-TR" b="1" baseline="-25000" dirty="0" smtClean="0">
                <a:solidFill>
                  <a:srgbClr val="002060"/>
                </a:solidFill>
                <a:latin typeface="Comic Sans MS" pitchFamily="66" charset="0"/>
              </a:rPr>
              <a:t>16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-COOH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00B050"/>
                </a:solidFill>
                <a:latin typeface="Comic Sans MS" pitchFamily="66" charset="0"/>
              </a:rPr>
              <a:t>Uzun Zincirli Yağ Asitleri</a:t>
            </a:r>
            <a:endParaRPr lang="tr-TR" b="1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92500" lnSpcReduction="20000"/>
          </a:bodyPr>
          <a:lstStyle/>
          <a:p>
            <a:r>
              <a:rPr lang="tr-TR" b="1" dirty="0" err="1" smtClean="0">
                <a:solidFill>
                  <a:srgbClr val="FF0000"/>
                </a:solidFill>
                <a:latin typeface="Comic Sans MS" pitchFamily="66" charset="0"/>
              </a:rPr>
              <a:t>Araşidik</a:t>
            </a:r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 Asit (20:0)</a:t>
            </a:r>
          </a:p>
          <a:p>
            <a:pPr>
              <a:buNone/>
            </a:pP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CH</a:t>
            </a:r>
            <a:r>
              <a:rPr lang="tr-TR" b="1" baseline="-25000" dirty="0" smtClean="0">
                <a:solidFill>
                  <a:srgbClr val="002060"/>
                </a:solidFill>
                <a:latin typeface="Comic Sans MS" pitchFamily="66" charset="0"/>
              </a:rPr>
              <a:t>3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-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(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CH</a:t>
            </a:r>
            <a:r>
              <a:rPr lang="tr-TR" b="1" baseline="-25000" dirty="0" smtClean="0">
                <a:solidFill>
                  <a:srgbClr val="002060"/>
                </a:solidFill>
                <a:latin typeface="Comic Sans MS" pitchFamily="66" charset="0"/>
              </a:rPr>
              <a:t>2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)</a:t>
            </a:r>
            <a:r>
              <a:rPr lang="tr-TR" b="1" baseline="-25000" dirty="0" smtClean="0">
                <a:solidFill>
                  <a:srgbClr val="002060"/>
                </a:solidFill>
                <a:latin typeface="Comic Sans MS" pitchFamily="66" charset="0"/>
              </a:rPr>
              <a:t>18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-COOH</a:t>
            </a:r>
          </a:p>
          <a:p>
            <a:pPr>
              <a:buNone/>
            </a:pPr>
            <a:endParaRPr lang="tr-TR" b="1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r>
              <a:rPr lang="tr-TR" b="1" dirty="0" err="1" smtClean="0">
                <a:solidFill>
                  <a:srgbClr val="FF0000"/>
                </a:solidFill>
                <a:latin typeface="Comic Sans MS" pitchFamily="66" charset="0"/>
              </a:rPr>
              <a:t>Behenik</a:t>
            </a:r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 Asit (22:0)</a:t>
            </a:r>
          </a:p>
          <a:p>
            <a:pPr>
              <a:buNone/>
            </a:pP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CH</a:t>
            </a:r>
            <a:r>
              <a:rPr lang="tr-TR" b="1" baseline="-25000" dirty="0" smtClean="0">
                <a:solidFill>
                  <a:srgbClr val="002060"/>
                </a:solidFill>
                <a:latin typeface="Comic Sans MS" pitchFamily="66" charset="0"/>
              </a:rPr>
              <a:t>3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-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(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CH</a:t>
            </a:r>
            <a:r>
              <a:rPr lang="tr-TR" b="1" baseline="-25000" dirty="0" smtClean="0">
                <a:solidFill>
                  <a:srgbClr val="002060"/>
                </a:solidFill>
                <a:latin typeface="Comic Sans MS" pitchFamily="66" charset="0"/>
              </a:rPr>
              <a:t>2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)</a:t>
            </a:r>
            <a:r>
              <a:rPr lang="tr-TR" b="1" baseline="-25000" dirty="0" smtClean="0">
                <a:solidFill>
                  <a:srgbClr val="002060"/>
                </a:solidFill>
                <a:latin typeface="Comic Sans MS" pitchFamily="66" charset="0"/>
              </a:rPr>
              <a:t>20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-COOH</a:t>
            </a:r>
          </a:p>
          <a:p>
            <a:pPr>
              <a:buNone/>
            </a:pPr>
            <a:endParaRPr lang="tr-TR" b="1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r>
              <a:rPr lang="tr-TR" b="1" dirty="0" err="1" smtClean="0">
                <a:solidFill>
                  <a:srgbClr val="FF0000"/>
                </a:solidFill>
                <a:latin typeface="Comic Sans MS" pitchFamily="66" charset="0"/>
              </a:rPr>
              <a:t>Lignoserik</a:t>
            </a:r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 Asit (24:0)</a:t>
            </a:r>
          </a:p>
          <a:p>
            <a:pPr>
              <a:buNone/>
            </a:pP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CH</a:t>
            </a:r>
            <a:r>
              <a:rPr lang="tr-TR" b="1" baseline="-25000" dirty="0" smtClean="0">
                <a:solidFill>
                  <a:srgbClr val="002060"/>
                </a:solidFill>
                <a:latin typeface="Comic Sans MS" pitchFamily="66" charset="0"/>
              </a:rPr>
              <a:t>3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-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(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CH</a:t>
            </a:r>
            <a:r>
              <a:rPr lang="tr-TR" b="1" baseline="-25000" dirty="0" smtClean="0">
                <a:solidFill>
                  <a:srgbClr val="002060"/>
                </a:solidFill>
                <a:latin typeface="Comic Sans MS" pitchFamily="66" charset="0"/>
              </a:rPr>
              <a:t>2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)</a:t>
            </a:r>
            <a:r>
              <a:rPr lang="tr-TR" b="1" baseline="-25000" dirty="0" smtClean="0">
                <a:solidFill>
                  <a:srgbClr val="002060"/>
                </a:solidFill>
                <a:latin typeface="Comic Sans MS" pitchFamily="66" charset="0"/>
              </a:rPr>
              <a:t>22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-COOH</a:t>
            </a:r>
          </a:p>
          <a:p>
            <a:pPr>
              <a:buNone/>
            </a:pPr>
            <a:endParaRPr lang="tr-TR" b="1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r>
              <a:rPr lang="tr-TR" b="1" dirty="0" err="1" smtClean="0">
                <a:solidFill>
                  <a:srgbClr val="FF0000"/>
                </a:solidFill>
                <a:latin typeface="Comic Sans MS" pitchFamily="66" charset="0"/>
              </a:rPr>
              <a:t>Melisik</a:t>
            </a:r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 Asit (30:0)</a:t>
            </a:r>
          </a:p>
          <a:p>
            <a:pPr>
              <a:buNone/>
            </a:pP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CH</a:t>
            </a:r>
            <a:r>
              <a:rPr lang="tr-TR" b="1" baseline="-25000" dirty="0" smtClean="0">
                <a:solidFill>
                  <a:srgbClr val="002060"/>
                </a:solidFill>
                <a:latin typeface="Comic Sans MS" pitchFamily="66" charset="0"/>
              </a:rPr>
              <a:t>3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-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(CH</a:t>
            </a:r>
            <a:r>
              <a:rPr lang="tr-TR" b="1" baseline="-25000" dirty="0" smtClean="0">
                <a:solidFill>
                  <a:srgbClr val="002060"/>
                </a:solidFill>
                <a:latin typeface="Comic Sans MS" pitchFamily="66" charset="0"/>
              </a:rPr>
              <a:t>2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)</a:t>
            </a:r>
            <a:r>
              <a:rPr lang="tr-TR" b="1" baseline="-25000" dirty="0" smtClean="0">
                <a:solidFill>
                  <a:srgbClr val="002060"/>
                </a:solidFill>
                <a:latin typeface="Comic Sans MS" pitchFamily="66" charset="0"/>
              </a:rPr>
              <a:t>28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-COOH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9552" y="548680"/>
            <a:ext cx="8147248" cy="868958"/>
          </a:xfrm>
        </p:spPr>
        <p:txBody>
          <a:bodyPr>
            <a:normAutofit fontScale="90000"/>
          </a:bodyPr>
          <a:lstStyle/>
          <a:p>
            <a:r>
              <a:rPr lang="tr-TR" sz="3600" b="1" dirty="0" smtClean="0">
                <a:solidFill>
                  <a:srgbClr val="FF33CC"/>
                </a:solidFill>
                <a:latin typeface="Comic Sans MS" pitchFamily="66" charset="0"/>
              </a:rPr>
              <a:t>C atomları arasındaki çift bağlara göre</a:t>
            </a:r>
            <a:r>
              <a:rPr lang="tr-TR" b="1" dirty="0" smtClean="0">
                <a:latin typeface="Comic Sans MS" pitchFamily="66" charset="0"/>
              </a:rPr>
              <a:t/>
            </a:r>
            <a:br>
              <a:rPr lang="tr-TR" b="1" dirty="0" smtClean="0">
                <a:latin typeface="Comic Sans MS" pitchFamily="66" charset="0"/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600" b="1" dirty="0" smtClean="0">
                <a:solidFill>
                  <a:srgbClr val="FF33CC"/>
                </a:solidFill>
                <a:latin typeface="Comic Sans MS" pitchFamily="66" charset="0"/>
              </a:rPr>
              <a:t>1. </a:t>
            </a:r>
            <a:r>
              <a:rPr lang="tr-TR" sz="2600" b="1" dirty="0" smtClean="0">
                <a:latin typeface="Comic Sans MS" pitchFamily="66" charset="0"/>
              </a:rPr>
              <a:t>Doymuş yağ asitleri (</a:t>
            </a:r>
            <a:r>
              <a:rPr lang="tr-TR" sz="2600" b="1" dirty="0" err="1" smtClean="0">
                <a:latin typeface="Comic Sans MS" pitchFamily="66" charset="0"/>
              </a:rPr>
              <a:t>Saturated</a:t>
            </a:r>
            <a:r>
              <a:rPr lang="tr-TR" sz="2600" b="1" dirty="0" smtClean="0">
                <a:latin typeface="Comic Sans MS" pitchFamily="66" charset="0"/>
              </a:rPr>
              <a:t> </a:t>
            </a:r>
            <a:r>
              <a:rPr lang="tr-TR" sz="2600" b="1" dirty="0" err="1" smtClean="0">
                <a:latin typeface="Comic Sans MS" pitchFamily="66" charset="0"/>
              </a:rPr>
              <a:t>Fatty</a:t>
            </a:r>
            <a:r>
              <a:rPr lang="tr-TR" sz="2600" b="1" dirty="0" smtClean="0">
                <a:latin typeface="Comic Sans MS" pitchFamily="66" charset="0"/>
              </a:rPr>
              <a:t> </a:t>
            </a:r>
            <a:r>
              <a:rPr lang="tr-TR" sz="2600" b="1" dirty="0" err="1" smtClean="0">
                <a:latin typeface="Comic Sans MS" pitchFamily="66" charset="0"/>
              </a:rPr>
              <a:t>Acids</a:t>
            </a:r>
            <a:r>
              <a:rPr lang="tr-TR" sz="2600" b="1" dirty="0" smtClean="0">
                <a:latin typeface="Comic Sans MS" pitchFamily="66" charset="0"/>
              </a:rPr>
              <a:t>-SFA). Çift bağ içermez.</a:t>
            </a:r>
          </a:p>
          <a:p>
            <a:pPr>
              <a:buNone/>
            </a:pPr>
            <a:endParaRPr lang="tr-TR" sz="2800" b="1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sz="2800" b="1" dirty="0" smtClean="0">
                <a:solidFill>
                  <a:srgbClr val="FF33CC"/>
                </a:solidFill>
                <a:latin typeface="Comic Sans MS" pitchFamily="66" charset="0"/>
              </a:rPr>
              <a:t>2. </a:t>
            </a:r>
            <a:r>
              <a:rPr lang="tr-TR" sz="2600" b="1" dirty="0" smtClean="0">
                <a:latin typeface="Comic Sans MS" pitchFamily="66" charset="0"/>
              </a:rPr>
              <a:t>Doymamış yağ asitleri (</a:t>
            </a:r>
            <a:r>
              <a:rPr lang="tr-TR" sz="2600" b="1" dirty="0" err="1" smtClean="0">
                <a:latin typeface="Comic Sans MS" pitchFamily="66" charset="0"/>
              </a:rPr>
              <a:t>Unsaturated</a:t>
            </a:r>
            <a:r>
              <a:rPr lang="tr-TR" sz="2600" b="1" dirty="0" smtClean="0">
                <a:latin typeface="Comic Sans MS" pitchFamily="66" charset="0"/>
              </a:rPr>
              <a:t> </a:t>
            </a:r>
            <a:r>
              <a:rPr lang="tr-TR" sz="2600" b="1" dirty="0" err="1" smtClean="0">
                <a:latin typeface="Comic Sans MS" pitchFamily="66" charset="0"/>
              </a:rPr>
              <a:t>Fatty</a:t>
            </a:r>
            <a:r>
              <a:rPr lang="tr-TR" sz="2600" b="1" dirty="0" smtClean="0">
                <a:latin typeface="Comic Sans MS" pitchFamily="66" charset="0"/>
              </a:rPr>
              <a:t> </a:t>
            </a:r>
            <a:r>
              <a:rPr lang="tr-TR" sz="2600" b="1" dirty="0" err="1" smtClean="0">
                <a:latin typeface="Comic Sans MS" pitchFamily="66" charset="0"/>
              </a:rPr>
              <a:t>Acids</a:t>
            </a:r>
            <a:r>
              <a:rPr lang="tr-TR" sz="2600" b="1" dirty="0" smtClean="0">
                <a:latin typeface="Comic Sans MS" pitchFamily="66" charset="0"/>
              </a:rPr>
              <a:t>). Çift bağ içerir.</a:t>
            </a:r>
          </a:p>
          <a:p>
            <a:pPr>
              <a:buNone/>
            </a:pPr>
            <a:r>
              <a:rPr lang="tr-TR" sz="2600" b="1" dirty="0" smtClean="0">
                <a:latin typeface="Comic Sans MS" pitchFamily="66" charset="0"/>
              </a:rPr>
              <a:t>     </a:t>
            </a:r>
            <a:r>
              <a:rPr lang="tr-TR" sz="2600" b="1" dirty="0" smtClean="0">
                <a:solidFill>
                  <a:srgbClr val="FF33CC"/>
                </a:solidFill>
                <a:latin typeface="Comic Sans MS" pitchFamily="66" charset="0"/>
              </a:rPr>
              <a:t> a. </a:t>
            </a:r>
            <a:r>
              <a:rPr lang="tr-TR" sz="2600" b="1" dirty="0" smtClean="0">
                <a:latin typeface="Comic Sans MS" pitchFamily="66" charset="0"/>
              </a:rPr>
              <a:t>Tekli doymamış (Mono </a:t>
            </a:r>
            <a:r>
              <a:rPr lang="tr-TR" sz="2600" b="1" dirty="0" err="1" smtClean="0">
                <a:latin typeface="Comic Sans MS" pitchFamily="66" charset="0"/>
              </a:rPr>
              <a:t>Unsaturated</a:t>
            </a:r>
            <a:r>
              <a:rPr lang="tr-TR" sz="2600" b="1" dirty="0" smtClean="0">
                <a:latin typeface="Comic Sans MS" pitchFamily="66" charset="0"/>
              </a:rPr>
              <a:t> </a:t>
            </a:r>
            <a:r>
              <a:rPr lang="tr-TR" sz="2600" b="1" dirty="0" err="1" smtClean="0">
                <a:latin typeface="Comic Sans MS" pitchFamily="66" charset="0"/>
              </a:rPr>
              <a:t>Fatty</a:t>
            </a:r>
            <a:r>
              <a:rPr lang="tr-TR" sz="2600" b="1" dirty="0" smtClean="0">
                <a:latin typeface="Comic Sans MS" pitchFamily="66" charset="0"/>
              </a:rPr>
              <a:t> </a:t>
            </a:r>
            <a:r>
              <a:rPr lang="tr-TR" sz="2600" b="1" dirty="0" err="1" smtClean="0">
                <a:latin typeface="Comic Sans MS" pitchFamily="66" charset="0"/>
              </a:rPr>
              <a:t>Acids</a:t>
            </a:r>
            <a:r>
              <a:rPr lang="tr-TR" sz="2600" b="1" dirty="0" smtClean="0">
                <a:latin typeface="Comic Sans MS" pitchFamily="66" charset="0"/>
              </a:rPr>
              <a:t> – MUFA. Tek çift bağ içerir.</a:t>
            </a:r>
          </a:p>
          <a:p>
            <a:pPr>
              <a:buNone/>
            </a:pPr>
            <a:r>
              <a:rPr lang="tr-TR" sz="2600" dirty="0" smtClean="0">
                <a:latin typeface="Comic Sans MS" pitchFamily="66" charset="0"/>
              </a:rPr>
              <a:t>     </a:t>
            </a:r>
            <a:r>
              <a:rPr lang="tr-TR" sz="2600" b="1" dirty="0" smtClean="0">
                <a:latin typeface="Comic Sans MS" pitchFamily="66" charset="0"/>
              </a:rPr>
              <a:t>   </a:t>
            </a:r>
            <a:r>
              <a:rPr lang="tr-TR" sz="2600" b="1" dirty="0" smtClean="0">
                <a:solidFill>
                  <a:srgbClr val="FF33CC"/>
                </a:solidFill>
                <a:latin typeface="Comic Sans MS" pitchFamily="66" charset="0"/>
              </a:rPr>
              <a:t>b. </a:t>
            </a:r>
            <a:r>
              <a:rPr lang="tr-TR" sz="2600" b="1" dirty="0" smtClean="0">
                <a:latin typeface="Comic Sans MS" pitchFamily="66" charset="0"/>
              </a:rPr>
              <a:t>Çoklu doymamış (</a:t>
            </a:r>
            <a:r>
              <a:rPr lang="tr-TR" sz="2600" b="1" dirty="0" err="1" smtClean="0">
                <a:latin typeface="Comic Sans MS" pitchFamily="66" charset="0"/>
              </a:rPr>
              <a:t>Poly</a:t>
            </a:r>
            <a:r>
              <a:rPr lang="tr-TR" sz="2600" b="1" dirty="0" smtClean="0">
                <a:latin typeface="Comic Sans MS" pitchFamily="66" charset="0"/>
              </a:rPr>
              <a:t> </a:t>
            </a:r>
            <a:r>
              <a:rPr lang="tr-TR" sz="2600" b="1" dirty="0" err="1" smtClean="0">
                <a:latin typeface="Comic Sans MS" pitchFamily="66" charset="0"/>
              </a:rPr>
              <a:t>Unsaturated</a:t>
            </a:r>
            <a:r>
              <a:rPr lang="tr-TR" sz="2600" b="1" dirty="0" smtClean="0">
                <a:latin typeface="Comic Sans MS" pitchFamily="66" charset="0"/>
              </a:rPr>
              <a:t> </a:t>
            </a:r>
            <a:r>
              <a:rPr lang="tr-TR" sz="2600" b="1" dirty="0" err="1" smtClean="0">
                <a:latin typeface="Comic Sans MS" pitchFamily="66" charset="0"/>
              </a:rPr>
              <a:t>Fatty</a:t>
            </a:r>
            <a:r>
              <a:rPr lang="tr-TR" sz="2600" b="1" dirty="0" smtClean="0">
                <a:latin typeface="Comic Sans MS" pitchFamily="66" charset="0"/>
              </a:rPr>
              <a:t> </a:t>
            </a:r>
            <a:r>
              <a:rPr lang="tr-TR" sz="2600" b="1" dirty="0" err="1" smtClean="0">
                <a:latin typeface="Comic Sans MS" pitchFamily="66" charset="0"/>
              </a:rPr>
              <a:t>Acids</a:t>
            </a:r>
            <a:r>
              <a:rPr lang="tr-TR" sz="2600" b="1" dirty="0" smtClean="0">
                <a:latin typeface="Comic Sans MS" pitchFamily="66" charset="0"/>
              </a:rPr>
              <a:t> – PUFA. Birden çok çift bağ içerir.</a:t>
            </a:r>
          </a:p>
          <a:p>
            <a:pPr>
              <a:buNone/>
            </a:pPr>
            <a:endParaRPr lang="tr-TR" sz="26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282154"/>
          </a:xfrm>
        </p:spPr>
        <p:txBody>
          <a:bodyPr>
            <a:normAutofit/>
          </a:bodyPr>
          <a:lstStyle/>
          <a:p>
            <a:r>
              <a:rPr lang="tr-TR" sz="3200" b="1" dirty="0" smtClean="0">
                <a:solidFill>
                  <a:srgbClr val="FF0000"/>
                </a:solidFill>
                <a:latin typeface="Comic Sans MS" pitchFamily="66" charset="0"/>
              </a:rPr>
              <a:t>Doymuş Yağ Asitleri</a:t>
            </a:r>
            <a:br>
              <a:rPr lang="tr-TR" sz="3200" b="1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tr-TR" sz="3200" b="1" dirty="0" smtClean="0">
                <a:solidFill>
                  <a:srgbClr val="FF0000"/>
                </a:solidFill>
                <a:latin typeface="Comic Sans MS" pitchFamily="66" charset="0"/>
              </a:rPr>
              <a:t>CH</a:t>
            </a:r>
            <a:r>
              <a:rPr lang="tr-TR" sz="3200" b="1" baseline="-25000" dirty="0" smtClean="0">
                <a:solidFill>
                  <a:srgbClr val="FF0000"/>
                </a:solidFill>
                <a:latin typeface="Comic Sans MS" pitchFamily="66" charset="0"/>
              </a:rPr>
              <a:t>3</a:t>
            </a:r>
            <a:r>
              <a:rPr lang="tr-TR" sz="3200" b="1" dirty="0" smtClean="0">
                <a:solidFill>
                  <a:srgbClr val="FF0000"/>
                </a:solidFill>
                <a:latin typeface="Comic Sans MS" pitchFamily="66" charset="0"/>
              </a:rPr>
              <a:t>-(CH</a:t>
            </a:r>
            <a:r>
              <a:rPr lang="tr-TR" sz="3200" b="1" baseline="-25000" dirty="0" smtClean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tr-TR" sz="3200" b="1" dirty="0" smtClean="0">
                <a:solidFill>
                  <a:srgbClr val="FF0000"/>
                </a:solidFill>
                <a:latin typeface="Comic Sans MS" pitchFamily="66" charset="0"/>
              </a:rPr>
              <a:t>)</a:t>
            </a:r>
            <a:r>
              <a:rPr lang="tr-TR" sz="3200" b="1" baseline="-25000" dirty="0" smtClean="0">
                <a:solidFill>
                  <a:srgbClr val="FF0000"/>
                </a:solidFill>
                <a:latin typeface="Comic Sans MS" pitchFamily="66" charset="0"/>
              </a:rPr>
              <a:t>n</a:t>
            </a:r>
            <a:r>
              <a:rPr lang="tr-TR" sz="3200" b="1" dirty="0" smtClean="0">
                <a:solidFill>
                  <a:srgbClr val="FF0000"/>
                </a:solidFill>
                <a:latin typeface="Comic Sans MS" pitchFamily="66" charset="0"/>
              </a:rPr>
              <a:t>-COOH</a:t>
            </a:r>
            <a:endParaRPr lang="tr-TR" sz="3200" b="1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64514" name="Picture 2" descr="http://www.optimal-heart-health.com/images/Saturated_Fa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2852936"/>
            <a:ext cx="6120680" cy="17281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62000"/>
          </a:xfrm>
        </p:spPr>
        <p:txBody>
          <a:bodyPr/>
          <a:lstStyle/>
          <a:p>
            <a:pPr eaLnBrk="1" hangingPunct="1"/>
            <a:r>
              <a:rPr lang="tr-TR" b="1" dirty="0" smtClean="0">
                <a:solidFill>
                  <a:srgbClr val="7030A0"/>
                </a:solidFill>
                <a:latin typeface="Comic Sans MS" pitchFamily="66" charset="0"/>
                <a:cs typeface="Times New Roman" pitchFamily="18" charset="0"/>
              </a:rPr>
              <a:t>Doymuş yağ asitleri</a:t>
            </a:r>
          </a:p>
        </p:txBody>
      </p:sp>
      <p:graphicFrame>
        <p:nvGraphicFramePr>
          <p:cNvPr id="102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7447070"/>
              </p:ext>
            </p:extLst>
          </p:nvPr>
        </p:nvGraphicFramePr>
        <p:xfrm>
          <a:off x="457200" y="1268760"/>
          <a:ext cx="8229599" cy="51844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Word Belgesi" r:id="rId4" imgW="6071400" imgH="2927160" progId="Word.Document.8">
                  <p:embed/>
                </p:oleObj>
              </mc:Choice>
              <mc:Fallback>
                <p:oleObj name="Word Belgesi" r:id="rId4" imgW="6071400" imgH="2927160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268760"/>
                        <a:ext cx="8229599" cy="51844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7030A0"/>
                </a:solidFill>
                <a:latin typeface="Comic Sans MS" pitchFamily="66" charset="0"/>
              </a:rPr>
              <a:t>Hayvan ve bitki dokularının eter, benzin, kloroform gibi yağ çözücülerinde eriyen bölümleridir. </a:t>
            </a:r>
          </a:p>
          <a:p>
            <a:pPr>
              <a:buNone/>
            </a:pPr>
            <a:endParaRPr lang="tr-TR" b="1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r>
              <a:rPr lang="tr-TR" b="1" dirty="0" smtClean="0">
                <a:solidFill>
                  <a:srgbClr val="7030A0"/>
                </a:solidFill>
                <a:latin typeface="Comic Sans MS" pitchFamily="66" charset="0"/>
              </a:rPr>
              <a:t>C</a:t>
            </a:r>
            <a:r>
              <a:rPr lang="tr-TR" b="1" dirty="0" smtClean="0">
                <a:solidFill>
                  <a:srgbClr val="7030A0"/>
                </a:solidFill>
                <a:latin typeface="Comic Sans MS" pitchFamily="66" charset="0"/>
              </a:rPr>
              <a:t>, H ve </a:t>
            </a:r>
            <a:r>
              <a:rPr lang="tr-TR" b="1" dirty="0" smtClean="0">
                <a:solidFill>
                  <a:srgbClr val="7030A0"/>
                </a:solidFill>
                <a:latin typeface="Comic Sans MS" pitchFamily="66" charset="0"/>
              </a:rPr>
              <a:t>O. </a:t>
            </a:r>
            <a:r>
              <a:rPr lang="tr-TR" b="1" dirty="0" smtClean="0">
                <a:solidFill>
                  <a:srgbClr val="7030A0"/>
                </a:solidFill>
                <a:latin typeface="Comic Sans MS" pitchFamily="66" charset="0"/>
              </a:rPr>
              <a:t>Bazılarında N, S ve P bulunur.</a:t>
            </a:r>
          </a:p>
          <a:p>
            <a:endParaRPr lang="tr-TR" b="1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r>
              <a:rPr lang="tr-TR" b="1" dirty="0" smtClean="0">
                <a:solidFill>
                  <a:srgbClr val="7030A0"/>
                </a:solidFill>
                <a:latin typeface="Comic Sans MS" pitchFamily="66" charset="0"/>
              </a:rPr>
              <a:t>En önemli enerji kaynağıdır.</a:t>
            </a:r>
          </a:p>
          <a:p>
            <a:pPr>
              <a:buNone/>
            </a:pPr>
            <a:r>
              <a:rPr lang="tr-TR" b="1" dirty="0" smtClean="0">
                <a:solidFill>
                  <a:srgbClr val="7030A0"/>
                </a:solidFill>
                <a:latin typeface="Comic Sans MS" pitchFamily="66" charset="0"/>
              </a:rPr>
              <a:t>    </a:t>
            </a:r>
            <a:endParaRPr lang="tr-TR" b="1" dirty="0">
              <a:solidFill>
                <a:srgbClr val="7030A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556792"/>
            <a:ext cx="8424936" cy="2736303"/>
          </a:xfrm>
        </p:spPr>
        <p:txBody>
          <a:bodyPr>
            <a:normAutofit/>
          </a:bodyPr>
          <a:lstStyle/>
          <a:p>
            <a:endParaRPr lang="tr-TR" sz="2600" b="1" dirty="0">
              <a:latin typeface="Comic Sans MS" pitchFamily="66" charset="0"/>
            </a:endParaRPr>
          </a:p>
        </p:txBody>
      </p:sp>
      <p:pic>
        <p:nvPicPr>
          <p:cNvPr id="64514" name="Picture 2" descr="http://www.optimal-heart-health.com/images/Saturated_Fa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476672"/>
            <a:ext cx="6120680" cy="2376264"/>
          </a:xfrm>
          <a:prstGeom prst="rect">
            <a:avLst/>
          </a:prstGeom>
          <a:noFill/>
        </p:spPr>
      </p:pic>
      <p:sp>
        <p:nvSpPr>
          <p:cNvPr id="6" name="5 Aşağı Ok"/>
          <p:cNvSpPr/>
          <p:nvPr/>
        </p:nvSpPr>
        <p:spPr>
          <a:xfrm>
            <a:off x="1979712" y="2852936"/>
            <a:ext cx="432048" cy="10081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6 Aşağı Ok"/>
          <p:cNvSpPr/>
          <p:nvPr/>
        </p:nvSpPr>
        <p:spPr>
          <a:xfrm>
            <a:off x="6444208" y="2564904"/>
            <a:ext cx="432048" cy="12961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1475656" y="4005064"/>
            <a:ext cx="129614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 smtClean="0">
                <a:latin typeface="Comic Sans MS" pitchFamily="66" charset="0"/>
              </a:rPr>
              <a:t>COOH</a:t>
            </a:r>
            <a:endParaRPr lang="tr-TR" sz="2400" b="1" dirty="0">
              <a:latin typeface="Comic Sans MS" pitchFamily="66" charset="0"/>
            </a:endParaRPr>
          </a:p>
        </p:txBody>
      </p:sp>
      <p:sp>
        <p:nvSpPr>
          <p:cNvPr id="9" name="8 Dikdörtgen"/>
          <p:cNvSpPr/>
          <p:nvPr/>
        </p:nvSpPr>
        <p:spPr>
          <a:xfrm>
            <a:off x="6012160" y="4077072"/>
            <a:ext cx="144016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 smtClean="0">
                <a:latin typeface="Comic Sans MS" pitchFamily="66" charset="0"/>
              </a:rPr>
              <a:t>CH</a:t>
            </a:r>
            <a:r>
              <a:rPr lang="tr-TR" sz="2400" b="1" baseline="-25000" dirty="0" smtClean="0">
                <a:latin typeface="Comic Sans MS" pitchFamily="66" charset="0"/>
              </a:rPr>
              <a:t>3</a:t>
            </a:r>
            <a:endParaRPr lang="tr-TR" sz="2400" b="1" baseline="-250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>
                <a:solidFill>
                  <a:srgbClr val="FF0000"/>
                </a:solidFill>
                <a:latin typeface="Comic Sans MS" pitchFamily="66" charset="0"/>
              </a:rPr>
              <a:t>Doymamış Yağ Asitleri</a:t>
            </a:r>
            <a:endParaRPr lang="tr-TR" sz="36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3 Aşağı Ok"/>
          <p:cNvSpPr/>
          <p:nvPr/>
        </p:nvSpPr>
        <p:spPr>
          <a:xfrm>
            <a:off x="2483768" y="1124744"/>
            <a:ext cx="792088" cy="1512168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Aşağı Ok"/>
          <p:cNvSpPr/>
          <p:nvPr/>
        </p:nvSpPr>
        <p:spPr>
          <a:xfrm>
            <a:off x="5436096" y="1196752"/>
            <a:ext cx="792088" cy="1512168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6 Yuvarlatılmış Çapraz Köşeli Dikdörtgen"/>
          <p:cNvSpPr/>
          <p:nvPr/>
        </p:nvSpPr>
        <p:spPr>
          <a:xfrm>
            <a:off x="1259632" y="2780928"/>
            <a:ext cx="2592288" cy="1368152"/>
          </a:xfrm>
          <a:prstGeom prst="round2Diag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 smtClean="0">
                <a:solidFill>
                  <a:srgbClr val="FF0000"/>
                </a:solidFill>
                <a:latin typeface="Comic Sans MS" pitchFamily="66" charset="0"/>
              </a:rPr>
              <a:t>Tekli Doymamış</a:t>
            </a:r>
          </a:p>
          <a:p>
            <a:pPr algn="ctr"/>
            <a:r>
              <a:rPr lang="tr-TR" sz="2400" b="1" dirty="0" smtClean="0">
                <a:solidFill>
                  <a:srgbClr val="FF0000"/>
                </a:solidFill>
                <a:latin typeface="Comic Sans MS" pitchFamily="66" charset="0"/>
              </a:rPr>
              <a:t>(MUFA)</a:t>
            </a:r>
            <a:endParaRPr lang="tr-TR" sz="24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9" name="8 Yuvarlatılmış Çapraz Köşeli Dikdörtgen"/>
          <p:cNvSpPr/>
          <p:nvPr/>
        </p:nvSpPr>
        <p:spPr>
          <a:xfrm>
            <a:off x="4788024" y="2780928"/>
            <a:ext cx="2736304" cy="1440160"/>
          </a:xfrm>
          <a:prstGeom prst="round2Diag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 smtClean="0">
                <a:solidFill>
                  <a:srgbClr val="FF0000"/>
                </a:solidFill>
                <a:latin typeface="Comic Sans MS" pitchFamily="66" charset="0"/>
              </a:rPr>
              <a:t>Çoklu Doymamış</a:t>
            </a:r>
          </a:p>
          <a:p>
            <a:pPr algn="ctr"/>
            <a:r>
              <a:rPr lang="tr-TR" sz="2400" b="1" dirty="0" smtClean="0">
                <a:solidFill>
                  <a:srgbClr val="FF0000"/>
                </a:solidFill>
                <a:latin typeface="Comic Sans MS" pitchFamily="66" charset="0"/>
              </a:rPr>
              <a:t>(PUFA)</a:t>
            </a:r>
            <a:endParaRPr lang="tr-TR" sz="24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r-TR" sz="3200" b="1" dirty="0" smtClean="0">
                <a:solidFill>
                  <a:srgbClr val="002060"/>
                </a:solidFill>
                <a:latin typeface="Comic Sans MS" pitchFamily="66" charset="0"/>
              </a:rPr>
              <a:t>İlk çift bağın olduğu C atomuna göre doymamış yağ asitlerinin sınıflandırılması</a:t>
            </a:r>
            <a:endParaRPr lang="tr-TR" sz="3200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</p:txBody>
      </p:sp>
      <p:sp>
        <p:nvSpPr>
          <p:cNvPr id="4" name="3 Aşağı Ok"/>
          <p:cNvSpPr/>
          <p:nvPr/>
        </p:nvSpPr>
        <p:spPr>
          <a:xfrm>
            <a:off x="1691680" y="1412776"/>
            <a:ext cx="360040" cy="1512168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Aşağı Ok"/>
          <p:cNvSpPr/>
          <p:nvPr/>
        </p:nvSpPr>
        <p:spPr>
          <a:xfrm>
            <a:off x="3779912" y="1412776"/>
            <a:ext cx="360040" cy="1512168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Aşağı Ok"/>
          <p:cNvSpPr/>
          <p:nvPr/>
        </p:nvSpPr>
        <p:spPr>
          <a:xfrm>
            <a:off x="5940152" y="1412776"/>
            <a:ext cx="360040" cy="1512168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755576" y="3212976"/>
            <a:ext cx="1728192" cy="100811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 smtClean="0">
                <a:solidFill>
                  <a:srgbClr val="002060"/>
                </a:solidFill>
                <a:latin typeface="Comic Sans MS" pitchFamily="66" charset="0"/>
              </a:rPr>
              <a:t>w-3 veya</a:t>
            </a:r>
          </a:p>
          <a:p>
            <a:pPr algn="ctr"/>
            <a:r>
              <a:rPr lang="tr-TR" sz="2400" b="1" dirty="0" smtClean="0">
                <a:solidFill>
                  <a:srgbClr val="002060"/>
                </a:solidFill>
                <a:latin typeface="Comic Sans MS" pitchFamily="66" charset="0"/>
              </a:rPr>
              <a:t>n-3</a:t>
            </a:r>
            <a:endParaRPr lang="tr-TR" sz="2400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8" name="7 Dikdörtgen"/>
          <p:cNvSpPr/>
          <p:nvPr/>
        </p:nvSpPr>
        <p:spPr>
          <a:xfrm>
            <a:off x="3131840" y="3212976"/>
            <a:ext cx="1728192" cy="115212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 smtClean="0">
                <a:solidFill>
                  <a:srgbClr val="002060"/>
                </a:solidFill>
                <a:latin typeface="Comic Sans MS" pitchFamily="66" charset="0"/>
              </a:rPr>
              <a:t>w-6 veya</a:t>
            </a:r>
          </a:p>
          <a:p>
            <a:pPr algn="ctr"/>
            <a:r>
              <a:rPr lang="tr-TR" sz="2400" b="1" dirty="0" smtClean="0">
                <a:solidFill>
                  <a:srgbClr val="002060"/>
                </a:solidFill>
                <a:latin typeface="Comic Sans MS" pitchFamily="66" charset="0"/>
              </a:rPr>
              <a:t>n-6</a:t>
            </a:r>
            <a:endParaRPr lang="tr-TR" sz="2400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9" name="8 Dikdörtgen"/>
          <p:cNvSpPr/>
          <p:nvPr/>
        </p:nvSpPr>
        <p:spPr>
          <a:xfrm>
            <a:off x="5292080" y="3212976"/>
            <a:ext cx="1728192" cy="115212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 smtClean="0">
                <a:solidFill>
                  <a:srgbClr val="002060"/>
                </a:solidFill>
                <a:latin typeface="Comic Sans MS" pitchFamily="66" charset="0"/>
              </a:rPr>
              <a:t>w-9 veya</a:t>
            </a:r>
          </a:p>
          <a:p>
            <a:pPr algn="ctr"/>
            <a:r>
              <a:rPr lang="tr-TR" sz="2400" b="1" dirty="0" smtClean="0">
                <a:solidFill>
                  <a:srgbClr val="002060"/>
                </a:solidFill>
                <a:latin typeface="Comic Sans MS" pitchFamily="66" charset="0"/>
              </a:rPr>
              <a:t>n-9</a:t>
            </a:r>
            <a:endParaRPr lang="tr-TR" sz="2400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w-3, w-6, w-9</a:t>
            </a:r>
            <a:endParaRPr lang="tr-TR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62466" name="Picture 2" descr="http://www.hidden-diabetes-cures.com/images/unsaturated-fatty-acids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412776"/>
            <a:ext cx="8280920" cy="47538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930226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Tekli Doymamış Yağ Asitleri</a:t>
            </a:r>
            <a:b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(MUFA)</a:t>
            </a:r>
            <a:b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tr-TR" sz="4900" b="1" dirty="0" err="1" smtClean="0">
                <a:solidFill>
                  <a:srgbClr val="FF0000"/>
                </a:solidFill>
                <a:latin typeface="Comic Sans MS" pitchFamily="66" charset="0"/>
              </a:rPr>
              <a:t>C</a:t>
            </a:r>
            <a:r>
              <a:rPr lang="tr-TR" sz="4900" b="1" baseline="-25000" dirty="0" err="1" smtClean="0">
                <a:solidFill>
                  <a:srgbClr val="FF0000"/>
                </a:solidFill>
                <a:latin typeface="Comic Sans MS" pitchFamily="66" charset="0"/>
              </a:rPr>
              <a:t>n</a:t>
            </a:r>
            <a:r>
              <a:rPr lang="tr-TR" sz="4900" b="1" dirty="0" err="1" smtClean="0">
                <a:solidFill>
                  <a:srgbClr val="FF0000"/>
                </a:solidFill>
                <a:latin typeface="Comic Sans MS" pitchFamily="66" charset="0"/>
              </a:rPr>
              <a:t>H</a:t>
            </a:r>
            <a:r>
              <a:rPr lang="tr-TR" sz="4900" b="1" baseline="-25000" dirty="0" smtClean="0">
                <a:solidFill>
                  <a:srgbClr val="FF0000"/>
                </a:solidFill>
                <a:latin typeface="Comic Sans MS" pitchFamily="66" charset="0"/>
              </a:rPr>
              <a:t>(2n-2)</a:t>
            </a:r>
            <a:r>
              <a:rPr lang="tr-TR" sz="4900" b="1" dirty="0" smtClean="0">
                <a:solidFill>
                  <a:srgbClr val="FF0000"/>
                </a:solidFill>
                <a:latin typeface="Comic Sans MS" pitchFamily="66" charset="0"/>
              </a:rPr>
              <a:t>O</a:t>
            </a:r>
            <a:r>
              <a:rPr lang="tr-TR" sz="4900" b="1" baseline="-25000" dirty="0" smtClean="0">
                <a:solidFill>
                  <a:srgbClr val="FF0000"/>
                </a:solidFill>
                <a:latin typeface="Comic Sans MS" pitchFamily="66" charset="0"/>
              </a:rPr>
              <a:t>2</a:t>
            </a:r>
            <a:endParaRPr lang="tr-TR" sz="4900" b="1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3633267"/>
          </a:xfrm>
        </p:spPr>
        <p:txBody>
          <a:bodyPr>
            <a:normAutofit/>
          </a:bodyPr>
          <a:lstStyle/>
          <a:p>
            <a:r>
              <a:rPr lang="tr-TR" b="1" i="1" u="sng" dirty="0" err="1" smtClean="0">
                <a:latin typeface="Comic Sans MS" pitchFamily="66" charset="0"/>
              </a:rPr>
              <a:t>Miristoleik</a:t>
            </a:r>
            <a:r>
              <a:rPr lang="tr-TR" b="1" i="1" u="sng" dirty="0" smtClean="0">
                <a:latin typeface="Comic Sans MS" pitchFamily="66" charset="0"/>
              </a:rPr>
              <a:t> Asit </a:t>
            </a:r>
            <a:r>
              <a:rPr lang="tr-TR" b="1" dirty="0" smtClean="0">
                <a:latin typeface="Comic Sans MS" pitchFamily="66" charset="0"/>
              </a:rPr>
              <a:t>(14:1) </a:t>
            </a:r>
            <a:endParaRPr lang="tr-TR" b="1" dirty="0" smtClean="0">
              <a:latin typeface="Comic Sans MS" pitchFamily="66" charset="0"/>
            </a:endParaRPr>
          </a:p>
          <a:p>
            <a:r>
              <a:rPr lang="tr-TR" b="1" i="1" u="sng" dirty="0" err="1" smtClean="0">
                <a:latin typeface="Comic Sans MS" pitchFamily="66" charset="0"/>
              </a:rPr>
              <a:t>Palmitoleik</a:t>
            </a:r>
            <a:r>
              <a:rPr lang="tr-TR" b="1" i="1" u="sng" dirty="0" smtClean="0">
                <a:latin typeface="Comic Sans MS" pitchFamily="66" charset="0"/>
              </a:rPr>
              <a:t> </a:t>
            </a:r>
            <a:r>
              <a:rPr lang="tr-TR" b="1" i="1" u="sng" dirty="0" smtClean="0">
                <a:latin typeface="Comic Sans MS" pitchFamily="66" charset="0"/>
              </a:rPr>
              <a:t>Asit </a:t>
            </a:r>
            <a:r>
              <a:rPr lang="tr-TR" b="1" dirty="0" smtClean="0">
                <a:latin typeface="Comic Sans MS" pitchFamily="66" charset="0"/>
              </a:rPr>
              <a:t>(16:1) </a:t>
            </a:r>
          </a:p>
          <a:p>
            <a:r>
              <a:rPr lang="tr-TR" b="1" i="1" u="sng" dirty="0" smtClean="0">
                <a:latin typeface="Comic Sans MS" pitchFamily="66" charset="0"/>
              </a:rPr>
              <a:t>Oleik asit </a:t>
            </a:r>
            <a:r>
              <a:rPr lang="tr-TR" b="1" dirty="0" smtClean="0">
                <a:latin typeface="Comic Sans MS" pitchFamily="66" charset="0"/>
              </a:rPr>
              <a:t>(18:1) </a:t>
            </a:r>
            <a:endParaRPr lang="tr-TR" b="1" dirty="0" smtClean="0">
              <a:latin typeface="Comic Sans MS" pitchFamily="66" charset="0"/>
            </a:endParaRPr>
          </a:p>
          <a:p>
            <a:r>
              <a:rPr lang="tr-TR" b="1" i="1" u="sng" dirty="0" err="1" smtClean="0">
                <a:latin typeface="Comic Sans MS" pitchFamily="66" charset="0"/>
              </a:rPr>
              <a:t>Gadoleik</a:t>
            </a:r>
            <a:r>
              <a:rPr lang="tr-TR" b="1" i="1" u="sng" dirty="0" smtClean="0">
                <a:latin typeface="Comic Sans MS" pitchFamily="66" charset="0"/>
              </a:rPr>
              <a:t> </a:t>
            </a:r>
            <a:r>
              <a:rPr lang="tr-TR" b="1" i="1" u="sng" dirty="0" smtClean="0">
                <a:latin typeface="Comic Sans MS" pitchFamily="66" charset="0"/>
              </a:rPr>
              <a:t>Asit </a:t>
            </a:r>
            <a:r>
              <a:rPr lang="tr-TR" b="1" dirty="0" smtClean="0">
                <a:latin typeface="Comic Sans MS" pitchFamily="66" charset="0"/>
              </a:rPr>
              <a:t>(20:1) </a:t>
            </a:r>
            <a:endParaRPr lang="tr-TR" b="1" dirty="0" smtClean="0">
              <a:latin typeface="Comic Sans MS" pitchFamily="66" charset="0"/>
            </a:endParaRPr>
          </a:p>
          <a:p>
            <a:r>
              <a:rPr lang="tr-TR" b="1" i="1" u="sng" dirty="0" err="1" smtClean="0">
                <a:latin typeface="Comic Sans MS" pitchFamily="66" charset="0"/>
              </a:rPr>
              <a:t>Nervonik</a:t>
            </a:r>
            <a:r>
              <a:rPr lang="tr-TR" b="1" i="1" u="sng" dirty="0" smtClean="0">
                <a:latin typeface="Comic Sans MS" pitchFamily="66" charset="0"/>
              </a:rPr>
              <a:t> </a:t>
            </a:r>
            <a:r>
              <a:rPr lang="tr-TR" b="1" i="1" u="sng" dirty="0" smtClean="0">
                <a:latin typeface="Comic Sans MS" pitchFamily="66" charset="0"/>
              </a:rPr>
              <a:t>Asit </a:t>
            </a:r>
            <a:r>
              <a:rPr lang="tr-TR" b="1" dirty="0" smtClean="0">
                <a:latin typeface="Comic Sans MS" pitchFamily="66" charset="0"/>
              </a:rPr>
              <a:t>(24:1</a:t>
            </a:r>
            <a:r>
              <a:rPr lang="tr-TR" b="1" dirty="0" smtClean="0">
                <a:latin typeface="Comic Sans MS" pitchFamily="66" charset="0"/>
              </a:rPr>
              <a:t>)</a:t>
            </a:r>
            <a:endParaRPr lang="tr-TR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18:1 (n-9)</a:t>
            </a:r>
            <a:endParaRPr lang="tr-TR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Oleik Asit</a:t>
            </a:r>
          </a:p>
          <a:p>
            <a:pPr>
              <a:buNone/>
            </a:pPr>
            <a:endParaRPr lang="tr-TR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95234" name="Picture 2" descr="http://t3.gstatic.com/images?q=tbn:ANd9GcQ16QVkv55Rrl7GtH0ZIqotQKDPkRqXQf5QN2nv0cSmsZtKpM4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80" y="3356992"/>
            <a:ext cx="4968552" cy="1800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930226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Çoklu Doymamış Yağ Asitleri</a:t>
            </a:r>
            <a:b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(PUFA)</a:t>
            </a:r>
            <a:b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</a:br>
            <a:endParaRPr lang="tr-TR" sz="4900" b="1" baseline="-25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363326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b="1" dirty="0" smtClean="0">
                <a:latin typeface="Comic Sans MS" pitchFamily="66" charset="0"/>
              </a:rPr>
              <a:t>  C zincirinde 1’den fazla çift bağ bulunur.</a:t>
            </a:r>
            <a:endParaRPr lang="tr-TR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18:3 (n-3)</a:t>
            </a:r>
            <a:endParaRPr lang="tr-TR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b="1" dirty="0" smtClean="0">
                <a:solidFill>
                  <a:srgbClr val="FF0000"/>
                </a:solidFill>
                <a:latin typeface="Comic Sans MS" pitchFamily="66" charset="0"/>
              </a:rPr>
              <a:t>ὰ</a:t>
            </a:r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- </a:t>
            </a:r>
            <a:r>
              <a:rPr lang="tr-TR" b="1" dirty="0" err="1" smtClean="0">
                <a:solidFill>
                  <a:srgbClr val="FF0000"/>
                </a:solidFill>
                <a:latin typeface="Comic Sans MS" pitchFamily="66" charset="0"/>
              </a:rPr>
              <a:t>Linolenik</a:t>
            </a:r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 Asit</a:t>
            </a:r>
          </a:p>
          <a:p>
            <a:pPr>
              <a:buNone/>
            </a:pPr>
            <a:endParaRPr lang="tr-TR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16386" name="Picture 2" descr="http://www.longevinst.org/images/linolenic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4653136"/>
            <a:ext cx="4248472" cy="136815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pic>
      <p:sp>
        <p:nvSpPr>
          <p:cNvPr id="5" name="4 5-Nokta Yıldız"/>
          <p:cNvSpPr/>
          <p:nvPr/>
        </p:nvSpPr>
        <p:spPr>
          <a:xfrm>
            <a:off x="2411760" y="5229200"/>
            <a:ext cx="216024" cy="576064"/>
          </a:xfrm>
          <a:prstGeom prst="star5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5-Nokta Yıldız"/>
          <p:cNvSpPr/>
          <p:nvPr/>
        </p:nvSpPr>
        <p:spPr>
          <a:xfrm>
            <a:off x="2771800" y="5301208"/>
            <a:ext cx="360040" cy="432048"/>
          </a:xfrm>
          <a:prstGeom prst="star5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6 5-Nokta Yıldız"/>
          <p:cNvSpPr/>
          <p:nvPr/>
        </p:nvSpPr>
        <p:spPr>
          <a:xfrm>
            <a:off x="3491880" y="5157192"/>
            <a:ext cx="288032" cy="64807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20:5 (n-3)</a:t>
            </a:r>
            <a:endParaRPr lang="tr-TR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err="1" smtClean="0">
                <a:solidFill>
                  <a:srgbClr val="FF0000"/>
                </a:solidFill>
                <a:latin typeface="Comic Sans MS" pitchFamily="66" charset="0"/>
              </a:rPr>
              <a:t>Eicosapentoenoik</a:t>
            </a:r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 Asit (EPA)</a:t>
            </a:r>
          </a:p>
          <a:p>
            <a:pPr>
              <a:buNone/>
            </a:pPr>
            <a:endParaRPr lang="tr-TR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12290" name="Picture 2" descr="http://chriskresser.com/images/epa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4149080"/>
            <a:ext cx="6192688" cy="2216275"/>
          </a:xfrm>
          <a:prstGeom prst="rect">
            <a:avLst/>
          </a:prstGeom>
          <a:noFill/>
        </p:spPr>
      </p:pic>
      <p:sp>
        <p:nvSpPr>
          <p:cNvPr id="5" name="4 5-Nokta Yıldız"/>
          <p:cNvSpPr/>
          <p:nvPr/>
        </p:nvSpPr>
        <p:spPr>
          <a:xfrm>
            <a:off x="6372200" y="260648"/>
            <a:ext cx="1080120" cy="1080120"/>
          </a:xfrm>
          <a:prstGeom prst="star5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22:6 (n-3)</a:t>
            </a:r>
            <a:endParaRPr lang="tr-TR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err="1" smtClean="0">
                <a:solidFill>
                  <a:srgbClr val="FF0000"/>
                </a:solidFill>
                <a:latin typeface="Comic Sans MS" pitchFamily="66" charset="0"/>
              </a:rPr>
              <a:t>Decosahexaenoik</a:t>
            </a:r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 Asit (DHA)</a:t>
            </a:r>
          </a:p>
          <a:p>
            <a:pPr>
              <a:buNone/>
            </a:pPr>
            <a:endParaRPr lang="tr-TR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>
              <a:buNone/>
            </a:pPr>
            <a:endParaRPr lang="tr-TR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4 Yuvarlatılmış Dikdörtgen"/>
          <p:cNvSpPr/>
          <p:nvPr/>
        </p:nvSpPr>
        <p:spPr>
          <a:xfrm>
            <a:off x="827584" y="3212976"/>
            <a:ext cx="2016224" cy="136815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b="1" u="sng" dirty="0" smtClean="0">
                <a:latin typeface="Comic Sans MS" pitchFamily="66" charset="0"/>
              </a:rPr>
              <a:t>Basit Lipitler</a:t>
            </a:r>
          </a:p>
          <a:p>
            <a:pPr algn="ctr"/>
            <a:endParaRPr lang="tr-TR" b="1" u="sng" dirty="0" smtClean="0">
              <a:latin typeface="Comic Sans MS" pitchFamily="66" charset="0"/>
            </a:endParaRPr>
          </a:p>
          <a:p>
            <a:pPr marL="342900" indent="-342900">
              <a:buAutoNum type="arabicPeriod"/>
            </a:pPr>
            <a:r>
              <a:rPr lang="tr-TR" dirty="0" smtClean="0">
                <a:latin typeface="Comic Sans MS" pitchFamily="66" charset="0"/>
              </a:rPr>
              <a:t>Yağlar</a:t>
            </a:r>
          </a:p>
          <a:p>
            <a:pPr marL="342900" indent="-342900">
              <a:buAutoNum type="arabicPeriod"/>
            </a:pPr>
            <a:r>
              <a:rPr lang="tr-TR" dirty="0" smtClean="0">
                <a:latin typeface="Comic Sans MS" pitchFamily="66" charset="0"/>
              </a:rPr>
              <a:t>Mumlar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8" name="7 Yuvarlatılmış Dikdörtgen"/>
          <p:cNvSpPr/>
          <p:nvPr/>
        </p:nvSpPr>
        <p:spPr>
          <a:xfrm>
            <a:off x="3491880" y="3284984"/>
            <a:ext cx="2088232" cy="165618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b="1" u="sng" dirty="0" smtClean="0">
                <a:latin typeface="Comic Sans MS" pitchFamily="66" charset="0"/>
              </a:rPr>
              <a:t>Bileşik Lipitler</a:t>
            </a:r>
          </a:p>
          <a:p>
            <a:pPr algn="ctr"/>
            <a:endParaRPr lang="tr-TR" b="1" u="sng" dirty="0" smtClean="0">
              <a:latin typeface="Comic Sans MS" pitchFamily="66" charset="0"/>
            </a:endParaRPr>
          </a:p>
          <a:p>
            <a:pPr marL="342900" indent="-342900" algn="just"/>
            <a:r>
              <a:rPr lang="tr-TR" dirty="0" smtClean="0">
                <a:latin typeface="Comic Sans MS" pitchFamily="66" charset="0"/>
              </a:rPr>
              <a:t>1. </a:t>
            </a:r>
            <a:r>
              <a:rPr lang="tr-TR" dirty="0" err="1" smtClean="0">
                <a:latin typeface="Comic Sans MS" pitchFamily="66" charset="0"/>
              </a:rPr>
              <a:t>Fosfolipitler</a:t>
            </a:r>
            <a:endParaRPr lang="tr-TR" dirty="0" smtClean="0">
              <a:latin typeface="Comic Sans MS" pitchFamily="66" charset="0"/>
            </a:endParaRPr>
          </a:p>
          <a:p>
            <a:pPr marL="342900" indent="-342900" algn="just"/>
            <a:r>
              <a:rPr lang="tr-TR" dirty="0" smtClean="0">
                <a:latin typeface="Comic Sans MS" pitchFamily="66" charset="0"/>
              </a:rPr>
              <a:t>2.</a:t>
            </a:r>
            <a:r>
              <a:rPr lang="tr-TR" dirty="0" err="1" smtClean="0">
                <a:latin typeface="Comic Sans MS" pitchFamily="66" charset="0"/>
              </a:rPr>
              <a:t>Glikolipitler</a:t>
            </a:r>
            <a:endParaRPr lang="tr-TR" dirty="0" smtClean="0">
              <a:latin typeface="Comic Sans MS" pitchFamily="66" charset="0"/>
            </a:endParaRPr>
          </a:p>
          <a:p>
            <a:pPr marL="342900" indent="-342900" algn="just"/>
            <a:r>
              <a:rPr lang="tr-TR" dirty="0" smtClean="0">
                <a:latin typeface="Comic Sans MS" pitchFamily="66" charset="0"/>
              </a:rPr>
              <a:t>3.</a:t>
            </a:r>
            <a:r>
              <a:rPr lang="tr-TR" dirty="0" err="1" smtClean="0">
                <a:latin typeface="Comic Sans MS" pitchFamily="66" charset="0"/>
              </a:rPr>
              <a:t>Lipoproteinler</a:t>
            </a:r>
            <a:endParaRPr lang="tr-TR" dirty="0">
              <a:latin typeface="Comic Sans MS" pitchFamily="66" charset="0"/>
            </a:endParaRPr>
          </a:p>
        </p:txBody>
      </p:sp>
      <p:sp>
        <p:nvSpPr>
          <p:cNvPr id="9" name="8 Yuvarlatılmış Dikdörtgen"/>
          <p:cNvSpPr/>
          <p:nvPr/>
        </p:nvSpPr>
        <p:spPr>
          <a:xfrm>
            <a:off x="6012160" y="3140968"/>
            <a:ext cx="2016224" cy="136815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b="1" u="sng" dirty="0" smtClean="0">
                <a:latin typeface="Comic Sans MS" pitchFamily="66" charset="0"/>
              </a:rPr>
              <a:t>Türev Lipitler</a:t>
            </a:r>
          </a:p>
          <a:p>
            <a:pPr algn="ctr"/>
            <a:r>
              <a:rPr lang="tr-TR" b="1" dirty="0" smtClean="0">
                <a:latin typeface="Comic Sans MS" pitchFamily="66" charset="0"/>
              </a:rPr>
              <a:t>(</a:t>
            </a:r>
            <a:r>
              <a:rPr lang="tr-TR" b="1" dirty="0" err="1" smtClean="0">
                <a:latin typeface="Comic Sans MS" pitchFamily="66" charset="0"/>
              </a:rPr>
              <a:t>Steroidler</a:t>
            </a:r>
            <a:r>
              <a:rPr lang="tr-TR" b="1" dirty="0" smtClean="0">
                <a:latin typeface="Comic Sans MS" pitchFamily="66" charset="0"/>
              </a:rPr>
              <a:t>)</a:t>
            </a:r>
            <a:endParaRPr lang="tr-TR" b="1" dirty="0">
              <a:latin typeface="Comic Sans MS" pitchFamily="66" charset="0"/>
            </a:endParaRPr>
          </a:p>
        </p:txBody>
      </p:sp>
      <p:sp>
        <p:nvSpPr>
          <p:cNvPr id="10" name="9 Yuvarlatılmış Dikdörtgen"/>
          <p:cNvSpPr/>
          <p:nvPr/>
        </p:nvSpPr>
        <p:spPr>
          <a:xfrm>
            <a:off x="1907704" y="1268760"/>
            <a:ext cx="5472608" cy="108012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800" b="1" dirty="0" smtClean="0">
                <a:solidFill>
                  <a:srgbClr val="7030A0"/>
                </a:solidFill>
                <a:latin typeface="Comic Sans MS" pitchFamily="66" charset="0"/>
              </a:rPr>
              <a:t>Lipitler</a:t>
            </a:r>
            <a:endParaRPr lang="tr-TR" sz="2800" b="1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11" name="10 Aşağı Ok"/>
          <p:cNvSpPr/>
          <p:nvPr/>
        </p:nvSpPr>
        <p:spPr>
          <a:xfrm>
            <a:off x="2051720" y="2492896"/>
            <a:ext cx="576064" cy="576064"/>
          </a:xfrm>
          <a:prstGeom prst="down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11 Aşağı Ok"/>
          <p:cNvSpPr/>
          <p:nvPr/>
        </p:nvSpPr>
        <p:spPr>
          <a:xfrm>
            <a:off x="4283968" y="2492896"/>
            <a:ext cx="504056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15 Aşağı Ok"/>
          <p:cNvSpPr/>
          <p:nvPr/>
        </p:nvSpPr>
        <p:spPr>
          <a:xfrm>
            <a:off x="6660232" y="2492896"/>
            <a:ext cx="504056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18:2 (n-6)</a:t>
            </a:r>
            <a:endParaRPr lang="tr-TR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err="1" smtClean="0">
                <a:solidFill>
                  <a:srgbClr val="FF0000"/>
                </a:solidFill>
                <a:latin typeface="Comic Sans MS" pitchFamily="66" charset="0"/>
              </a:rPr>
              <a:t>Linoleik</a:t>
            </a:r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 Asit</a:t>
            </a:r>
          </a:p>
          <a:p>
            <a:pPr>
              <a:buNone/>
            </a:pPr>
            <a:endParaRPr lang="tr-TR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pic>
        <p:nvPicPr>
          <p:cNvPr id="18434" name="Picture 2" descr="http://t2.gstatic.com/images?q=tbn:ANd9GcS-ngwRWQLqSQi1MDqAs3ayCZasfeySlIU-lVA6FXPPd0qJ8QJ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648" y="2852936"/>
            <a:ext cx="5112568" cy="15841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20:4 (n-6)</a:t>
            </a:r>
            <a:endParaRPr lang="tr-TR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err="1" smtClean="0">
                <a:solidFill>
                  <a:srgbClr val="FF0000"/>
                </a:solidFill>
                <a:latin typeface="Comic Sans MS" pitchFamily="66" charset="0"/>
              </a:rPr>
              <a:t>Araşidonik</a:t>
            </a:r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 Asit</a:t>
            </a:r>
          </a:p>
          <a:p>
            <a:endParaRPr lang="tr-TR" dirty="0"/>
          </a:p>
        </p:txBody>
      </p:sp>
      <p:pic>
        <p:nvPicPr>
          <p:cNvPr id="89090" name="Picture 2" descr="http://t3.gstatic.com/images?q=tbn:ANd9GcTmnIOk-l_lHLOmZEh2FKpRAXTilacwA4GQN66D1qmdOexbc3gPV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2711053"/>
            <a:ext cx="4464496" cy="11521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304800"/>
            <a:ext cx="7543800" cy="1143000"/>
          </a:xfrm>
        </p:spPr>
        <p:txBody>
          <a:bodyPr/>
          <a:lstStyle/>
          <a:p>
            <a:pPr eaLnBrk="1" hangingPunct="1"/>
            <a:r>
              <a:rPr lang="tr-TR" b="1" dirty="0" smtClean="0">
                <a:solidFill>
                  <a:srgbClr val="7030A0"/>
                </a:solidFill>
                <a:latin typeface="Comic Sans MS" pitchFamily="66" charset="0"/>
                <a:cs typeface="Times New Roman" pitchFamily="18" charset="0"/>
              </a:rPr>
              <a:t>Doymamış yağ asitleri</a:t>
            </a:r>
          </a:p>
        </p:txBody>
      </p:sp>
      <p:graphicFrame>
        <p:nvGraphicFramePr>
          <p:cNvPr id="2050" name="Object 3"/>
          <p:cNvGraphicFramePr>
            <a:graphicFrameLocks noChangeAspect="1"/>
          </p:cNvGraphicFramePr>
          <p:nvPr/>
        </p:nvGraphicFramePr>
        <p:xfrm>
          <a:off x="900113" y="1412776"/>
          <a:ext cx="7391400" cy="459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Word Belgesi" r:id="rId4" imgW="6071074" imgH="2412575" progId="Word.Document.8">
                  <p:embed/>
                </p:oleObj>
              </mc:Choice>
              <mc:Fallback>
                <p:oleObj name="Word Belgesi" r:id="rId4" imgW="6071074" imgH="2412575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1412776"/>
                        <a:ext cx="7391400" cy="459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ttp://t0.gstatic.com/images?q=tbn:ANd9GcRDzbA5X-OlVB6ecfW1pk-FpwGspN9KPDgXqoVeoEs_an1xQYjWG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4581128"/>
            <a:ext cx="2160240" cy="1505200"/>
          </a:xfrm>
          <a:prstGeom prst="rect">
            <a:avLst/>
          </a:prstGeom>
          <a:noFill/>
        </p:spPr>
      </p:pic>
      <p:pic>
        <p:nvPicPr>
          <p:cNvPr id="21508" name="Picture 4" descr="http://t3.gstatic.com/images?q=tbn:ANd9GcSaZ1xLYM4-q3iZbu8p6x_Cj7MkEeWVWEOOEEQO3dQlr-upMDjzq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96136" y="2276872"/>
            <a:ext cx="2381250" cy="2356099"/>
          </a:xfrm>
          <a:prstGeom prst="rect">
            <a:avLst/>
          </a:prstGeom>
          <a:noFill/>
        </p:spPr>
      </p:pic>
      <p:pic>
        <p:nvPicPr>
          <p:cNvPr id="21510" name="Picture 6" descr="http://t3.gstatic.com/images?q=tbn:ANd9GcRoDFyf_dH6vuMVwI9JssynE__rMSZGETzOTmffOhyiqVtE0eKw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92080" y="5229200"/>
            <a:ext cx="2847975" cy="1266826"/>
          </a:xfrm>
          <a:prstGeom prst="rect">
            <a:avLst/>
          </a:prstGeom>
          <a:noFill/>
        </p:spPr>
      </p:pic>
      <p:pic>
        <p:nvPicPr>
          <p:cNvPr id="8" name="Picture 2" descr="http://www.natural-health-information-centre.com/image-files/cis-fat.jpg"/>
          <p:cNvPicPr>
            <a:picLocks noGrp="1" noChangeAspect="1" noChangeArrowheads="1"/>
          </p:cNvPicPr>
          <p:nvPr>
            <p:ph idx="1"/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71600" y="1988840"/>
            <a:ext cx="3528392" cy="22574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FF0000"/>
                </a:solidFill>
                <a:latin typeface="Comic Sans MS" pitchFamily="66" charset="0"/>
              </a:rPr>
              <a:t>Cis</a:t>
            </a:r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-Trans Yağ Asitleri</a:t>
            </a:r>
            <a:endParaRPr lang="tr-TR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</p:txBody>
      </p:sp>
      <p:pic>
        <p:nvPicPr>
          <p:cNvPr id="9728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2276872"/>
            <a:ext cx="3895725" cy="18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FF0000"/>
                </a:solidFill>
                <a:latin typeface="Comic Sans MS" pitchFamily="66" charset="0"/>
              </a:rPr>
              <a:t>Cis</a:t>
            </a:r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-Trans Yağ Asitleri</a:t>
            </a:r>
            <a:endParaRPr lang="tr-TR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latin typeface="Comic Sans MS" pitchFamily="66" charset="0"/>
              </a:rPr>
              <a:t>Geviş getiren hayvanların (koyun kuzu inek gibi) işkembelerinde bakteriler tarafından</a:t>
            </a:r>
          </a:p>
          <a:p>
            <a:pPr>
              <a:buNone/>
            </a:pPr>
            <a:r>
              <a:rPr lang="tr-TR" sz="2800" b="1" dirty="0" smtClean="0">
                <a:latin typeface="Comic Sans MS" pitchFamily="66" charset="0"/>
              </a:rPr>
              <a:t>  doğal olarak oluşabilir.</a:t>
            </a:r>
          </a:p>
          <a:p>
            <a:r>
              <a:rPr lang="tr-TR" sz="2800" b="1" dirty="0" smtClean="0">
                <a:latin typeface="Comic Sans MS" pitchFamily="66" charset="0"/>
              </a:rPr>
              <a:t>Yağların çok yüksek sıcaklıklarda ısıtılması ile oluşabilir. Yağların kızartılması veya defalarca kullanılması sonucu ortaya çıkabilir.</a:t>
            </a:r>
          </a:p>
          <a:p>
            <a:r>
              <a:rPr lang="tr-TR" sz="2800" b="1" dirty="0" smtClean="0">
                <a:latin typeface="Comic Sans MS" pitchFamily="66" charset="0"/>
              </a:rPr>
              <a:t>Bitkisel sıvı yağların kısmen </a:t>
            </a:r>
            <a:r>
              <a:rPr lang="tr-TR" sz="2800" b="1" dirty="0" err="1" smtClean="0">
                <a:latin typeface="Comic Sans MS" pitchFamily="66" charset="0"/>
              </a:rPr>
              <a:t>hidrojenasyonu</a:t>
            </a:r>
            <a:r>
              <a:rPr lang="tr-TR" sz="2800" b="1" dirty="0" smtClean="0">
                <a:latin typeface="Comic Sans MS" pitchFamily="66" charset="0"/>
              </a:rPr>
              <a:t> ile de oluşabilir.</a:t>
            </a:r>
            <a:endParaRPr lang="tr-TR" sz="2800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solidFill>
                  <a:srgbClr val="FF33CC"/>
                </a:solidFill>
                <a:latin typeface="Comic Sans MS" pitchFamily="66" charset="0"/>
              </a:rPr>
              <a:t>Trans yağ </a:t>
            </a:r>
            <a:r>
              <a:rPr lang="tr-TR" sz="3200" b="1" dirty="0" err="1">
                <a:solidFill>
                  <a:srgbClr val="FF33CC"/>
                </a:solidFill>
                <a:latin typeface="Comic Sans MS" pitchFamily="66" charset="0"/>
              </a:rPr>
              <a:t>asiti</a:t>
            </a:r>
            <a:r>
              <a:rPr lang="tr-TR" sz="3200" b="1" dirty="0">
                <a:solidFill>
                  <a:srgbClr val="FF33CC"/>
                </a:solidFill>
                <a:latin typeface="Comic Sans MS" pitchFamily="66" charset="0"/>
              </a:rPr>
              <a:t> nasıl oluşur?</a:t>
            </a:r>
            <a:endParaRPr lang="en-US" sz="3200" b="1" dirty="0">
              <a:solidFill>
                <a:srgbClr val="FF33CC"/>
              </a:solidFill>
              <a:latin typeface="Comic Sans MS" pitchFamily="66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776"/>
            <a:ext cx="8229600" cy="4824535"/>
          </a:xfrm>
        </p:spPr>
        <p:txBody>
          <a:bodyPr/>
          <a:lstStyle/>
          <a:p>
            <a:pPr>
              <a:buNone/>
            </a:pPr>
            <a:endParaRPr lang="en-US" sz="1600" dirty="0"/>
          </a:p>
        </p:txBody>
      </p:sp>
      <p:pic>
        <p:nvPicPr>
          <p:cNvPr id="9220" name="Picture 4" descr="300px-Elaidic-acid-2D-skeletal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35696" y="5373216"/>
            <a:ext cx="5257800" cy="1008112"/>
          </a:xfrm>
          <a:prstGeom prst="rect">
            <a:avLst/>
          </a:prstGeom>
          <a:noFill/>
        </p:spPr>
      </p:pic>
      <p:pic>
        <p:nvPicPr>
          <p:cNvPr id="9221" name="Picture 5" descr="Oleic acid's skeletal formula">
            <a:hlinkClick r:id="rId5" tooltip="Oleic acid's skeletal formula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23728" y="1484784"/>
            <a:ext cx="4629150" cy="1173163"/>
          </a:xfrm>
          <a:prstGeom prst="rect">
            <a:avLst/>
          </a:prstGeom>
          <a:noFill/>
        </p:spPr>
      </p:pic>
      <p:sp>
        <p:nvSpPr>
          <p:cNvPr id="9" name="8 Aşağı Ok"/>
          <p:cNvSpPr/>
          <p:nvPr/>
        </p:nvSpPr>
        <p:spPr bwMode="auto">
          <a:xfrm>
            <a:off x="2987824" y="2780928"/>
            <a:ext cx="648072" cy="2016224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5796136" y="1556792"/>
            <a:ext cx="3024187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/>
            <a:r>
              <a:rPr lang="en-US"/>
              <a:t>(9-cis-C18:1)</a:t>
            </a:r>
          </a:p>
          <a:p>
            <a:pPr eaLnBrk="1" hangingPunct="1"/>
            <a:r>
              <a:rPr lang="en-US"/>
              <a:t>mp:  13-14</a:t>
            </a:r>
            <a:r>
              <a:rPr lang="en-US">
                <a:cs typeface="Arial" pitchFamily="34" charset="0"/>
              </a:rPr>
              <a:t>º</a:t>
            </a:r>
            <a:r>
              <a:rPr lang="en-US"/>
              <a:t>C</a:t>
            </a:r>
            <a:endParaRPr lang="tr-TR"/>
          </a:p>
          <a:p>
            <a:pPr eaLnBrk="1" hangingPunct="1"/>
            <a:endParaRPr lang="tr-TR"/>
          </a:p>
          <a:p>
            <a:pPr eaLnBrk="1" hangingPunct="1"/>
            <a:endParaRPr lang="tr-TR"/>
          </a:p>
          <a:p>
            <a:pPr eaLnBrk="1" hangingPunct="1"/>
            <a:endParaRPr lang="tr-TR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(9-trans-C18:1)</a:t>
            </a:r>
          </a:p>
          <a:p>
            <a:pPr eaLnBrk="1" hangingPunct="1"/>
            <a:r>
              <a:rPr lang="en-US"/>
              <a:t>mp:  44-45</a:t>
            </a:r>
            <a:r>
              <a:rPr lang="en-US">
                <a:cs typeface="Arial" pitchFamily="34" charset="0"/>
              </a:rPr>
              <a:t>º</a:t>
            </a:r>
            <a:r>
              <a:rPr lang="en-US"/>
              <a:t>C</a:t>
            </a:r>
            <a:endParaRPr lang="tr-TR"/>
          </a:p>
          <a:p>
            <a:pPr eaLnBrk="1" hangingPunct="1"/>
            <a:r>
              <a:rPr lang="tr-TR"/>
              <a:t>Düz ve daha stabil</a:t>
            </a:r>
            <a:endParaRPr lang="en-US"/>
          </a:p>
        </p:txBody>
      </p:sp>
      <p:sp>
        <p:nvSpPr>
          <p:cNvPr id="8203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457200" y="836712"/>
            <a:ext cx="8229600" cy="5289451"/>
          </a:xfrm>
          <a:noFill/>
          <a:ln/>
        </p:spPr>
        <p:txBody>
          <a:bodyPr/>
          <a:lstStyle/>
          <a:p>
            <a:pPr>
              <a:buNone/>
            </a:pPr>
            <a:r>
              <a:rPr lang="tr-TR" dirty="0"/>
              <a:t>Oleik asit</a:t>
            </a:r>
          </a:p>
          <a:p>
            <a:pPr>
              <a:buNone/>
            </a:pPr>
            <a:endParaRPr lang="tr-TR" dirty="0"/>
          </a:p>
          <a:p>
            <a:pPr>
              <a:buFont typeface="Wingdings" pitchFamily="2" charset="2"/>
              <a:buNone/>
            </a:pPr>
            <a:endParaRPr lang="en-US" dirty="0"/>
          </a:p>
          <a:p>
            <a:endParaRPr lang="en-US" dirty="0"/>
          </a:p>
          <a:p>
            <a:pPr>
              <a:buNone/>
            </a:pPr>
            <a:r>
              <a:rPr lang="tr-TR" dirty="0" err="1"/>
              <a:t>Elaidik</a:t>
            </a:r>
            <a:r>
              <a:rPr lang="tr-TR" dirty="0"/>
              <a:t> asit</a:t>
            </a:r>
            <a:endParaRPr lang="en-US" dirty="0"/>
          </a:p>
          <a:p>
            <a:pPr>
              <a:buFont typeface="Wingdings" pitchFamily="2" charset="2"/>
              <a:buNone/>
            </a:pPr>
            <a:endParaRPr lang="en-US" dirty="0"/>
          </a:p>
        </p:txBody>
      </p:sp>
      <p:pic>
        <p:nvPicPr>
          <p:cNvPr id="8206" name="Picture 14" descr="300px-Oleic-acid-3D-vdW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1772816"/>
            <a:ext cx="2857500" cy="1152127"/>
          </a:xfrm>
          <a:prstGeom prst="rect">
            <a:avLst/>
          </a:prstGeom>
          <a:noFill/>
        </p:spPr>
      </p:pic>
      <p:pic>
        <p:nvPicPr>
          <p:cNvPr id="8207" name="Picture 15" descr="300px-Elaidic-acid-3D-vdW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7624" y="4581128"/>
            <a:ext cx="2857500" cy="809625"/>
          </a:xfrm>
          <a:prstGeom prst="rect">
            <a:avLst/>
          </a:prstGeom>
          <a:noFill/>
        </p:spPr>
      </p:pic>
      <p:sp>
        <p:nvSpPr>
          <p:cNvPr id="6" name="5 Aşağı Ok"/>
          <p:cNvSpPr/>
          <p:nvPr/>
        </p:nvSpPr>
        <p:spPr>
          <a:xfrm>
            <a:off x="2627784" y="2852936"/>
            <a:ext cx="648072" cy="1368152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Grp="1" noChangeArrowheads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tr-TR" i="1">
                <a:latin typeface="Times New Roman" pitchFamily="18" charset="0"/>
              </a:rPr>
              <a:t>Hangi gıdalar trans asit içerebilir?</a:t>
            </a:r>
            <a:endParaRPr lang="en-US" i="1">
              <a:latin typeface="Times New Roman" pitchFamily="18" charset="0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r>
              <a:rPr lang="tr-TR" sz="2800" b="1" dirty="0">
                <a:latin typeface="Comic Sans MS" pitchFamily="66" charset="0"/>
              </a:rPr>
              <a:t>Sürülebilir yağlar ve m</a:t>
            </a:r>
            <a:r>
              <a:rPr lang="en-US" sz="2800" b="1" dirty="0" err="1">
                <a:latin typeface="Comic Sans MS" pitchFamily="66" charset="0"/>
              </a:rPr>
              <a:t>argarin</a:t>
            </a:r>
            <a:r>
              <a:rPr lang="tr-TR" sz="2800" b="1" dirty="0" err="1">
                <a:latin typeface="Comic Sans MS" pitchFamily="66" charset="0"/>
              </a:rPr>
              <a:t>ler</a:t>
            </a:r>
            <a:endParaRPr lang="en-US" sz="2800" b="1" dirty="0">
              <a:latin typeface="Comic Sans MS" pitchFamily="66" charset="0"/>
            </a:endParaRPr>
          </a:p>
          <a:p>
            <a:r>
              <a:rPr lang="tr-TR" sz="2800" b="1" dirty="0">
                <a:latin typeface="Comic Sans MS" pitchFamily="66" charset="0"/>
              </a:rPr>
              <a:t>Susuz katı yağlar ve kızartma yağları</a:t>
            </a:r>
          </a:p>
          <a:p>
            <a:r>
              <a:rPr lang="tr-TR" sz="2800" b="1" dirty="0">
                <a:latin typeface="Comic Sans MS" pitchFamily="66" charset="0"/>
              </a:rPr>
              <a:t>Süt yağları ve hayvansal gıdalar</a:t>
            </a:r>
          </a:p>
          <a:p>
            <a:endParaRPr lang="tr-TR" sz="2800" b="1" dirty="0">
              <a:latin typeface="Comic Sans MS" pitchFamily="66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AutoShape 2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7924800" cy="1080120"/>
          </a:xfrm>
        </p:spPr>
        <p:txBody>
          <a:bodyPr>
            <a:normAutofit fontScale="90000"/>
          </a:bodyPr>
          <a:lstStyle/>
          <a:p>
            <a:r>
              <a:rPr lang="tr-TR" sz="3100" b="1" dirty="0" smtClean="0">
                <a:solidFill>
                  <a:srgbClr val="FF33CC"/>
                </a:solidFill>
                <a:latin typeface="Comic Sans MS" pitchFamily="66" charset="0"/>
              </a:rPr>
              <a:t>Ülkemizde kahvaltılık margarinlerde trans yağ asidi içerikleri</a:t>
            </a:r>
            <a:r>
              <a:rPr lang="tr-TR" i="1" dirty="0">
                <a:latin typeface="Times New Roman" pitchFamily="18" charset="0"/>
              </a:rPr>
              <a:t/>
            </a:r>
            <a:br>
              <a:rPr lang="tr-TR" i="1" dirty="0">
                <a:latin typeface="Times New Roman" pitchFamily="18" charset="0"/>
              </a:rPr>
            </a:br>
            <a:endParaRPr lang="en-US" sz="3200" i="1" dirty="0">
              <a:solidFill>
                <a:srgbClr val="CC3300"/>
              </a:solidFill>
              <a:latin typeface="Times New Roman" pitchFamily="18" charset="0"/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2800" b="1" dirty="0" smtClean="0">
                <a:latin typeface="Comic Sans MS" pitchFamily="66" charset="0"/>
              </a:rPr>
              <a:t>1996’da, bir ürün 0, diğerleri %5.5-34.5  </a:t>
            </a:r>
            <a:endParaRPr lang="tr-TR" sz="2800" b="1" dirty="0">
              <a:latin typeface="Comic Sans MS" pitchFamily="66" charset="0"/>
            </a:endParaRPr>
          </a:p>
          <a:p>
            <a:r>
              <a:rPr lang="tr-TR" sz="2800" b="1" dirty="0" smtClean="0">
                <a:latin typeface="Comic Sans MS" pitchFamily="66" charset="0"/>
              </a:rPr>
              <a:t>2002’de, </a:t>
            </a:r>
            <a:r>
              <a:rPr lang="tr-TR" sz="2800" b="1" dirty="0">
                <a:latin typeface="Comic Sans MS" pitchFamily="66" charset="0"/>
              </a:rPr>
              <a:t>4 ürün </a:t>
            </a:r>
            <a:r>
              <a:rPr lang="tr-TR" sz="2800" b="1" dirty="0" smtClean="0">
                <a:latin typeface="Comic Sans MS" pitchFamily="66" charset="0"/>
              </a:rPr>
              <a:t>0, diğerleri </a:t>
            </a:r>
            <a:r>
              <a:rPr lang="tr-TR" sz="2800" b="1" dirty="0">
                <a:latin typeface="Comic Sans MS" pitchFamily="66" charset="0"/>
              </a:rPr>
              <a:t>%</a:t>
            </a:r>
            <a:r>
              <a:rPr lang="tr-TR" sz="2800" b="1" dirty="0" smtClean="0">
                <a:latin typeface="Comic Sans MS" pitchFamily="66" charset="0"/>
              </a:rPr>
              <a:t>7.7-37.8</a:t>
            </a:r>
            <a:endParaRPr lang="tr-TR" sz="2800" b="1" dirty="0">
              <a:latin typeface="Comic Sans MS" pitchFamily="66" charset="0"/>
            </a:endParaRPr>
          </a:p>
          <a:p>
            <a:r>
              <a:rPr lang="tr-TR" sz="2800" b="1" dirty="0" smtClean="0">
                <a:latin typeface="Comic Sans MS" pitchFamily="66" charset="0"/>
              </a:rPr>
              <a:t>2007’de, </a:t>
            </a:r>
            <a:r>
              <a:rPr lang="tr-TR" sz="2800" b="1" dirty="0">
                <a:latin typeface="Comic Sans MS" pitchFamily="66" charset="0"/>
              </a:rPr>
              <a:t>kahvaltılık margarinlerin tamamında trans asit içeriği </a:t>
            </a:r>
            <a:r>
              <a:rPr lang="tr-TR" sz="2800" b="1" dirty="0" smtClean="0">
                <a:latin typeface="Comic Sans MS" pitchFamily="66" charset="0"/>
              </a:rPr>
              <a:t> </a:t>
            </a:r>
          </a:p>
          <a:p>
            <a:pPr>
              <a:buNone/>
            </a:pPr>
            <a:r>
              <a:rPr lang="tr-TR" sz="2800" b="1" dirty="0" smtClean="0">
                <a:latin typeface="Comic Sans MS" pitchFamily="66" charset="0"/>
              </a:rPr>
              <a:t> &lt;%1 (</a:t>
            </a:r>
            <a:r>
              <a:rPr lang="tr-TR" sz="2800" b="1" dirty="0">
                <a:latin typeface="Comic Sans MS" pitchFamily="66" charset="0"/>
              </a:rPr>
              <a:t>MÜMSAD)</a:t>
            </a:r>
            <a:endParaRPr lang="en-US" sz="28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 algn="l"/>
            <a:r>
              <a:rPr lang="tr-TR" dirty="0" smtClean="0">
                <a:solidFill>
                  <a:srgbClr val="FF0000"/>
                </a:solidFill>
                <a:latin typeface="Comic Sans MS" pitchFamily="66" charset="0"/>
              </a:rPr>
              <a:t>Mumlar </a:t>
            </a:r>
            <a:endParaRPr lang="tr-TR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544616"/>
          </a:xfrm>
        </p:spPr>
        <p:txBody>
          <a:bodyPr>
            <a:normAutofit fontScale="55000" lnSpcReduction="20000"/>
          </a:bodyPr>
          <a:lstStyle/>
          <a:p>
            <a:r>
              <a:rPr lang="tr-TR" sz="8000" b="1" dirty="0" smtClean="0">
                <a:latin typeface="Comic Sans MS" pitchFamily="66" charset="0"/>
              </a:rPr>
              <a:t>Yüksek molekül yağ  asitlerinin, yüksek moleküllü doymuş </a:t>
            </a:r>
            <a:r>
              <a:rPr lang="tr-TR" sz="8000" b="1" dirty="0" err="1" smtClean="0">
                <a:latin typeface="Comic Sans MS" pitchFamily="66" charset="0"/>
              </a:rPr>
              <a:t>monoalkoller</a:t>
            </a:r>
            <a:r>
              <a:rPr lang="tr-TR" sz="8000" b="1" dirty="0" smtClean="0">
                <a:latin typeface="Comic Sans MS" pitchFamily="66" charset="0"/>
              </a:rPr>
              <a:t> ile yaptıkları esterlerdir. </a:t>
            </a:r>
          </a:p>
          <a:p>
            <a:endParaRPr lang="tr-TR" sz="8000" b="1" dirty="0" smtClean="0">
              <a:latin typeface="Comic Sans MS" pitchFamily="66" charset="0"/>
            </a:endParaRPr>
          </a:p>
          <a:p>
            <a:pPr>
              <a:buNone/>
            </a:pPr>
            <a:endParaRPr lang="tr-TR" sz="8000" b="1" dirty="0" smtClean="0">
              <a:latin typeface="Comic Sans MS" pitchFamily="66" charset="0"/>
            </a:endParaRPr>
          </a:p>
          <a:p>
            <a:r>
              <a:rPr lang="tr-TR" sz="8000" b="1" dirty="0" smtClean="0">
                <a:latin typeface="Comic Sans MS" pitchFamily="66" charset="0"/>
              </a:rPr>
              <a:t>Mumlar endüstride merhem ve kozmetik üretiminde kullanılır.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764704"/>
            <a:ext cx="8208912" cy="4536504"/>
          </a:xfrm>
        </p:spPr>
        <p:txBody>
          <a:bodyPr>
            <a:normAutofit fontScale="90000"/>
          </a:bodyPr>
          <a:lstStyle/>
          <a:p>
            <a:pPr marL="514350" indent="-514350" algn="l"/>
            <a:r>
              <a:rPr lang="tr-TR" sz="3100" b="1" dirty="0" smtClean="0">
                <a:latin typeface="Comic Sans MS" pitchFamily="66" charset="0"/>
              </a:rPr>
              <a:t>  </a:t>
            </a:r>
            <a:br>
              <a:rPr lang="tr-TR" sz="3100" b="1" dirty="0" smtClean="0">
                <a:latin typeface="Comic Sans MS" pitchFamily="66" charset="0"/>
              </a:rPr>
            </a:br>
            <a:r>
              <a:rPr lang="tr-TR" sz="3100" b="1" dirty="0" smtClean="0">
                <a:latin typeface="Comic Sans MS" pitchFamily="66" charset="0"/>
              </a:rPr>
              <a:t/>
            </a:r>
            <a:br>
              <a:rPr lang="tr-TR" sz="3100" b="1" dirty="0" smtClean="0">
                <a:latin typeface="Comic Sans MS" pitchFamily="66" charset="0"/>
              </a:rPr>
            </a:br>
            <a:r>
              <a:rPr lang="tr-TR" sz="3100" b="1" dirty="0" smtClean="0">
                <a:latin typeface="Comic Sans MS" pitchFamily="66" charset="0"/>
              </a:rPr>
              <a:t/>
            </a:r>
            <a:br>
              <a:rPr lang="tr-TR" sz="3100" b="1" dirty="0" smtClean="0">
                <a:latin typeface="Comic Sans MS" pitchFamily="66" charset="0"/>
              </a:rPr>
            </a:br>
            <a:r>
              <a:rPr lang="tr-TR" sz="3100" b="1" i="1" u="sng" dirty="0" smtClean="0">
                <a:solidFill>
                  <a:srgbClr val="FF33CC"/>
                </a:solidFill>
                <a:latin typeface="Comic Sans MS" pitchFamily="66" charset="0"/>
              </a:rPr>
              <a:t>Trans yağ asitleri </a:t>
            </a:r>
            <a:r>
              <a:rPr lang="tr-TR" sz="3100" b="1" i="1" u="sng" dirty="0" smtClean="0">
                <a:latin typeface="Comic Sans MS" pitchFamily="66" charset="0"/>
              </a:rPr>
              <a:t/>
            </a:r>
            <a:br>
              <a:rPr lang="tr-TR" sz="3100" b="1" i="1" u="sng" dirty="0" smtClean="0">
                <a:latin typeface="Comic Sans MS" pitchFamily="66" charset="0"/>
              </a:rPr>
            </a:br>
            <a:r>
              <a:rPr lang="tr-TR" sz="3100" b="1" dirty="0" smtClean="0">
                <a:latin typeface="Comic Sans MS" pitchFamily="66" charset="0"/>
              </a:rPr>
              <a:t/>
            </a:r>
            <a:br>
              <a:rPr lang="tr-TR" sz="3100" b="1" dirty="0" smtClean="0">
                <a:latin typeface="Comic Sans MS" pitchFamily="66" charset="0"/>
              </a:rPr>
            </a:br>
            <a:r>
              <a:rPr lang="tr-TR" sz="3100" b="1" dirty="0" smtClean="0">
                <a:solidFill>
                  <a:srgbClr val="FF33CC"/>
                </a:solidFill>
                <a:latin typeface="Comic Sans MS" pitchFamily="66" charset="0"/>
                <a:sym typeface="Wingdings" pitchFamily="2" charset="2"/>
              </a:rPr>
              <a:t> </a:t>
            </a:r>
            <a:r>
              <a:rPr lang="tr-TR" sz="3100" b="1" dirty="0" smtClean="0">
                <a:latin typeface="Comic Sans MS" pitchFamily="66" charset="0"/>
              </a:rPr>
              <a:t>Kan lipitlerini, </a:t>
            </a:r>
            <a:br>
              <a:rPr lang="tr-TR" sz="3100" b="1" dirty="0" smtClean="0">
                <a:latin typeface="Comic Sans MS" pitchFamily="66" charset="0"/>
              </a:rPr>
            </a:br>
            <a:r>
              <a:rPr lang="tr-TR" sz="3100" b="1" dirty="0" smtClean="0">
                <a:solidFill>
                  <a:srgbClr val="FF33CC"/>
                </a:solidFill>
                <a:latin typeface="Comic Sans MS" pitchFamily="66" charset="0"/>
                <a:sym typeface="Wingdings" pitchFamily="2" charset="2"/>
              </a:rPr>
              <a:t> </a:t>
            </a:r>
            <a:r>
              <a:rPr lang="tr-TR" sz="3100" b="1" dirty="0" err="1" smtClean="0">
                <a:latin typeface="Comic Sans MS" pitchFamily="66" charset="0"/>
              </a:rPr>
              <a:t>İmmün</a:t>
            </a:r>
            <a:r>
              <a:rPr lang="tr-TR" sz="3100" b="1" dirty="0" smtClean="0">
                <a:latin typeface="Comic Sans MS" pitchFamily="66" charset="0"/>
              </a:rPr>
              <a:t> sistemini,</a:t>
            </a:r>
            <a:br>
              <a:rPr lang="tr-TR" sz="3100" b="1" dirty="0" smtClean="0">
                <a:latin typeface="Comic Sans MS" pitchFamily="66" charset="0"/>
              </a:rPr>
            </a:br>
            <a:r>
              <a:rPr lang="tr-TR" sz="3100" b="1" dirty="0" smtClean="0">
                <a:solidFill>
                  <a:srgbClr val="FF33CC"/>
                </a:solidFill>
                <a:latin typeface="Comic Sans MS" pitchFamily="66" charset="0"/>
                <a:sym typeface="Wingdings" pitchFamily="2" charset="2"/>
              </a:rPr>
              <a:t> </a:t>
            </a:r>
            <a:r>
              <a:rPr lang="tr-TR" sz="3100" b="1" dirty="0" err="1" smtClean="0">
                <a:latin typeface="Comic Sans MS" pitchFamily="66" charset="0"/>
              </a:rPr>
              <a:t>İnsülinin</a:t>
            </a:r>
            <a:r>
              <a:rPr lang="tr-TR" sz="3100" b="1" dirty="0" smtClean="0">
                <a:latin typeface="Comic Sans MS" pitchFamily="66" charset="0"/>
              </a:rPr>
              <a:t> fonksiyonunu,</a:t>
            </a:r>
            <a:br>
              <a:rPr lang="tr-TR" sz="3100" b="1" dirty="0" smtClean="0">
                <a:latin typeface="Comic Sans MS" pitchFamily="66" charset="0"/>
              </a:rPr>
            </a:br>
            <a:r>
              <a:rPr lang="tr-TR" sz="3100" b="1" dirty="0" smtClean="0">
                <a:solidFill>
                  <a:srgbClr val="FF33CC"/>
                </a:solidFill>
                <a:latin typeface="Comic Sans MS" pitchFamily="66" charset="0"/>
                <a:sym typeface="Wingdings" pitchFamily="2" charset="2"/>
              </a:rPr>
              <a:t> </a:t>
            </a:r>
            <a:r>
              <a:rPr lang="tr-TR" sz="3100" b="1" dirty="0" smtClean="0">
                <a:latin typeface="Comic Sans MS" pitchFamily="66" charset="0"/>
              </a:rPr>
              <a:t>KC fonksiyonlarını (</a:t>
            </a:r>
            <a:r>
              <a:rPr lang="tr-TR" sz="3100" b="1" dirty="0" err="1" smtClean="0">
                <a:latin typeface="Comic Sans MS" pitchFamily="66" charset="0"/>
              </a:rPr>
              <a:t>detoksifikasyon</a:t>
            </a:r>
            <a:r>
              <a:rPr lang="tr-TR" sz="3100" b="1" dirty="0" smtClean="0">
                <a:latin typeface="Comic Sans MS" pitchFamily="66" charset="0"/>
              </a:rPr>
              <a:t>), </a:t>
            </a:r>
            <a:br>
              <a:rPr lang="tr-TR" sz="3100" b="1" dirty="0" smtClean="0">
                <a:latin typeface="Comic Sans MS" pitchFamily="66" charset="0"/>
              </a:rPr>
            </a:br>
            <a:r>
              <a:rPr lang="tr-TR" sz="3100" b="1" dirty="0" smtClean="0">
                <a:solidFill>
                  <a:srgbClr val="FF33CC"/>
                </a:solidFill>
                <a:latin typeface="Comic Sans MS" pitchFamily="66" charset="0"/>
                <a:sym typeface="Wingdings" pitchFamily="2" charset="2"/>
              </a:rPr>
              <a:t> </a:t>
            </a:r>
            <a:r>
              <a:rPr lang="tr-TR" sz="3100" b="1" dirty="0" smtClean="0">
                <a:latin typeface="Comic Sans MS" pitchFamily="66" charset="0"/>
              </a:rPr>
              <a:t>Üreme sağlığını </a:t>
            </a:r>
            <a:r>
              <a:rPr lang="tr-TR" sz="3100" b="1" i="1" u="sng" dirty="0" smtClean="0">
                <a:latin typeface="Comic Sans MS" pitchFamily="66" charset="0"/>
              </a:rPr>
              <a:t>olumsuz etkiler. </a:t>
            </a:r>
            <a:br>
              <a:rPr lang="tr-TR" sz="3100" b="1" i="1" u="sng" dirty="0" smtClean="0">
                <a:latin typeface="Comic Sans MS" pitchFamily="66" charset="0"/>
              </a:rPr>
            </a:br>
            <a:r>
              <a:rPr lang="tr-TR" sz="3100" b="1" dirty="0" smtClean="0">
                <a:solidFill>
                  <a:srgbClr val="FF33CC"/>
                </a:solidFill>
                <a:latin typeface="Comic Sans MS" pitchFamily="66" charset="0"/>
                <a:sym typeface="Wingdings" pitchFamily="2" charset="2"/>
              </a:rPr>
              <a:t> </a:t>
            </a:r>
            <a:r>
              <a:rPr lang="tr-TR" sz="3100" b="1" dirty="0" smtClean="0">
                <a:latin typeface="Comic Sans MS" pitchFamily="66" charset="0"/>
              </a:rPr>
              <a:t>AS kalitesini düşürür, </a:t>
            </a:r>
            <a:br>
              <a:rPr lang="tr-TR" sz="3100" b="1" dirty="0" smtClean="0">
                <a:latin typeface="Comic Sans MS" pitchFamily="66" charset="0"/>
              </a:rPr>
            </a:br>
            <a:r>
              <a:rPr lang="tr-TR" sz="3100" b="1" dirty="0" smtClean="0">
                <a:solidFill>
                  <a:srgbClr val="FF33CC"/>
                </a:solidFill>
                <a:latin typeface="Comic Sans MS" pitchFamily="66" charset="0"/>
                <a:sym typeface="Wingdings" pitchFamily="2" charset="2"/>
              </a:rPr>
              <a:t> </a:t>
            </a:r>
            <a:r>
              <a:rPr lang="tr-TR" sz="3100" b="1" dirty="0" err="1" smtClean="0">
                <a:latin typeface="Comic Sans MS" pitchFamily="66" charset="0"/>
              </a:rPr>
              <a:t>DDA’na</a:t>
            </a:r>
            <a:r>
              <a:rPr lang="tr-TR" sz="3100" b="1" dirty="0" smtClean="0">
                <a:latin typeface="Comic Sans MS" pitchFamily="66" charset="0"/>
              </a:rPr>
              <a:t> neden olur. </a:t>
            </a:r>
            <a:br>
              <a:rPr lang="tr-TR" sz="3100" b="1" dirty="0" smtClean="0">
                <a:latin typeface="Comic Sans MS" pitchFamily="66" charset="0"/>
              </a:rPr>
            </a:br>
            <a:r>
              <a:rPr lang="tr-TR" sz="3100" b="1" dirty="0" smtClean="0">
                <a:latin typeface="Comic Sans MS" pitchFamily="66" charset="0"/>
              </a:rPr>
              <a:t/>
            </a:r>
            <a:br>
              <a:rPr lang="tr-TR" sz="3100" b="1" dirty="0" smtClean="0">
                <a:latin typeface="Comic Sans MS" pitchFamily="66" charset="0"/>
              </a:rPr>
            </a:br>
            <a:endParaRPr lang="tr-TR" sz="32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3568" y="332656"/>
            <a:ext cx="8003232" cy="129614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tr-TR" sz="4000" b="1" dirty="0" smtClean="0">
                <a:solidFill>
                  <a:srgbClr val="7030A0"/>
                </a:solidFill>
                <a:latin typeface="Comic Sans MS" pitchFamily="66" charset="0"/>
              </a:rPr>
              <a:t/>
            </a:r>
            <a:br>
              <a:rPr lang="tr-TR" sz="4000" b="1" dirty="0" smtClean="0">
                <a:solidFill>
                  <a:srgbClr val="7030A0"/>
                </a:solidFill>
                <a:latin typeface="Comic Sans MS" pitchFamily="66" charset="0"/>
              </a:rPr>
            </a:br>
            <a:r>
              <a:rPr lang="tr-TR" sz="4000" b="1" dirty="0" smtClean="0">
                <a:solidFill>
                  <a:srgbClr val="7030A0"/>
                </a:solidFill>
                <a:latin typeface="Comic Sans MS" pitchFamily="66" charset="0"/>
              </a:rPr>
              <a:t>İnsan vücudunda sentezlenme durumu</a:t>
            </a:r>
            <a:r>
              <a:rPr lang="tr-TR" b="1" dirty="0" smtClean="0">
                <a:latin typeface="Comic Sans MS" pitchFamily="66" charset="0"/>
              </a:rPr>
              <a:t/>
            </a:r>
            <a:br>
              <a:rPr lang="tr-TR" b="1" dirty="0" smtClean="0">
                <a:latin typeface="Comic Sans MS" pitchFamily="66" charset="0"/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endParaRPr lang="tr-TR" i="1" dirty="0"/>
          </a:p>
        </p:txBody>
      </p:sp>
      <p:sp>
        <p:nvSpPr>
          <p:cNvPr id="4" name="3 Aşağı Ok"/>
          <p:cNvSpPr/>
          <p:nvPr/>
        </p:nvSpPr>
        <p:spPr>
          <a:xfrm>
            <a:off x="2051720" y="1700808"/>
            <a:ext cx="648072" cy="11521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Aşağı Ok"/>
          <p:cNvSpPr/>
          <p:nvPr/>
        </p:nvSpPr>
        <p:spPr>
          <a:xfrm>
            <a:off x="5940152" y="1700808"/>
            <a:ext cx="648072" cy="10801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6 Yuvarlatılmış Dikdörtgen"/>
          <p:cNvSpPr/>
          <p:nvPr/>
        </p:nvSpPr>
        <p:spPr>
          <a:xfrm>
            <a:off x="539552" y="2996952"/>
            <a:ext cx="3600400" cy="273630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400" b="1" u="sng" dirty="0" smtClean="0">
                <a:solidFill>
                  <a:srgbClr val="7030A0"/>
                </a:solidFill>
                <a:latin typeface="Comic Sans MS" pitchFamily="66" charset="0"/>
              </a:rPr>
              <a:t>Sentezlenebilen (elzem olmayan) Y.A</a:t>
            </a:r>
          </a:p>
          <a:p>
            <a:r>
              <a:rPr lang="tr-TR" sz="2000" b="1" dirty="0" smtClean="0">
                <a:latin typeface="Comic Sans MS" pitchFamily="66" charset="0"/>
              </a:rPr>
              <a:t>-Doymuş YA</a:t>
            </a:r>
          </a:p>
          <a:p>
            <a:r>
              <a:rPr lang="tr-TR" sz="2000" b="1" dirty="0" smtClean="0">
                <a:latin typeface="Comic Sans MS" pitchFamily="66" charset="0"/>
              </a:rPr>
              <a:t>-Tekli doymamış YA</a:t>
            </a:r>
          </a:p>
          <a:p>
            <a:r>
              <a:rPr lang="tr-TR" sz="2000" b="1" dirty="0" smtClean="0">
                <a:solidFill>
                  <a:srgbClr val="FF0000"/>
                </a:solidFill>
                <a:latin typeface="Comic Sans MS" pitchFamily="66" charset="0"/>
              </a:rPr>
              <a:t>CHO ve </a:t>
            </a:r>
            <a:r>
              <a:rPr lang="tr-TR" sz="2000" b="1" dirty="0" err="1" smtClean="0">
                <a:solidFill>
                  <a:srgbClr val="FF0000"/>
                </a:solidFill>
                <a:latin typeface="Comic Sans MS" pitchFamily="66" charset="0"/>
              </a:rPr>
              <a:t>prt</a:t>
            </a:r>
            <a:r>
              <a:rPr lang="tr-TR" sz="2000" b="1" dirty="0" smtClean="0">
                <a:solidFill>
                  <a:srgbClr val="FF0000"/>
                </a:solidFill>
                <a:latin typeface="Comic Sans MS" pitchFamily="66" charset="0"/>
              </a:rPr>
              <a:t> metabolizması sonucu oluşan </a:t>
            </a:r>
            <a:r>
              <a:rPr lang="tr-TR" sz="2000" b="1" dirty="0" err="1" smtClean="0">
                <a:solidFill>
                  <a:srgbClr val="FF0000"/>
                </a:solidFill>
                <a:latin typeface="Comic Sans MS" pitchFamily="66" charset="0"/>
              </a:rPr>
              <a:t>Asetil</a:t>
            </a:r>
            <a:r>
              <a:rPr lang="tr-TR" sz="2000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tr-TR" sz="2000" b="1" dirty="0" err="1" smtClean="0">
                <a:solidFill>
                  <a:srgbClr val="FF0000"/>
                </a:solidFill>
                <a:latin typeface="Comic Sans MS" pitchFamily="66" charset="0"/>
              </a:rPr>
              <a:t>CoA’dan</a:t>
            </a:r>
            <a:r>
              <a:rPr lang="tr-TR" sz="2000" b="1" dirty="0" smtClean="0">
                <a:solidFill>
                  <a:srgbClr val="FF0000"/>
                </a:solidFill>
                <a:latin typeface="Comic Sans MS" pitchFamily="66" charset="0"/>
              </a:rPr>
              <a:t> sentez edilebilir.</a:t>
            </a:r>
            <a:endParaRPr lang="tr-TR" sz="20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0" name="9 Yuvarlatılmış Dikdörtgen"/>
          <p:cNvSpPr/>
          <p:nvPr/>
        </p:nvSpPr>
        <p:spPr>
          <a:xfrm>
            <a:off x="4283968" y="2996952"/>
            <a:ext cx="4176464" cy="273630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400" b="1" u="sng" dirty="0" smtClean="0">
                <a:solidFill>
                  <a:srgbClr val="7030A0"/>
                </a:solidFill>
                <a:latin typeface="Comic Sans MS" pitchFamily="66" charset="0"/>
              </a:rPr>
              <a:t>Sentezlenemeyen (elzem) Y.A</a:t>
            </a:r>
          </a:p>
          <a:p>
            <a:r>
              <a:rPr lang="tr-TR" sz="2000" b="1" dirty="0" smtClean="0">
                <a:latin typeface="Comic Sans MS" pitchFamily="66" charset="0"/>
              </a:rPr>
              <a:t>-</a:t>
            </a:r>
            <a:r>
              <a:rPr lang="tr-TR" sz="2000" b="1" dirty="0" err="1" smtClean="0">
                <a:latin typeface="Comic Sans MS" pitchFamily="66" charset="0"/>
              </a:rPr>
              <a:t>Linoleik</a:t>
            </a:r>
            <a:r>
              <a:rPr lang="tr-TR" sz="2000" b="1" dirty="0" smtClean="0">
                <a:latin typeface="Comic Sans MS" pitchFamily="66" charset="0"/>
              </a:rPr>
              <a:t> Asit 18:2,n-6</a:t>
            </a:r>
          </a:p>
          <a:p>
            <a:r>
              <a:rPr lang="tr-TR" sz="2000" b="1" dirty="0" smtClean="0">
                <a:latin typeface="Comic Sans MS" pitchFamily="66" charset="0"/>
              </a:rPr>
              <a:t>-Alfa </a:t>
            </a:r>
            <a:r>
              <a:rPr lang="tr-TR" sz="2000" b="1" dirty="0" err="1" smtClean="0">
                <a:latin typeface="Comic Sans MS" pitchFamily="66" charset="0"/>
              </a:rPr>
              <a:t>Linolenik</a:t>
            </a:r>
            <a:r>
              <a:rPr lang="tr-TR" sz="2000" b="1" dirty="0" smtClean="0">
                <a:latin typeface="Comic Sans MS" pitchFamily="66" charset="0"/>
              </a:rPr>
              <a:t> Asit 18:3,n-3</a:t>
            </a:r>
            <a:endParaRPr lang="tr-TR" sz="2000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9552" y="332656"/>
            <a:ext cx="3600400" cy="121500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tr-TR" sz="2800" b="1" dirty="0" smtClean="0">
                <a:latin typeface="Comic Sans MS" pitchFamily="66" charset="0"/>
              </a:rPr>
              <a:t/>
            </a:r>
            <a:br>
              <a:rPr lang="tr-TR" sz="2800" b="1" dirty="0" smtClean="0">
                <a:latin typeface="Comic Sans MS" pitchFamily="66" charset="0"/>
              </a:rPr>
            </a:br>
            <a:r>
              <a:rPr lang="tr-TR" sz="2800" b="1" dirty="0" smtClean="0">
                <a:latin typeface="Comic Sans MS" pitchFamily="66" charset="0"/>
              </a:rPr>
              <a:t/>
            </a:r>
            <a:br>
              <a:rPr lang="tr-TR" sz="2800" b="1" dirty="0" smtClean="0">
                <a:latin typeface="Comic Sans MS" pitchFamily="66" charset="0"/>
              </a:rPr>
            </a:br>
            <a:r>
              <a:rPr lang="tr-TR" sz="2800" b="1" dirty="0" err="1" smtClean="0">
                <a:latin typeface="Comic Sans MS" pitchFamily="66" charset="0"/>
              </a:rPr>
              <a:t>Linoleik</a:t>
            </a:r>
            <a:r>
              <a:rPr lang="tr-TR" sz="2800" b="1" dirty="0" smtClean="0">
                <a:latin typeface="Comic Sans MS" pitchFamily="66" charset="0"/>
              </a:rPr>
              <a:t> Asit </a:t>
            </a:r>
            <a:br>
              <a:rPr lang="tr-TR" sz="2800" b="1" dirty="0" smtClean="0">
                <a:latin typeface="Comic Sans MS" pitchFamily="66" charset="0"/>
              </a:rPr>
            </a:br>
            <a:r>
              <a:rPr lang="tr-TR" sz="2800" b="1" dirty="0" smtClean="0">
                <a:latin typeface="Comic Sans MS" pitchFamily="66" charset="0"/>
              </a:rPr>
              <a:t>18:2,n-6</a:t>
            </a:r>
            <a:br>
              <a:rPr lang="tr-TR" sz="2800" b="1" dirty="0" smtClean="0">
                <a:latin typeface="Comic Sans MS" pitchFamily="66" charset="0"/>
              </a:rPr>
            </a:br>
            <a:r>
              <a:rPr lang="tr-TR" sz="2800" b="1" dirty="0" smtClean="0">
                <a:latin typeface="Comic Sans MS" pitchFamily="66" charset="0"/>
              </a:rPr>
              <a:t/>
            </a:r>
            <a:br>
              <a:rPr lang="tr-TR" sz="2800" b="1" dirty="0" smtClean="0">
                <a:latin typeface="Comic Sans MS" pitchFamily="66" charset="0"/>
              </a:rPr>
            </a:br>
            <a:endParaRPr lang="tr-TR" sz="28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>
                <a:solidFill>
                  <a:srgbClr val="FF33CC"/>
                </a:solidFill>
              </a:rPr>
              <a:t>                                    </a:t>
            </a:r>
            <a:endParaRPr lang="tr-TR" sz="2400" dirty="0" smtClean="0"/>
          </a:p>
          <a:p>
            <a:pPr>
              <a:buNone/>
            </a:pPr>
            <a:endParaRPr lang="tr-TR" sz="2400" dirty="0" smtClean="0"/>
          </a:p>
          <a:p>
            <a:pPr>
              <a:buNone/>
            </a:pPr>
            <a:endParaRPr lang="tr-TR" sz="2400" dirty="0" smtClean="0"/>
          </a:p>
          <a:p>
            <a:pPr>
              <a:buNone/>
            </a:pPr>
            <a:endParaRPr lang="tr-TR" sz="2400" dirty="0" smtClean="0"/>
          </a:p>
          <a:p>
            <a:pPr>
              <a:buNone/>
            </a:pPr>
            <a:r>
              <a:rPr lang="tr-TR" sz="2400" dirty="0" smtClean="0"/>
              <a:t>                                                                            </a:t>
            </a:r>
            <a:endParaRPr lang="tr-TR" dirty="0" smtClean="0"/>
          </a:p>
          <a:p>
            <a:r>
              <a:rPr lang="tr-TR" dirty="0" smtClean="0"/>
              <a:t>                                                     </a:t>
            </a:r>
            <a:endParaRPr lang="tr-TR" dirty="0"/>
          </a:p>
        </p:txBody>
      </p:sp>
      <p:sp>
        <p:nvSpPr>
          <p:cNvPr id="4" name="3 Dikdörtgen"/>
          <p:cNvSpPr/>
          <p:nvPr/>
        </p:nvSpPr>
        <p:spPr>
          <a:xfrm>
            <a:off x="4788024" y="332656"/>
            <a:ext cx="3456384" cy="122413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800" b="1" dirty="0" smtClean="0">
                <a:latin typeface="Comic Sans MS" pitchFamily="66" charset="0"/>
              </a:rPr>
              <a:t>Alfa </a:t>
            </a:r>
            <a:r>
              <a:rPr lang="tr-TR" sz="2800" b="1" dirty="0" err="1" smtClean="0">
                <a:latin typeface="Comic Sans MS" pitchFamily="66" charset="0"/>
              </a:rPr>
              <a:t>Linolenik</a:t>
            </a:r>
            <a:r>
              <a:rPr lang="tr-TR" sz="2800" b="1" dirty="0" smtClean="0">
                <a:latin typeface="Comic Sans MS" pitchFamily="66" charset="0"/>
              </a:rPr>
              <a:t> Asit </a:t>
            </a:r>
            <a:br>
              <a:rPr lang="tr-TR" sz="2800" b="1" dirty="0" smtClean="0">
                <a:latin typeface="Comic Sans MS" pitchFamily="66" charset="0"/>
              </a:rPr>
            </a:br>
            <a:r>
              <a:rPr lang="tr-TR" sz="2800" b="1" dirty="0" smtClean="0">
                <a:latin typeface="Comic Sans MS" pitchFamily="66" charset="0"/>
              </a:rPr>
              <a:t>18:3,n-3</a:t>
            </a:r>
            <a:endParaRPr lang="tr-TR" sz="2800" dirty="0"/>
          </a:p>
        </p:txBody>
      </p:sp>
      <p:sp>
        <p:nvSpPr>
          <p:cNvPr id="5" name="4 Aşağı Ok"/>
          <p:cNvSpPr/>
          <p:nvPr/>
        </p:nvSpPr>
        <p:spPr>
          <a:xfrm>
            <a:off x="1835696" y="1628800"/>
            <a:ext cx="504056" cy="864096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8 Aşağı Ok"/>
          <p:cNvSpPr/>
          <p:nvPr/>
        </p:nvSpPr>
        <p:spPr>
          <a:xfrm>
            <a:off x="6156176" y="1628800"/>
            <a:ext cx="504056" cy="864096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9 Dikdörtgen"/>
          <p:cNvSpPr/>
          <p:nvPr/>
        </p:nvSpPr>
        <p:spPr>
          <a:xfrm>
            <a:off x="755576" y="2636912"/>
            <a:ext cx="2952328" cy="10801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800" b="1" dirty="0" err="1" smtClean="0">
                <a:latin typeface="Comic Sans MS" pitchFamily="66" charset="0"/>
              </a:rPr>
              <a:t>Araşidonik</a:t>
            </a:r>
            <a:r>
              <a:rPr lang="tr-TR" sz="2800" b="1" dirty="0" smtClean="0">
                <a:latin typeface="Comic Sans MS" pitchFamily="66" charset="0"/>
              </a:rPr>
              <a:t> Asit </a:t>
            </a:r>
            <a:br>
              <a:rPr lang="tr-TR" sz="2800" b="1" dirty="0" smtClean="0">
                <a:latin typeface="Comic Sans MS" pitchFamily="66" charset="0"/>
              </a:rPr>
            </a:br>
            <a:r>
              <a:rPr lang="tr-TR" sz="2800" b="1" dirty="0" smtClean="0">
                <a:latin typeface="Comic Sans MS" pitchFamily="66" charset="0"/>
              </a:rPr>
              <a:t>18:2,n-6</a:t>
            </a:r>
            <a:endParaRPr lang="tr-TR" sz="2800" b="1" dirty="0"/>
          </a:p>
        </p:txBody>
      </p:sp>
      <p:sp>
        <p:nvSpPr>
          <p:cNvPr id="11" name="10 Dikdörtgen"/>
          <p:cNvSpPr/>
          <p:nvPr/>
        </p:nvSpPr>
        <p:spPr>
          <a:xfrm>
            <a:off x="4572000" y="2564904"/>
            <a:ext cx="3744416" cy="10801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600" b="1" dirty="0" err="1" smtClean="0">
                <a:latin typeface="Comic Sans MS" pitchFamily="66" charset="0"/>
              </a:rPr>
              <a:t>Ekosapentaenoik</a:t>
            </a:r>
            <a:r>
              <a:rPr lang="tr-TR" sz="2600" b="1" dirty="0" smtClean="0">
                <a:latin typeface="Comic Sans MS" pitchFamily="66" charset="0"/>
              </a:rPr>
              <a:t> Asit</a:t>
            </a:r>
          </a:p>
          <a:p>
            <a:pPr algn="ctr"/>
            <a:r>
              <a:rPr lang="tr-TR" sz="2600" b="1" dirty="0" smtClean="0">
                <a:latin typeface="Comic Sans MS" pitchFamily="66" charset="0"/>
              </a:rPr>
              <a:t>20:5, n-3</a:t>
            </a:r>
            <a:endParaRPr lang="tr-TR" sz="2600" b="1" dirty="0">
              <a:latin typeface="Comic Sans MS" pitchFamily="66" charset="0"/>
            </a:endParaRPr>
          </a:p>
        </p:txBody>
      </p:sp>
      <p:sp>
        <p:nvSpPr>
          <p:cNvPr id="12" name="11 Aşağı Ok"/>
          <p:cNvSpPr/>
          <p:nvPr/>
        </p:nvSpPr>
        <p:spPr>
          <a:xfrm>
            <a:off x="6228184" y="3861048"/>
            <a:ext cx="504056" cy="864096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12 Dikdörtgen"/>
          <p:cNvSpPr/>
          <p:nvPr/>
        </p:nvSpPr>
        <p:spPr>
          <a:xfrm>
            <a:off x="4572000" y="4725144"/>
            <a:ext cx="3888432" cy="10801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600" b="1" dirty="0" err="1" smtClean="0">
                <a:latin typeface="Comic Sans MS" pitchFamily="66" charset="0"/>
              </a:rPr>
              <a:t>Dekosahegzoenoik</a:t>
            </a:r>
            <a:r>
              <a:rPr lang="tr-TR" sz="2600" b="1" dirty="0" smtClean="0">
                <a:latin typeface="Comic Sans MS" pitchFamily="66" charset="0"/>
              </a:rPr>
              <a:t> Asit</a:t>
            </a:r>
          </a:p>
          <a:p>
            <a:pPr algn="ctr"/>
            <a:r>
              <a:rPr lang="tr-TR" sz="2600" b="1" dirty="0" smtClean="0">
                <a:latin typeface="Comic Sans MS" pitchFamily="66" charset="0"/>
              </a:rPr>
              <a:t>22:6, n-3</a:t>
            </a:r>
            <a:endParaRPr lang="tr-TR" sz="2600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38200"/>
          </a:xfrm>
        </p:spPr>
        <p:txBody>
          <a:bodyPr/>
          <a:lstStyle/>
          <a:p>
            <a:pPr eaLnBrk="1" hangingPunct="1"/>
            <a:r>
              <a:rPr lang="tr-TR" b="1" dirty="0" smtClean="0">
                <a:solidFill>
                  <a:srgbClr val="FF33CC"/>
                </a:solidFill>
                <a:latin typeface="Comic Sans MS" pitchFamily="66" charset="0"/>
                <a:cs typeface="Times New Roman" pitchFamily="18" charset="0"/>
              </a:rPr>
              <a:t>EİKOZANOİDLER</a:t>
            </a:r>
            <a:r>
              <a:rPr lang="tr-TR" b="1" dirty="0" smtClean="0">
                <a:solidFill>
                  <a:srgbClr val="FF33CC"/>
                </a:solidFill>
              </a:rPr>
              <a:t> </a:t>
            </a:r>
          </a:p>
        </p:txBody>
      </p:sp>
      <p:sp>
        <p:nvSpPr>
          <p:cNvPr id="27653" name="Text Box 6"/>
          <p:cNvSpPr txBox="1">
            <a:spLocks noChangeArrowheads="1"/>
          </p:cNvSpPr>
          <p:nvPr/>
        </p:nvSpPr>
        <p:spPr bwMode="auto">
          <a:xfrm>
            <a:off x="2195736" y="2780928"/>
            <a:ext cx="4248472" cy="1569660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AutoNum type="arabicPeriod"/>
            </a:pPr>
            <a:r>
              <a:rPr lang="tr-TR" sz="2400" b="1" dirty="0" err="1" smtClean="0">
                <a:latin typeface="Times New Roman" pitchFamily="18" charset="0"/>
                <a:cs typeface="Times New Roman" pitchFamily="18" charset="0"/>
              </a:rPr>
              <a:t>Prostaglandinler</a:t>
            </a:r>
            <a:endParaRPr lang="tr-TR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spcBef>
                <a:spcPct val="50000"/>
              </a:spcBef>
              <a:buAutoNum type="arabicPeriod"/>
            </a:pPr>
            <a:r>
              <a:rPr lang="tr-TR" sz="2400" b="1" dirty="0" err="1" smtClean="0">
                <a:latin typeface="Times New Roman" pitchFamily="18" charset="0"/>
                <a:cs typeface="Times New Roman" pitchFamily="18" charset="0"/>
              </a:rPr>
              <a:t>Tromboksanlar</a:t>
            </a:r>
            <a:endParaRPr lang="tr-TR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spcBef>
                <a:spcPct val="50000"/>
              </a:spcBef>
              <a:buAutoNum type="arabicPeriod"/>
            </a:pP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dirty="0" err="1" smtClean="0">
                <a:latin typeface="Times New Roman" pitchFamily="18" charset="0"/>
                <a:cs typeface="Times New Roman" pitchFamily="18" charset="0"/>
              </a:rPr>
              <a:t>Lökotrienler</a:t>
            </a:r>
            <a:endParaRPr lang="tr-TR" sz="2400" b="1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           </a:t>
            </a:r>
          </a:p>
          <a:p>
            <a:pPr>
              <a:buNone/>
            </a:pPr>
            <a:r>
              <a:rPr lang="tr-TR" dirty="0" smtClean="0"/>
              <a:t>                           </a:t>
            </a:r>
            <a:r>
              <a:rPr lang="tr-TR" dirty="0" err="1" smtClean="0"/>
              <a:t>Siklooksijenaz</a:t>
            </a: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                              </a:t>
            </a:r>
            <a:r>
              <a:rPr lang="tr-TR" dirty="0" err="1" smtClean="0"/>
              <a:t>Lipoksijenaz</a:t>
            </a:r>
            <a:endParaRPr lang="tr-TR" dirty="0" smtClean="0"/>
          </a:p>
        </p:txBody>
      </p:sp>
      <p:sp>
        <p:nvSpPr>
          <p:cNvPr id="4" name="3 Dikdörtgen"/>
          <p:cNvSpPr/>
          <p:nvPr/>
        </p:nvSpPr>
        <p:spPr>
          <a:xfrm>
            <a:off x="1115616" y="3284984"/>
            <a:ext cx="25202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 err="1" smtClean="0">
                <a:latin typeface="Comic Sans MS" pitchFamily="66" charset="0"/>
              </a:rPr>
              <a:t>Araşidonik</a:t>
            </a:r>
            <a:r>
              <a:rPr lang="tr-TR" sz="2400" b="1" dirty="0" smtClean="0">
                <a:latin typeface="Comic Sans MS" pitchFamily="66" charset="0"/>
              </a:rPr>
              <a:t> Asit</a:t>
            </a:r>
            <a:endParaRPr lang="tr-TR" sz="2400" b="1" dirty="0">
              <a:latin typeface="Comic Sans MS" pitchFamily="66" charset="0"/>
            </a:endParaRPr>
          </a:p>
        </p:txBody>
      </p:sp>
      <p:sp>
        <p:nvSpPr>
          <p:cNvPr id="5" name="4 Dikdörtgen"/>
          <p:cNvSpPr/>
          <p:nvPr/>
        </p:nvSpPr>
        <p:spPr>
          <a:xfrm>
            <a:off x="5292080" y="3429000"/>
            <a:ext cx="2520280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200" b="1" dirty="0" smtClean="0">
                <a:latin typeface="Comic Sans MS" pitchFamily="66" charset="0"/>
              </a:rPr>
              <a:t>EPA</a:t>
            </a:r>
            <a:endParaRPr lang="tr-TR" sz="3200" b="1" dirty="0">
              <a:latin typeface="Comic Sans MS" pitchFamily="66" charset="0"/>
            </a:endParaRPr>
          </a:p>
        </p:txBody>
      </p:sp>
      <p:sp>
        <p:nvSpPr>
          <p:cNvPr id="15" name="14 Dikdörtgen"/>
          <p:cNvSpPr/>
          <p:nvPr/>
        </p:nvSpPr>
        <p:spPr>
          <a:xfrm>
            <a:off x="2627784" y="1124744"/>
            <a:ext cx="3240360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 err="1" smtClean="0">
                <a:latin typeface="Comic Sans MS" pitchFamily="66" charset="0"/>
              </a:rPr>
              <a:t>Prostoglandinler</a:t>
            </a:r>
            <a:endParaRPr lang="tr-TR" sz="2400" b="1" dirty="0" smtClean="0">
              <a:latin typeface="Comic Sans MS" pitchFamily="66" charset="0"/>
            </a:endParaRPr>
          </a:p>
          <a:p>
            <a:pPr algn="ctr"/>
            <a:r>
              <a:rPr lang="tr-TR" sz="2400" b="1" dirty="0" err="1" smtClean="0">
                <a:latin typeface="Comic Sans MS" pitchFamily="66" charset="0"/>
              </a:rPr>
              <a:t>Tromboksanlar</a:t>
            </a:r>
            <a:endParaRPr lang="tr-TR" sz="2400" b="1" dirty="0">
              <a:latin typeface="Comic Sans MS" pitchFamily="66" charset="0"/>
            </a:endParaRPr>
          </a:p>
        </p:txBody>
      </p:sp>
      <p:sp>
        <p:nvSpPr>
          <p:cNvPr id="16" name="15 Dikdörtgen"/>
          <p:cNvSpPr/>
          <p:nvPr/>
        </p:nvSpPr>
        <p:spPr>
          <a:xfrm>
            <a:off x="3203848" y="4869160"/>
            <a:ext cx="2376264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 err="1" smtClean="0">
                <a:latin typeface="Comic Sans MS" pitchFamily="66" charset="0"/>
              </a:rPr>
              <a:t>Lökotrienler</a:t>
            </a:r>
            <a:endParaRPr lang="tr-TR" sz="2400" b="1" dirty="0">
              <a:latin typeface="Comic Sans MS" pitchFamily="66" charset="0"/>
            </a:endParaRPr>
          </a:p>
        </p:txBody>
      </p:sp>
      <p:cxnSp>
        <p:nvCxnSpPr>
          <p:cNvPr id="19" name="18 Düz Ok Bağlayıcısı"/>
          <p:cNvCxnSpPr/>
          <p:nvPr/>
        </p:nvCxnSpPr>
        <p:spPr>
          <a:xfrm flipV="1">
            <a:off x="1475656" y="2276872"/>
            <a:ext cx="1512168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Düz Ok Bağlayıcısı"/>
          <p:cNvCxnSpPr/>
          <p:nvPr/>
        </p:nvCxnSpPr>
        <p:spPr>
          <a:xfrm flipH="1" flipV="1">
            <a:off x="5148064" y="2276872"/>
            <a:ext cx="1512168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Düz Ok Bağlayıcısı"/>
          <p:cNvCxnSpPr/>
          <p:nvPr/>
        </p:nvCxnSpPr>
        <p:spPr>
          <a:xfrm>
            <a:off x="2051720" y="4149080"/>
            <a:ext cx="144016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Düz Ok Bağlayıcısı"/>
          <p:cNvCxnSpPr/>
          <p:nvPr/>
        </p:nvCxnSpPr>
        <p:spPr>
          <a:xfrm flipH="1">
            <a:off x="5148064" y="4221088"/>
            <a:ext cx="1368152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0"/>
            <a:ext cx="8291264" cy="1052736"/>
          </a:xfrm>
        </p:spPr>
        <p:txBody>
          <a:bodyPr>
            <a:normAutofit/>
          </a:bodyPr>
          <a:lstStyle/>
          <a:p>
            <a:r>
              <a:rPr lang="tr-TR" sz="3600" b="1" dirty="0" smtClean="0">
                <a:solidFill>
                  <a:srgbClr val="FF33CC"/>
                </a:solidFill>
                <a:latin typeface="Comic Sans MS" pitchFamily="66" charset="0"/>
              </a:rPr>
              <a:t>PROSTOGLANDİNLER (PG)</a:t>
            </a:r>
            <a:endParaRPr lang="tr-TR" sz="3600" b="1" dirty="0">
              <a:solidFill>
                <a:srgbClr val="FF33CC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980728"/>
            <a:ext cx="8363272" cy="5145435"/>
          </a:xfrm>
        </p:spPr>
        <p:txBody>
          <a:bodyPr>
            <a:normAutofit/>
          </a:bodyPr>
          <a:lstStyle/>
          <a:p>
            <a:pPr>
              <a:buNone/>
            </a:pPr>
            <a:endParaRPr lang="tr-TR" sz="2800" b="1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>
              <a:buNone/>
            </a:pPr>
            <a:endParaRPr lang="tr-TR" sz="2800" b="1" dirty="0">
              <a:solidFill>
                <a:srgbClr val="002060"/>
              </a:solidFill>
              <a:latin typeface="Comic Sans MS" pitchFamily="66" charset="0"/>
            </a:endParaRPr>
          </a:p>
          <a:p>
            <a:pPr>
              <a:buNone/>
            </a:pPr>
            <a:endParaRPr lang="tr-TR" sz="2800" b="1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>
              <a:buNone/>
            </a:pPr>
            <a:endParaRPr lang="tr-TR" sz="2800" b="1" dirty="0">
              <a:solidFill>
                <a:srgbClr val="002060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tr-TR" sz="2800" b="1" dirty="0" smtClean="0">
                <a:solidFill>
                  <a:srgbClr val="002060"/>
                </a:solidFill>
                <a:latin typeface="Comic Sans MS" pitchFamily="66" charset="0"/>
              </a:rPr>
              <a:t>Aspirin </a:t>
            </a:r>
            <a:endParaRPr lang="tr-TR" sz="2800" b="1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tr-TR" sz="2800" b="1" dirty="0" smtClean="0">
                <a:solidFill>
                  <a:srgbClr val="002060"/>
                </a:solidFill>
                <a:latin typeface="Comic Sans MS" pitchFamily="66" charset="0"/>
              </a:rPr>
              <a:t>AA            PGE</a:t>
            </a:r>
            <a:r>
              <a:rPr lang="tr-TR" sz="2800" b="1" baseline="-25000" dirty="0" smtClean="0">
                <a:solidFill>
                  <a:srgbClr val="002060"/>
                </a:solidFill>
                <a:latin typeface="Comic Sans MS" pitchFamily="66" charset="0"/>
              </a:rPr>
              <a:t>2 </a:t>
            </a:r>
            <a:r>
              <a:rPr lang="tr-TR" sz="2800" b="1" dirty="0" smtClean="0">
                <a:solidFill>
                  <a:srgbClr val="002060"/>
                </a:solidFill>
                <a:latin typeface="Comic Sans MS" pitchFamily="66" charset="0"/>
              </a:rPr>
              <a:t> sentezini </a:t>
            </a:r>
            <a:r>
              <a:rPr lang="tr-TR" sz="2800" b="1" dirty="0" err="1" smtClean="0">
                <a:solidFill>
                  <a:srgbClr val="002060"/>
                </a:solidFill>
                <a:latin typeface="Comic Sans MS" pitchFamily="66" charset="0"/>
              </a:rPr>
              <a:t>inhibe</a:t>
            </a:r>
            <a:r>
              <a:rPr lang="tr-TR" sz="2800" b="1" dirty="0" smtClean="0">
                <a:solidFill>
                  <a:srgbClr val="002060"/>
                </a:solidFill>
                <a:latin typeface="Comic Sans MS" pitchFamily="66" charset="0"/>
              </a:rPr>
              <a:t> eder.</a:t>
            </a:r>
          </a:p>
          <a:p>
            <a:pPr>
              <a:buNone/>
            </a:pPr>
            <a:endParaRPr lang="tr-TR" sz="2800" b="1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tr-TR" sz="2800" b="1" dirty="0" smtClean="0">
                <a:solidFill>
                  <a:srgbClr val="002060"/>
                </a:solidFill>
                <a:latin typeface="Comic Sans MS" pitchFamily="66" charset="0"/>
              </a:rPr>
              <a:t>                  </a:t>
            </a:r>
            <a:r>
              <a:rPr lang="tr-TR" sz="2400" b="1" dirty="0" smtClean="0">
                <a:solidFill>
                  <a:srgbClr val="002060"/>
                </a:solidFill>
                <a:latin typeface="Comic Sans MS" pitchFamily="66" charset="0"/>
              </a:rPr>
              <a:t>Ağrı azalır     Mide asitliği artar</a:t>
            </a:r>
          </a:p>
          <a:p>
            <a:pPr>
              <a:buNone/>
            </a:pPr>
            <a:r>
              <a:rPr lang="tr-TR" sz="2400" b="1" dirty="0" smtClean="0">
                <a:solidFill>
                  <a:srgbClr val="002060"/>
                </a:solidFill>
                <a:latin typeface="Comic Sans MS" pitchFamily="66" charset="0"/>
              </a:rPr>
              <a:t>                                      Kanama riski artar</a:t>
            </a:r>
            <a:endParaRPr lang="tr-TR" sz="2400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4" name="3 Sağ Ok"/>
          <p:cNvSpPr/>
          <p:nvPr/>
        </p:nvSpPr>
        <p:spPr>
          <a:xfrm>
            <a:off x="1115616" y="3728060"/>
            <a:ext cx="1656184" cy="288032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Aşağı Ok"/>
          <p:cNvSpPr/>
          <p:nvPr/>
        </p:nvSpPr>
        <p:spPr>
          <a:xfrm>
            <a:off x="4076545" y="4103402"/>
            <a:ext cx="288032" cy="576064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Aşağı Ok"/>
          <p:cNvSpPr/>
          <p:nvPr/>
        </p:nvSpPr>
        <p:spPr>
          <a:xfrm>
            <a:off x="6061839" y="4077072"/>
            <a:ext cx="288032" cy="576064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33CC"/>
                </a:solidFill>
                <a:latin typeface="Comic Sans MS" pitchFamily="66" charset="0"/>
              </a:rPr>
              <a:t>PROSTOGLANDİNLER (PG)</a:t>
            </a:r>
            <a:endParaRPr lang="tr-TR" b="1" dirty="0">
              <a:solidFill>
                <a:srgbClr val="FF33CC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endParaRPr lang="tr-TR" sz="2800" b="1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r>
              <a:rPr lang="tr-TR" sz="2800" b="1" dirty="0" err="1" smtClean="0">
                <a:solidFill>
                  <a:srgbClr val="002060"/>
                </a:solidFill>
                <a:latin typeface="Comic Sans MS" pitchFamily="66" charset="0"/>
              </a:rPr>
              <a:t>Prostosiklin</a:t>
            </a:r>
            <a:r>
              <a:rPr lang="tr-TR" sz="2800" b="1" dirty="0" smtClean="0">
                <a:solidFill>
                  <a:srgbClr val="002060"/>
                </a:solidFill>
                <a:latin typeface="Comic Sans MS" pitchFamily="66" charset="0"/>
              </a:rPr>
              <a:t> (PGI</a:t>
            </a:r>
            <a:r>
              <a:rPr lang="tr-TR" sz="2800" b="1" baseline="-25000" dirty="0" smtClean="0">
                <a:solidFill>
                  <a:srgbClr val="002060"/>
                </a:solidFill>
                <a:latin typeface="Comic Sans MS" pitchFamily="66" charset="0"/>
              </a:rPr>
              <a:t>2</a:t>
            </a:r>
            <a:r>
              <a:rPr lang="tr-TR" sz="2800" b="1" dirty="0" smtClean="0">
                <a:solidFill>
                  <a:srgbClr val="002060"/>
                </a:solidFill>
                <a:latin typeface="Comic Sans MS" pitchFamily="66" charset="0"/>
              </a:rPr>
              <a:t>) </a:t>
            </a:r>
            <a:r>
              <a:rPr lang="tr-TR" sz="2800" b="1" dirty="0" err="1" smtClean="0">
                <a:solidFill>
                  <a:srgbClr val="002060"/>
                </a:solidFill>
                <a:latin typeface="Comic Sans MS" pitchFamily="66" charset="0"/>
              </a:rPr>
              <a:t>AA’den</a:t>
            </a:r>
            <a:r>
              <a:rPr lang="tr-TR" sz="2800" b="1" dirty="0" smtClean="0">
                <a:solidFill>
                  <a:srgbClr val="002060"/>
                </a:solidFill>
                <a:latin typeface="Comic Sans MS" pitchFamily="66" charset="0"/>
              </a:rPr>
              <a:t>, PGI</a:t>
            </a:r>
            <a:r>
              <a:rPr lang="tr-TR" sz="2800" b="1" baseline="-25000" dirty="0" smtClean="0">
                <a:solidFill>
                  <a:srgbClr val="002060"/>
                </a:solidFill>
                <a:latin typeface="Comic Sans MS" pitchFamily="66" charset="0"/>
              </a:rPr>
              <a:t>3 </a:t>
            </a:r>
            <a:r>
              <a:rPr lang="tr-TR" sz="2800" b="1" dirty="0" smtClean="0">
                <a:solidFill>
                  <a:srgbClr val="002060"/>
                </a:solidFill>
                <a:latin typeface="Comic Sans MS" pitchFamily="66" charset="0"/>
              </a:rPr>
              <a:t>EPA’dan damar </a:t>
            </a:r>
            <a:r>
              <a:rPr lang="tr-TR" sz="2800" b="1" dirty="0" err="1" smtClean="0">
                <a:solidFill>
                  <a:srgbClr val="002060"/>
                </a:solidFill>
                <a:latin typeface="Comic Sans MS" pitchFamily="66" charset="0"/>
              </a:rPr>
              <a:t>endotel</a:t>
            </a:r>
            <a:r>
              <a:rPr lang="tr-TR" sz="2800" b="1" dirty="0" smtClean="0">
                <a:solidFill>
                  <a:srgbClr val="002060"/>
                </a:solidFill>
                <a:latin typeface="Comic Sans MS" pitchFamily="66" charset="0"/>
              </a:rPr>
              <a:t> hücrelerinde sentezlenen özel </a:t>
            </a:r>
            <a:r>
              <a:rPr lang="tr-TR" sz="2800" b="1" dirty="0" err="1" smtClean="0">
                <a:solidFill>
                  <a:srgbClr val="002060"/>
                </a:solidFill>
                <a:latin typeface="Comic Sans MS" pitchFamily="66" charset="0"/>
              </a:rPr>
              <a:t>PG’dir</a:t>
            </a:r>
            <a:r>
              <a:rPr lang="tr-TR" sz="2800" b="1" dirty="0" smtClean="0">
                <a:solidFill>
                  <a:srgbClr val="002060"/>
                </a:solidFill>
                <a:latin typeface="Comic Sans MS" pitchFamily="66" charset="0"/>
              </a:rPr>
              <a:t>. </a:t>
            </a:r>
            <a:endParaRPr lang="tr-TR" sz="2800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1560" y="188640"/>
            <a:ext cx="8229600" cy="1143000"/>
          </a:xfrm>
        </p:spPr>
        <p:txBody>
          <a:bodyPr/>
          <a:lstStyle/>
          <a:p>
            <a:r>
              <a:rPr lang="tr-TR" b="1" dirty="0" smtClean="0">
                <a:solidFill>
                  <a:srgbClr val="FF33CC"/>
                </a:solidFill>
                <a:latin typeface="Comic Sans MS" pitchFamily="66" charset="0"/>
              </a:rPr>
              <a:t>TROMBOKSANLAR (</a:t>
            </a:r>
            <a:r>
              <a:rPr lang="tr-TR" b="1" dirty="0" err="1" smtClean="0">
                <a:solidFill>
                  <a:srgbClr val="FF33CC"/>
                </a:solidFill>
                <a:latin typeface="Comic Sans MS" pitchFamily="66" charset="0"/>
              </a:rPr>
              <a:t>Tx</a:t>
            </a:r>
            <a:r>
              <a:rPr lang="tr-TR" b="1" dirty="0" smtClean="0">
                <a:solidFill>
                  <a:srgbClr val="FF33CC"/>
                </a:solidFill>
                <a:latin typeface="Comic Sans MS" pitchFamily="66" charset="0"/>
              </a:rPr>
              <a:t>)</a:t>
            </a:r>
            <a:endParaRPr lang="tr-TR" b="1" dirty="0">
              <a:solidFill>
                <a:srgbClr val="FF33CC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endParaRPr lang="tr-TR" sz="2800" b="1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r>
              <a:rPr lang="tr-TR" sz="2800" b="1" dirty="0" err="1" smtClean="0">
                <a:solidFill>
                  <a:srgbClr val="002060"/>
                </a:solidFill>
                <a:latin typeface="Comic Sans MS" pitchFamily="66" charset="0"/>
              </a:rPr>
              <a:t>AA’den</a:t>
            </a:r>
            <a:r>
              <a:rPr lang="tr-TR" sz="2800" b="1" dirty="0" smtClean="0">
                <a:solidFill>
                  <a:srgbClr val="002060"/>
                </a:solidFill>
                <a:latin typeface="Comic Sans MS" pitchFamily="66" charset="0"/>
              </a:rPr>
              <a:t> TxA</a:t>
            </a:r>
            <a:r>
              <a:rPr lang="tr-TR" sz="2800" b="1" baseline="-25000" dirty="0" smtClean="0">
                <a:solidFill>
                  <a:srgbClr val="002060"/>
                </a:solidFill>
                <a:latin typeface="Comic Sans MS" pitchFamily="66" charset="0"/>
              </a:rPr>
              <a:t>2</a:t>
            </a:r>
            <a:r>
              <a:rPr lang="tr-TR" sz="2800" b="1" dirty="0" smtClean="0">
                <a:solidFill>
                  <a:srgbClr val="002060"/>
                </a:solidFill>
                <a:latin typeface="Comic Sans MS" pitchFamily="66" charset="0"/>
              </a:rPr>
              <a:t>, </a:t>
            </a:r>
            <a:r>
              <a:rPr lang="tr-TR" sz="2800" b="1" dirty="0" err="1" smtClean="0">
                <a:solidFill>
                  <a:srgbClr val="002060"/>
                </a:solidFill>
                <a:latin typeface="Comic Sans MS" pitchFamily="66" charset="0"/>
              </a:rPr>
              <a:t>EPA’dan</a:t>
            </a:r>
            <a:r>
              <a:rPr lang="tr-TR" sz="2800" b="1" dirty="0" smtClean="0">
                <a:solidFill>
                  <a:srgbClr val="002060"/>
                </a:solidFill>
                <a:latin typeface="Comic Sans MS" pitchFamily="66" charset="0"/>
              </a:rPr>
              <a:t> ise TxA</a:t>
            </a:r>
            <a:r>
              <a:rPr lang="tr-TR" sz="2800" b="1" baseline="-25000" dirty="0" smtClean="0">
                <a:solidFill>
                  <a:srgbClr val="002060"/>
                </a:solidFill>
                <a:latin typeface="Comic Sans MS" pitchFamily="66" charset="0"/>
              </a:rPr>
              <a:t>3 </a:t>
            </a:r>
            <a:r>
              <a:rPr lang="tr-TR" sz="2800" b="1" dirty="0" smtClean="0">
                <a:solidFill>
                  <a:srgbClr val="002060"/>
                </a:solidFill>
                <a:latin typeface="Comic Sans MS" pitchFamily="66" charset="0"/>
              </a:rPr>
              <a:t>sentezlenir.</a:t>
            </a:r>
          </a:p>
          <a:p>
            <a:r>
              <a:rPr lang="tr-TR" sz="2800" b="1" dirty="0" smtClean="0">
                <a:solidFill>
                  <a:srgbClr val="002060"/>
                </a:solidFill>
                <a:latin typeface="Comic Sans MS" pitchFamily="66" charset="0"/>
              </a:rPr>
              <a:t>TxA</a:t>
            </a:r>
            <a:r>
              <a:rPr lang="tr-TR" sz="2800" b="1" baseline="-25000" dirty="0" smtClean="0">
                <a:solidFill>
                  <a:srgbClr val="002060"/>
                </a:solidFill>
                <a:latin typeface="Comic Sans MS" pitchFamily="66" charset="0"/>
              </a:rPr>
              <a:t>2 </a:t>
            </a:r>
            <a:r>
              <a:rPr lang="tr-TR" sz="2800" b="1" dirty="0" err="1" smtClean="0">
                <a:solidFill>
                  <a:srgbClr val="002060"/>
                </a:solidFill>
                <a:latin typeface="Comic Sans MS" pitchFamily="66" charset="0"/>
              </a:rPr>
              <a:t>vazokonstriktör</a:t>
            </a:r>
            <a:endParaRPr lang="tr-TR" sz="2800" b="1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r>
              <a:rPr lang="tr-TR" sz="2800" b="1" dirty="0" err="1" smtClean="0">
                <a:solidFill>
                  <a:srgbClr val="002060"/>
                </a:solidFill>
                <a:latin typeface="Comic Sans MS" pitchFamily="66" charset="0"/>
              </a:rPr>
              <a:t>trombosit</a:t>
            </a:r>
            <a:r>
              <a:rPr lang="tr-TR" sz="2800" b="1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tr-TR" sz="2800" b="1" dirty="0" err="1" smtClean="0">
                <a:solidFill>
                  <a:srgbClr val="002060"/>
                </a:solidFill>
                <a:latin typeface="Comic Sans MS" pitchFamily="66" charset="0"/>
              </a:rPr>
              <a:t>aggregasyonunu</a:t>
            </a:r>
            <a:r>
              <a:rPr lang="tr-TR" sz="2800" b="1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endParaRPr lang="tr-TR" sz="2800" b="1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r>
              <a:rPr lang="tr-TR" sz="2800" b="1" dirty="0" smtClean="0">
                <a:solidFill>
                  <a:srgbClr val="002060"/>
                </a:solidFill>
                <a:latin typeface="Comic Sans MS" pitchFamily="66" charset="0"/>
              </a:rPr>
              <a:t>TxA</a:t>
            </a:r>
            <a:r>
              <a:rPr lang="tr-TR" sz="2800" b="1" baseline="-25000" dirty="0" smtClean="0">
                <a:solidFill>
                  <a:srgbClr val="002060"/>
                </a:solidFill>
                <a:latin typeface="Comic Sans MS" pitchFamily="66" charset="0"/>
              </a:rPr>
              <a:t>3</a:t>
            </a:r>
            <a:r>
              <a:rPr lang="tr-TR" sz="2800" b="1" dirty="0" smtClean="0">
                <a:solidFill>
                  <a:srgbClr val="002060"/>
                </a:solidFill>
                <a:latin typeface="Comic Sans MS" pitchFamily="66" charset="0"/>
              </a:rPr>
              <a:t>’ ün bu etkileri oldukça azdır. </a:t>
            </a:r>
          </a:p>
          <a:p>
            <a:endParaRPr lang="tr-TR" sz="2800" b="1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endParaRPr lang="tr-TR" sz="2800" b="1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endParaRPr lang="tr-TR" sz="2800" b="1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endParaRPr lang="tr-TR" sz="2800" b="1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endParaRPr lang="tr-TR" sz="2800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1560" y="188640"/>
            <a:ext cx="8229600" cy="1143000"/>
          </a:xfrm>
        </p:spPr>
        <p:txBody>
          <a:bodyPr/>
          <a:lstStyle/>
          <a:p>
            <a:r>
              <a:rPr lang="tr-TR" b="1" dirty="0" smtClean="0">
                <a:solidFill>
                  <a:srgbClr val="FF33CC"/>
                </a:solidFill>
                <a:latin typeface="Comic Sans MS" pitchFamily="66" charset="0"/>
              </a:rPr>
              <a:t>LÖKOTRİENLER (LT)</a:t>
            </a:r>
            <a:endParaRPr lang="tr-TR" b="1" dirty="0">
              <a:solidFill>
                <a:srgbClr val="FF33CC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solidFill>
                  <a:srgbClr val="002060"/>
                </a:solidFill>
                <a:latin typeface="Comic Sans MS" pitchFamily="66" charset="0"/>
              </a:rPr>
              <a:t>Halkalı yapı içermeyen </a:t>
            </a:r>
            <a:r>
              <a:rPr lang="tr-TR" sz="2800" b="1" dirty="0" err="1" smtClean="0">
                <a:solidFill>
                  <a:srgbClr val="002060"/>
                </a:solidFill>
                <a:latin typeface="Comic Sans MS" pitchFamily="66" charset="0"/>
              </a:rPr>
              <a:t>hidroksi</a:t>
            </a:r>
            <a:r>
              <a:rPr lang="tr-TR" sz="2800" b="1" dirty="0" smtClean="0">
                <a:solidFill>
                  <a:srgbClr val="002060"/>
                </a:solidFill>
                <a:latin typeface="Comic Sans MS" pitchFamily="66" charset="0"/>
              </a:rPr>
              <a:t> yağ asitleridir.Hem AA, hem de </a:t>
            </a:r>
            <a:r>
              <a:rPr lang="tr-TR" sz="2800" b="1" dirty="0" err="1" smtClean="0">
                <a:solidFill>
                  <a:srgbClr val="002060"/>
                </a:solidFill>
                <a:latin typeface="Comic Sans MS" pitchFamily="66" charset="0"/>
              </a:rPr>
              <a:t>EPA’dan</a:t>
            </a:r>
            <a:r>
              <a:rPr lang="tr-TR" sz="2800" b="1" dirty="0" smtClean="0">
                <a:solidFill>
                  <a:srgbClr val="002060"/>
                </a:solidFill>
                <a:latin typeface="Comic Sans MS" pitchFamily="66" charset="0"/>
              </a:rPr>
              <a:t> sentezlenebilir. </a:t>
            </a:r>
            <a:r>
              <a:rPr lang="tr-TR" sz="2800" b="1" dirty="0" err="1" smtClean="0">
                <a:solidFill>
                  <a:srgbClr val="002060"/>
                </a:solidFill>
                <a:latin typeface="Comic Sans MS" pitchFamily="66" charset="0"/>
              </a:rPr>
              <a:t>AA’den</a:t>
            </a:r>
            <a:r>
              <a:rPr lang="tr-TR" sz="2800" b="1" dirty="0" smtClean="0">
                <a:solidFill>
                  <a:srgbClr val="002060"/>
                </a:solidFill>
                <a:latin typeface="Comic Sans MS" pitchFamily="66" charset="0"/>
              </a:rPr>
              <a:t> 4, </a:t>
            </a:r>
            <a:r>
              <a:rPr lang="tr-TR" sz="2800" b="1" dirty="0" err="1" smtClean="0">
                <a:solidFill>
                  <a:srgbClr val="002060"/>
                </a:solidFill>
                <a:latin typeface="Comic Sans MS" pitchFamily="66" charset="0"/>
              </a:rPr>
              <a:t>EPA’dan</a:t>
            </a:r>
            <a:r>
              <a:rPr lang="tr-TR" sz="2800" b="1" dirty="0" smtClean="0">
                <a:solidFill>
                  <a:srgbClr val="002060"/>
                </a:solidFill>
                <a:latin typeface="Comic Sans MS" pitchFamily="66" charset="0"/>
              </a:rPr>
              <a:t> 5 serisi </a:t>
            </a:r>
            <a:r>
              <a:rPr lang="tr-TR" sz="2800" b="1" dirty="0" err="1" smtClean="0">
                <a:solidFill>
                  <a:srgbClr val="002060"/>
                </a:solidFill>
                <a:latin typeface="Comic Sans MS" pitchFamily="66" charset="0"/>
              </a:rPr>
              <a:t>LT’ler</a:t>
            </a:r>
            <a:r>
              <a:rPr lang="tr-TR" sz="2800" b="1" dirty="0" smtClean="0">
                <a:solidFill>
                  <a:srgbClr val="002060"/>
                </a:solidFill>
                <a:latin typeface="Comic Sans MS" pitchFamily="66" charset="0"/>
              </a:rPr>
              <a:t> yapılır.</a:t>
            </a:r>
          </a:p>
          <a:p>
            <a:endParaRPr lang="tr-TR" sz="2800" b="1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endParaRPr lang="tr-TR" sz="2800" b="1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endParaRPr lang="tr-TR" sz="2800" b="1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endParaRPr lang="tr-TR" sz="2800" b="1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endParaRPr lang="tr-TR" sz="2800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r-TR" sz="3200" b="1" dirty="0" smtClean="0">
                <a:latin typeface="Comic Sans MS" pitchFamily="66" charset="0"/>
              </a:rPr>
              <a:t>Besinlerde ve dokularda yağ asitlerinin türü ve miktarı farklıdır.</a:t>
            </a:r>
            <a:endParaRPr lang="tr-TR" sz="3200" b="1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tr-TR" b="1" dirty="0" smtClean="0">
                <a:solidFill>
                  <a:srgbClr val="FF33CC"/>
                </a:solidFill>
                <a:latin typeface="Comic Sans MS" pitchFamily="66" charset="0"/>
              </a:rPr>
              <a:t>Yağ kaynakları</a:t>
            </a:r>
            <a:endParaRPr lang="tr-TR" b="1" dirty="0">
              <a:solidFill>
                <a:srgbClr val="FF33CC"/>
              </a:solidFill>
              <a:latin typeface="Comic Sans MS" pitchFamily="66" charset="0"/>
            </a:endParaRPr>
          </a:p>
        </p:txBody>
      </p:sp>
      <p:sp>
        <p:nvSpPr>
          <p:cNvPr id="4" name="3 Yuvarlatılmış Dikdörtgen"/>
          <p:cNvSpPr/>
          <p:nvPr/>
        </p:nvSpPr>
        <p:spPr>
          <a:xfrm>
            <a:off x="755576" y="2924944"/>
            <a:ext cx="3312368" cy="331236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400" b="1" u="sng" dirty="0" smtClean="0">
                <a:solidFill>
                  <a:srgbClr val="FF33CC"/>
                </a:solidFill>
                <a:latin typeface="Comic Sans MS" pitchFamily="66" charset="0"/>
              </a:rPr>
              <a:t>Görünür </a:t>
            </a:r>
            <a:r>
              <a:rPr lang="tr-TR" sz="2400" b="1" u="sng" dirty="0" smtClean="0">
                <a:solidFill>
                  <a:srgbClr val="FF33CC"/>
                </a:solidFill>
                <a:latin typeface="Comic Sans MS" pitchFamily="66" charset="0"/>
              </a:rPr>
              <a:t>Yağlar</a:t>
            </a:r>
            <a:endParaRPr lang="tr-TR" sz="2400" b="1" u="sng" dirty="0" smtClean="0">
              <a:solidFill>
                <a:srgbClr val="FF33CC"/>
              </a:solidFill>
              <a:latin typeface="Comic Sans MS" pitchFamily="66" charset="0"/>
            </a:endParaRPr>
          </a:p>
        </p:txBody>
      </p:sp>
      <p:sp>
        <p:nvSpPr>
          <p:cNvPr id="5" name="4 Yuvarlatılmış Dikdörtgen"/>
          <p:cNvSpPr/>
          <p:nvPr/>
        </p:nvSpPr>
        <p:spPr>
          <a:xfrm>
            <a:off x="4572000" y="2852936"/>
            <a:ext cx="3816424" cy="324036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400" b="1" u="sng" dirty="0" smtClean="0">
                <a:solidFill>
                  <a:srgbClr val="FF33CC"/>
                </a:solidFill>
                <a:latin typeface="Comic Sans MS" pitchFamily="66" charset="0"/>
              </a:rPr>
              <a:t>Görünmez Yağlar</a:t>
            </a:r>
          </a:p>
          <a:p>
            <a:pPr algn="ctr"/>
            <a:endParaRPr lang="tr-TR" dirty="0"/>
          </a:p>
        </p:txBody>
      </p:sp>
      <p:sp>
        <p:nvSpPr>
          <p:cNvPr id="6" name="5 Aşağı Ok"/>
          <p:cNvSpPr/>
          <p:nvPr/>
        </p:nvSpPr>
        <p:spPr>
          <a:xfrm>
            <a:off x="2699792" y="2132856"/>
            <a:ext cx="648072" cy="576064"/>
          </a:xfrm>
          <a:prstGeom prst="downArrow">
            <a:avLst>
              <a:gd name="adj1" fmla="val 50000"/>
              <a:gd name="adj2" fmla="val 52405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6 Aşağı Ok"/>
          <p:cNvSpPr/>
          <p:nvPr/>
        </p:nvSpPr>
        <p:spPr>
          <a:xfrm>
            <a:off x="5652120" y="2204864"/>
            <a:ext cx="648072" cy="576064"/>
          </a:xfrm>
          <a:prstGeom prst="downArrow">
            <a:avLst>
              <a:gd name="adj1" fmla="val 50000"/>
              <a:gd name="adj2" fmla="val 52405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algn="l"/>
            <a:r>
              <a:rPr lang="tr-TR" dirty="0" smtClean="0">
                <a:solidFill>
                  <a:srgbClr val="FF0000"/>
                </a:solidFill>
                <a:latin typeface="Comic Sans MS" pitchFamily="66" charset="0"/>
              </a:rPr>
              <a:t>Yağlar</a:t>
            </a:r>
            <a:endParaRPr lang="tr-TR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800" b="1" dirty="0" smtClean="0">
                <a:latin typeface="Comic Sans MS" pitchFamily="66" charset="0"/>
              </a:rPr>
              <a:t>1 </a:t>
            </a:r>
            <a:r>
              <a:rPr lang="tr-TR" sz="2800" b="1" dirty="0" err="1" smtClean="0">
                <a:latin typeface="Comic Sans MS" pitchFamily="66" charset="0"/>
              </a:rPr>
              <a:t>mol</a:t>
            </a:r>
            <a:r>
              <a:rPr lang="tr-TR" sz="2800" b="1" dirty="0" smtClean="0">
                <a:latin typeface="Comic Sans MS" pitchFamily="66" charset="0"/>
              </a:rPr>
              <a:t> </a:t>
            </a:r>
            <a:r>
              <a:rPr lang="tr-TR" sz="2800" b="1" dirty="0" err="1" smtClean="0">
                <a:latin typeface="Comic Sans MS" pitchFamily="66" charset="0"/>
              </a:rPr>
              <a:t>gliserol</a:t>
            </a:r>
            <a:r>
              <a:rPr lang="tr-TR" sz="2800" b="1" dirty="0" smtClean="0">
                <a:latin typeface="Comic Sans MS" pitchFamily="66" charset="0"/>
              </a:rPr>
              <a:t> + 1 </a:t>
            </a:r>
            <a:r>
              <a:rPr lang="tr-TR" sz="2800" b="1" dirty="0" err="1" smtClean="0">
                <a:latin typeface="Comic Sans MS" pitchFamily="66" charset="0"/>
              </a:rPr>
              <a:t>mol</a:t>
            </a:r>
            <a:r>
              <a:rPr lang="tr-TR" sz="2800" b="1" dirty="0" smtClean="0">
                <a:latin typeface="Comic Sans MS" pitchFamily="66" charset="0"/>
              </a:rPr>
              <a:t> YA      </a:t>
            </a:r>
            <a:r>
              <a:rPr lang="tr-TR" sz="2800" b="1" dirty="0" err="1" smtClean="0">
                <a:latin typeface="Comic Sans MS" pitchFamily="66" charset="0"/>
              </a:rPr>
              <a:t>Monogliserid</a:t>
            </a:r>
            <a:endParaRPr lang="tr-TR" sz="2800" b="1" dirty="0" smtClean="0">
              <a:latin typeface="Comic Sans MS" pitchFamily="66" charset="0"/>
            </a:endParaRPr>
          </a:p>
          <a:p>
            <a:pPr>
              <a:buNone/>
            </a:pPr>
            <a:endParaRPr lang="tr-TR" sz="2800" b="1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sz="2800" b="1" dirty="0" smtClean="0">
                <a:latin typeface="Comic Sans MS" pitchFamily="66" charset="0"/>
              </a:rPr>
              <a:t>1 </a:t>
            </a:r>
            <a:r>
              <a:rPr lang="tr-TR" sz="2800" b="1" dirty="0" err="1" smtClean="0">
                <a:latin typeface="Comic Sans MS" pitchFamily="66" charset="0"/>
              </a:rPr>
              <a:t>mol</a:t>
            </a:r>
            <a:r>
              <a:rPr lang="tr-TR" sz="2800" b="1" dirty="0" smtClean="0">
                <a:latin typeface="Comic Sans MS" pitchFamily="66" charset="0"/>
              </a:rPr>
              <a:t> </a:t>
            </a:r>
            <a:r>
              <a:rPr lang="tr-TR" sz="2800" b="1" dirty="0" err="1" smtClean="0">
                <a:latin typeface="Comic Sans MS" pitchFamily="66" charset="0"/>
              </a:rPr>
              <a:t>gliserol</a:t>
            </a:r>
            <a:r>
              <a:rPr lang="tr-TR" sz="2800" b="1" dirty="0" smtClean="0">
                <a:latin typeface="Comic Sans MS" pitchFamily="66" charset="0"/>
              </a:rPr>
              <a:t> + 2 </a:t>
            </a:r>
            <a:r>
              <a:rPr lang="tr-TR" sz="2800" b="1" dirty="0" err="1" smtClean="0">
                <a:latin typeface="Comic Sans MS" pitchFamily="66" charset="0"/>
              </a:rPr>
              <a:t>mol</a:t>
            </a:r>
            <a:r>
              <a:rPr lang="tr-TR" sz="2800" b="1" dirty="0" smtClean="0">
                <a:latin typeface="Comic Sans MS" pitchFamily="66" charset="0"/>
              </a:rPr>
              <a:t> YA      </a:t>
            </a:r>
            <a:r>
              <a:rPr lang="tr-TR" sz="2800" b="1" dirty="0" err="1" smtClean="0">
                <a:latin typeface="Comic Sans MS" pitchFamily="66" charset="0"/>
              </a:rPr>
              <a:t>Digliserid</a:t>
            </a:r>
            <a:endParaRPr lang="tr-TR" sz="2800" b="1" dirty="0" smtClean="0">
              <a:latin typeface="Comic Sans MS" pitchFamily="66" charset="0"/>
            </a:endParaRPr>
          </a:p>
          <a:p>
            <a:pPr>
              <a:buNone/>
            </a:pPr>
            <a:endParaRPr lang="tr-TR" sz="2800" b="1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sz="2800" b="1" dirty="0" smtClean="0">
                <a:latin typeface="Comic Sans MS" pitchFamily="66" charset="0"/>
              </a:rPr>
              <a:t>1 </a:t>
            </a:r>
            <a:r>
              <a:rPr lang="tr-TR" sz="2800" b="1" dirty="0" err="1" smtClean="0">
                <a:latin typeface="Comic Sans MS" pitchFamily="66" charset="0"/>
              </a:rPr>
              <a:t>mol</a:t>
            </a:r>
            <a:r>
              <a:rPr lang="tr-TR" sz="2800" b="1" dirty="0" smtClean="0">
                <a:latin typeface="Comic Sans MS" pitchFamily="66" charset="0"/>
              </a:rPr>
              <a:t> </a:t>
            </a:r>
            <a:r>
              <a:rPr lang="tr-TR" sz="2800" b="1" dirty="0" err="1" smtClean="0">
                <a:latin typeface="Comic Sans MS" pitchFamily="66" charset="0"/>
              </a:rPr>
              <a:t>gliserol</a:t>
            </a:r>
            <a:r>
              <a:rPr lang="tr-TR" sz="2800" b="1" dirty="0" smtClean="0">
                <a:latin typeface="Comic Sans MS" pitchFamily="66" charset="0"/>
              </a:rPr>
              <a:t> + 3 </a:t>
            </a:r>
            <a:r>
              <a:rPr lang="tr-TR" sz="2800" b="1" dirty="0" err="1" smtClean="0">
                <a:latin typeface="Comic Sans MS" pitchFamily="66" charset="0"/>
              </a:rPr>
              <a:t>mol</a:t>
            </a:r>
            <a:r>
              <a:rPr lang="tr-TR" sz="2800" b="1" dirty="0" smtClean="0">
                <a:latin typeface="Comic Sans MS" pitchFamily="66" charset="0"/>
              </a:rPr>
              <a:t> YA      </a:t>
            </a:r>
            <a:r>
              <a:rPr lang="tr-TR" sz="2800" b="1" dirty="0" err="1" smtClean="0">
                <a:latin typeface="Comic Sans MS" pitchFamily="66" charset="0"/>
              </a:rPr>
              <a:t>Trigliserid</a:t>
            </a:r>
            <a:endParaRPr lang="tr-TR" sz="2800" b="1" dirty="0" smtClean="0">
              <a:latin typeface="Comic Sans MS" pitchFamily="66" charset="0"/>
            </a:endParaRPr>
          </a:p>
          <a:p>
            <a:pPr algn="ctr">
              <a:buNone/>
            </a:pPr>
            <a:endParaRPr lang="tr-TR" sz="2800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>
              <a:buNone/>
            </a:pPr>
            <a:endParaRPr lang="tr-TR" sz="2800" b="1" dirty="0" smtClean="0">
              <a:latin typeface="Comic Sans MS" pitchFamily="66" charset="0"/>
            </a:endParaRPr>
          </a:p>
          <a:p>
            <a:pPr>
              <a:buNone/>
            </a:pPr>
            <a:endParaRPr lang="tr-TR" sz="2800" dirty="0" smtClean="0">
              <a:latin typeface="Comic Sans MS" pitchFamily="66" charset="0"/>
            </a:endParaRPr>
          </a:p>
          <a:p>
            <a:pPr>
              <a:buNone/>
            </a:pPr>
            <a:endParaRPr lang="tr-TR" sz="2800" dirty="0" smtClean="0">
              <a:latin typeface="Comic Sans MS" pitchFamily="66" charset="0"/>
            </a:endParaRPr>
          </a:p>
          <a:p>
            <a:pPr>
              <a:buNone/>
            </a:pPr>
            <a:endParaRPr lang="tr-TR" dirty="0">
              <a:latin typeface="Comic Sans MS" pitchFamily="66" charset="0"/>
            </a:endParaRPr>
          </a:p>
        </p:txBody>
      </p:sp>
      <p:sp>
        <p:nvSpPr>
          <p:cNvPr id="4" name="3 Sağ Ok"/>
          <p:cNvSpPr/>
          <p:nvPr/>
        </p:nvSpPr>
        <p:spPr>
          <a:xfrm>
            <a:off x="5032752" y="1429209"/>
            <a:ext cx="792088" cy="216024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Sağ Ok"/>
          <p:cNvSpPr/>
          <p:nvPr/>
        </p:nvSpPr>
        <p:spPr>
          <a:xfrm>
            <a:off x="5032752" y="2433399"/>
            <a:ext cx="792088" cy="216024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Sağ Ok"/>
          <p:cNvSpPr/>
          <p:nvPr/>
        </p:nvSpPr>
        <p:spPr>
          <a:xfrm>
            <a:off x="5032752" y="3437589"/>
            <a:ext cx="792088" cy="216024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ChangeArrowheads="1"/>
          </p:cNvSpPr>
          <p:nvPr/>
        </p:nvSpPr>
        <p:spPr bwMode="auto">
          <a:xfrm>
            <a:off x="457200" y="685800"/>
            <a:ext cx="807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tr-TR" sz="2800" b="1" dirty="0">
                <a:solidFill>
                  <a:srgbClr val="990099"/>
                </a:solidFill>
                <a:latin typeface="Comic Sans MS" pitchFamily="66" charset="0"/>
              </a:rPr>
              <a:t>DOYMAMIŞ YAĞ ASİTLERİ</a:t>
            </a:r>
          </a:p>
        </p:txBody>
      </p:sp>
      <p:sp>
        <p:nvSpPr>
          <p:cNvPr id="20483" name="Rectangle 5"/>
          <p:cNvSpPr>
            <a:spLocks noChangeArrowheads="1"/>
          </p:cNvSpPr>
          <p:nvPr/>
        </p:nvSpPr>
        <p:spPr bwMode="auto">
          <a:xfrm>
            <a:off x="1187624" y="1341438"/>
            <a:ext cx="1584176" cy="46230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tr-TR" sz="2400" b="1" dirty="0" smtClean="0">
                <a:latin typeface="Comic Sans MS" pitchFamily="66" charset="0"/>
              </a:rPr>
              <a:t>  w </a:t>
            </a:r>
            <a:r>
              <a:rPr lang="tr-TR" sz="2400" b="1" dirty="0">
                <a:latin typeface="Comic Sans MS" pitchFamily="66" charset="0"/>
              </a:rPr>
              <a:t>- 3</a:t>
            </a:r>
          </a:p>
        </p:txBody>
      </p:sp>
      <p:sp>
        <p:nvSpPr>
          <p:cNvPr id="20484" name="Rectangle 6"/>
          <p:cNvSpPr>
            <a:spLocks noChangeArrowheads="1"/>
          </p:cNvSpPr>
          <p:nvPr/>
        </p:nvSpPr>
        <p:spPr bwMode="auto">
          <a:xfrm>
            <a:off x="6019800" y="1600200"/>
            <a:ext cx="1648544" cy="46230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tr-TR" sz="2400" b="1" dirty="0" smtClean="0">
                <a:latin typeface="Comic Sans MS" pitchFamily="66" charset="0"/>
              </a:rPr>
              <a:t>  w </a:t>
            </a:r>
            <a:r>
              <a:rPr lang="tr-TR" sz="2400" b="1" dirty="0">
                <a:latin typeface="Comic Sans MS" pitchFamily="66" charset="0"/>
              </a:rPr>
              <a:t>- 6</a:t>
            </a:r>
          </a:p>
        </p:txBody>
      </p:sp>
      <p:sp>
        <p:nvSpPr>
          <p:cNvPr id="20485" name="Rectangle 7"/>
          <p:cNvSpPr>
            <a:spLocks noChangeArrowheads="1"/>
          </p:cNvSpPr>
          <p:nvPr/>
        </p:nvSpPr>
        <p:spPr bwMode="auto">
          <a:xfrm>
            <a:off x="971550" y="1989138"/>
            <a:ext cx="2667000" cy="323229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tr-TR" sz="2400" b="1" dirty="0">
                <a:latin typeface="Comic Sans MS" pitchFamily="66" charset="0"/>
              </a:rPr>
              <a:t>Balık yağı</a:t>
            </a:r>
          </a:p>
          <a:p>
            <a:pPr eaLnBrk="0" hangingPunct="0">
              <a:spcBef>
                <a:spcPct val="50000"/>
              </a:spcBef>
            </a:pPr>
            <a:r>
              <a:rPr lang="tr-TR" sz="2400" b="1" dirty="0">
                <a:latin typeface="Comic Sans MS" pitchFamily="66" charset="0"/>
              </a:rPr>
              <a:t>Ceviz yağı</a:t>
            </a:r>
          </a:p>
          <a:p>
            <a:pPr eaLnBrk="0" hangingPunct="0">
              <a:spcBef>
                <a:spcPct val="50000"/>
              </a:spcBef>
            </a:pPr>
            <a:r>
              <a:rPr lang="tr-TR" sz="2400" b="1" dirty="0">
                <a:latin typeface="Comic Sans MS" pitchFamily="66" charset="0"/>
              </a:rPr>
              <a:t>Keten tohumu</a:t>
            </a:r>
          </a:p>
          <a:p>
            <a:pPr eaLnBrk="0" hangingPunct="0">
              <a:spcBef>
                <a:spcPct val="50000"/>
              </a:spcBef>
            </a:pPr>
            <a:r>
              <a:rPr lang="tr-TR" sz="2400" b="1" dirty="0">
                <a:latin typeface="Comic Sans MS" pitchFamily="66" charset="0"/>
              </a:rPr>
              <a:t>Soya yağı</a:t>
            </a:r>
          </a:p>
          <a:p>
            <a:pPr eaLnBrk="0" hangingPunct="0">
              <a:spcBef>
                <a:spcPct val="50000"/>
              </a:spcBef>
            </a:pPr>
            <a:r>
              <a:rPr lang="tr-TR" sz="2400" b="1" dirty="0" err="1">
                <a:latin typeface="Comic Sans MS" pitchFamily="66" charset="0"/>
              </a:rPr>
              <a:t>Kanola</a:t>
            </a:r>
            <a:r>
              <a:rPr lang="tr-TR" sz="2400" b="1" dirty="0">
                <a:latin typeface="Comic Sans MS" pitchFamily="66" charset="0"/>
              </a:rPr>
              <a:t> yağı</a:t>
            </a:r>
          </a:p>
          <a:p>
            <a:pPr eaLnBrk="0" hangingPunct="0">
              <a:spcBef>
                <a:spcPct val="50000"/>
              </a:spcBef>
            </a:pPr>
            <a:r>
              <a:rPr lang="tr-TR" sz="2400" b="1" dirty="0">
                <a:latin typeface="Comic Sans MS" pitchFamily="66" charset="0"/>
              </a:rPr>
              <a:t>Fındık yağı</a:t>
            </a:r>
          </a:p>
        </p:txBody>
      </p:sp>
      <p:sp>
        <p:nvSpPr>
          <p:cNvPr id="20486" name="Rectangle 8"/>
          <p:cNvSpPr>
            <a:spLocks noChangeArrowheads="1"/>
          </p:cNvSpPr>
          <p:nvPr/>
        </p:nvSpPr>
        <p:spPr bwMode="auto">
          <a:xfrm>
            <a:off x="5410200" y="2438400"/>
            <a:ext cx="2819400" cy="267829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tr-TR" sz="2400" b="1" dirty="0">
                <a:latin typeface="Comic Sans MS" pitchFamily="66" charset="0"/>
              </a:rPr>
              <a:t>Mısırözü yağı</a:t>
            </a:r>
          </a:p>
          <a:p>
            <a:pPr eaLnBrk="0" hangingPunct="0">
              <a:spcBef>
                <a:spcPct val="50000"/>
              </a:spcBef>
            </a:pPr>
            <a:r>
              <a:rPr lang="tr-TR" sz="2400" b="1" dirty="0" err="1">
                <a:latin typeface="Comic Sans MS" pitchFamily="66" charset="0"/>
              </a:rPr>
              <a:t>Ayçiçek</a:t>
            </a:r>
            <a:r>
              <a:rPr lang="tr-TR" sz="2400" b="1" dirty="0">
                <a:latin typeface="Comic Sans MS" pitchFamily="66" charset="0"/>
              </a:rPr>
              <a:t> yağı</a:t>
            </a:r>
          </a:p>
          <a:p>
            <a:pPr eaLnBrk="0" hangingPunct="0">
              <a:spcBef>
                <a:spcPct val="50000"/>
              </a:spcBef>
            </a:pPr>
            <a:r>
              <a:rPr lang="tr-TR" sz="2400" b="1" dirty="0">
                <a:latin typeface="Comic Sans MS" pitchFamily="66" charset="0"/>
              </a:rPr>
              <a:t>Soya </a:t>
            </a:r>
            <a:r>
              <a:rPr lang="tr-TR" sz="2400" b="1" dirty="0" smtClean="0">
                <a:latin typeface="Comic Sans MS" pitchFamily="66" charset="0"/>
              </a:rPr>
              <a:t>yağı</a:t>
            </a:r>
          </a:p>
          <a:p>
            <a:pPr eaLnBrk="0" hangingPunct="0">
              <a:spcBef>
                <a:spcPct val="50000"/>
              </a:spcBef>
            </a:pPr>
            <a:r>
              <a:rPr lang="tr-TR" sz="2400" b="1" dirty="0" err="1" smtClean="0">
                <a:latin typeface="Comic Sans MS" pitchFamily="66" charset="0"/>
              </a:rPr>
              <a:t>Kanola</a:t>
            </a:r>
            <a:r>
              <a:rPr lang="tr-TR" sz="2400" b="1" dirty="0" smtClean="0">
                <a:latin typeface="Comic Sans MS" pitchFamily="66" charset="0"/>
              </a:rPr>
              <a:t> yağı</a:t>
            </a:r>
          </a:p>
          <a:p>
            <a:pPr eaLnBrk="0" hangingPunct="0">
              <a:spcBef>
                <a:spcPct val="50000"/>
              </a:spcBef>
            </a:pPr>
            <a:r>
              <a:rPr lang="tr-TR" sz="2400" b="1" dirty="0" smtClean="0">
                <a:latin typeface="Comic Sans MS" pitchFamily="66" charset="0"/>
              </a:rPr>
              <a:t>Pamuk yağı</a:t>
            </a:r>
            <a:endParaRPr lang="tr-TR" sz="2400" b="1" dirty="0">
              <a:latin typeface="Comic Sans MS" pitchFamily="66" charset="0"/>
            </a:endParaRPr>
          </a:p>
        </p:txBody>
      </p:sp>
      <p:sp>
        <p:nvSpPr>
          <p:cNvPr id="20487" name="Rectangle 9"/>
          <p:cNvSpPr>
            <a:spLocks noChangeArrowheads="1"/>
          </p:cNvSpPr>
          <p:nvPr/>
        </p:nvSpPr>
        <p:spPr bwMode="auto">
          <a:xfrm>
            <a:off x="611188" y="5373688"/>
            <a:ext cx="7943850" cy="83163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tr-TR" sz="2400" b="1" dirty="0">
                <a:latin typeface="Comic Sans MS" pitchFamily="66" charset="0"/>
              </a:rPr>
              <a:t>Tekli doymamış yağ asidi	</a:t>
            </a:r>
            <a:r>
              <a:rPr lang="tr-TR" sz="2400" b="1" dirty="0" smtClean="0">
                <a:latin typeface="Comic Sans MS" pitchFamily="66" charset="0"/>
              </a:rPr>
              <a:t>  Zeytin </a:t>
            </a:r>
            <a:r>
              <a:rPr lang="tr-TR" sz="2400" b="1" dirty="0">
                <a:latin typeface="Comic Sans MS" pitchFamily="66" charset="0"/>
              </a:rPr>
              <a:t>yağı, fındık yağı (W-9)</a:t>
            </a:r>
          </a:p>
        </p:txBody>
      </p:sp>
      <p:sp>
        <p:nvSpPr>
          <p:cNvPr id="20488" name="AutoShape 10"/>
          <p:cNvSpPr>
            <a:spLocks noChangeArrowheads="1"/>
          </p:cNvSpPr>
          <p:nvPr/>
        </p:nvSpPr>
        <p:spPr bwMode="auto">
          <a:xfrm>
            <a:off x="4572000" y="5589240"/>
            <a:ext cx="987425" cy="225425"/>
          </a:xfrm>
          <a:prstGeom prst="rightArrow">
            <a:avLst>
              <a:gd name="adj1" fmla="val 50000"/>
              <a:gd name="adj2" fmla="val 109548"/>
            </a:avLst>
          </a:prstGeom>
          <a:solidFill>
            <a:srgbClr val="99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 eaLnBrk="0" hangingPunct="0"/>
            <a:endParaRPr lang="tr-TR" sz="240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9"/>
          <p:cNvSpPr>
            <a:spLocks noChangeArrowheads="1"/>
          </p:cNvSpPr>
          <p:nvPr/>
        </p:nvSpPr>
        <p:spPr bwMode="auto">
          <a:xfrm>
            <a:off x="541338" y="174625"/>
            <a:ext cx="7989887" cy="1017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tr-TR" sz="4000" dirty="0" smtClean="0">
                <a:latin typeface="Comic Sans MS" pitchFamily="66" charset="0"/>
              </a:rPr>
              <a:t>Çeşitli Yağların Yağ Asit % </a:t>
            </a:r>
            <a:r>
              <a:rPr lang="tr-TR" sz="4000" dirty="0" err="1" smtClean="0">
                <a:latin typeface="Comic Sans MS" pitchFamily="66" charset="0"/>
              </a:rPr>
              <a:t>leri</a:t>
            </a:r>
            <a:endParaRPr lang="en-US" sz="4000" dirty="0">
              <a:latin typeface="Comic Sans MS" pitchFamily="66" charset="0"/>
            </a:endParaRPr>
          </a:p>
        </p:txBody>
      </p:sp>
      <p:graphicFrame>
        <p:nvGraphicFramePr>
          <p:cNvPr id="39998" name="Group 62"/>
          <p:cNvGraphicFramePr>
            <a:graphicFrameLocks noGrp="1"/>
          </p:cNvGraphicFramePr>
          <p:nvPr/>
        </p:nvGraphicFramePr>
        <p:xfrm>
          <a:off x="539750" y="1155700"/>
          <a:ext cx="8207375" cy="5352510"/>
        </p:xfrm>
        <a:graphic>
          <a:graphicData uri="http://schemas.openxmlformats.org/drawingml/2006/table">
            <a:tbl>
              <a:tblPr/>
              <a:tblGrid>
                <a:gridCol w="2376066"/>
                <a:gridCol w="1729209"/>
                <a:gridCol w="2051050"/>
                <a:gridCol w="2051050"/>
              </a:tblGrid>
              <a:tr h="6891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Yağ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SFA %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MUFA %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</a:rPr>
                        <a:t>PUFA  %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omic Sans MS" pitchFamily="66" charset="0"/>
                        </a:rPr>
                        <a:t>Kuyruk yağı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Comic Sans MS" pitchFamily="66" charset="0"/>
                        </a:rPr>
                        <a:t>57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CC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Comic Sans MS" pitchFamily="66" charset="0"/>
                        </a:rPr>
                        <a:t>38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Comic Sans MS" pitchFamily="66" charset="0"/>
                        </a:rPr>
                        <a:t>5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omic Sans MS" pitchFamily="66" charset="0"/>
                        </a:rPr>
                        <a:t>Tereyağı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Comic Sans MS" pitchFamily="66" charset="0"/>
                        </a:rPr>
                        <a:t>66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CC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Comic Sans MS" pitchFamily="66" charset="0"/>
                        </a:rPr>
                        <a:t>30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Comic Sans MS" pitchFamily="66" charset="0"/>
                        </a:rPr>
                        <a:t>4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omic Sans MS" pitchFamily="66" charset="0"/>
                        </a:rPr>
                        <a:t>Zeytinyağı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Comic Sans MS" pitchFamily="66" charset="0"/>
                        </a:rPr>
                        <a:t>14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Comic Sans MS" pitchFamily="66" charset="0"/>
                        </a:rPr>
                        <a:t>77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CC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Comic Sans MS" pitchFamily="66" charset="0"/>
                        </a:rPr>
                        <a:t>9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omic Sans MS" pitchFamily="66" charset="0"/>
                        </a:rPr>
                        <a:t>Mısır özü yağı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Comic Sans MS" pitchFamily="66" charset="0"/>
                        </a:rPr>
                        <a:t>16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Comic Sans MS" pitchFamily="66" charset="0"/>
                        </a:rPr>
                        <a:t>32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Comic Sans MS" pitchFamily="66" charset="0"/>
                        </a:rPr>
                        <a:t>52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CC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omic Sans MS" pitchFamily="66" charset="0"/>
                        </a:rPr>
                        <a:t>Soya yağı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Comic Sans MS" pitchFamily="66" charset="0"/>
                        </a:rPr>
                        <a:t>16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Comic Sans MS" pitchFamily="66" charset="0"/>
                        </a:rPr>
                        <a:t>22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Comic Sans MS" pitchFamily="66" charset="0"/>
                        </a:rPr>
                        <a:t>62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CC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omic Sans MS" pitchFamily="66" charset="0"/>
                        </a:rPr>
                        <a:t>Ayçiçeği yağı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Comic Sans MS" pitchFamily="66" charset="0"/>
                        </a:rPr>
                        <a:t>13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Comic Sans MS" pitchFamily="66" charset="0"/>
                        </a:rPr>
                        <a:t>21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Comic Sans MS" pitchFamily="66" charset="0"/>
                        </a:rPr>
                        <a:t>66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CC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omic Sans MS" pitchFamily="66" charset="0"/>
                        </a:rPr>
                        <a:t>Palmiye yağı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Comic Sans MS" pitchFamily="66" charset="0"/>
                        </a:rPr>
                        <a:t>50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CC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Comic Sans MS" pitchFamily="66" charset="0"/>
                        </a:rPr>
                        <a:t>39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Comic Sans MS" pitchFamily="66" charset="0"/>
                        </a:rPr>
                        <a:t>11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omic Sans MS" pitchFamily="66" charset="0"/>
                        </a:rPr>
                        <a:t>Yumurta yağı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Comic Sans MS" pitchFamily="66" charset="0"/>
                        </a:rPr>
                        <a:t>38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CC"/>
                          </a:solidFill>
                          <a:effectLst/>
                          <a:latin typeface="Comic Sans MS" pitchFamily="66" charset="0"/>
                        </a:rPr>
                        <a:t>47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CC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Comic Sans MS" pitchFamily="66" charset="0"/>
                        </a:rPr>
                        <a:t>15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omic Sans MS" pitchFamily="66" charset="0"/>
                        </a:rPr>
                        <a:t>Balık yağı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Comic Sans MS" pitchFamily="66" charset="0"/>
                        </a:rPr>
                        <a:t>29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Comic Sans MS" pitchFamily="66" charset="0"/>
                        </a:rPr>
                        <a:t>48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Comic Sans MS" pitchFamily="66" charset="0"/>
                        </a:rPr>
                        <a:t>23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188640"/>
            <a:ext cx="8229600" cy="1143000"/>
          </a:xfr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tr-TR" b="1" dirty="0" smtClean="0">
                <a:solidFill>
                  <a:srgbClr val="990033"/>
                </a:solidFill>
                <a:latin typeface="Comic Sans MS" pitchFamily="66" charset="0"/>
              </a:rPr>
              <a:t>KAYNAKLARI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b="1" dirty="0" smtClean="0">
                <a:latin typeface="Comic Sans MS" pitchFamily="66" charset="0"/>
              </a:rPr>
              <a:t>Yağı çok olan hayvan ve bitki dokularından belirli yöntemlerle yağ elde edilir.</a:t>
            </a:r>
          </a:p>
          <a:p>
            <a:pPr eaLnBrk="1" hangingPunct="1">
              <a:lnSpc>
                <a:spcPct val="90000"/>
              </a:lnSpc>
            </a:pPr>
            <a:r>
              <a:rPr lang="tr-TR" b="1" dirty="0" smtClean="0">
                <a:latin typeface="Comic Sans MS" pitchFamily="66" charset="0"/>
              </a:rPr>
              <a:t>Sütten tereyağı elde edilir. Tereyağı tuzlanarak sade yağ yapılır.</a:t>
            </a:r>
          </a:p>
          <a:p>
            <a:pPr eaLnBrk="1" hangingPunct="1">
              <a:lnSpc>
                <a:spcPct val="90000"/>
              </a:lnSpc>
            </a:pPr>
            <a:r>
              <a:rPr lang="tr-TR" b="1" dirty="0" smtClean="0">
                <a:latin typeface="Comic Sans MS" pitchFamily="66" charset="0"/>
              </a:rPr>
              <a:t>Bitkilerden elde edilen yağ, bitkisel sıvı yağ veya elde edildiği bitkinin adıyla anılır (zeytinyağı, </a:t>
            </a:r>
            <a:r>
              <a:rPr lang="tr-TR" b="1" dirty="0" err="1" smtClean="0">
                <a:latin typeface="Comic Sans MS" pitchFamily="66" charset="0"/>
              </a:rPr>
              <a:t>ayçiçek</a:t>
            </a:r>
            <a:r>
              <a:rPr lang="tr-TR" b="1" dirty="0" smtClean="0">
                <a:latin typeface="Comic Sans MS" pitchFamily="66" charset="0"/>
              </a:rPr>
              <a:t> yağı gibi).</a:t>
            </a:r>
          </a:p>
          <a:p>
            <a:pPr eaLnBrk="1" hangingPunct="1">
              <a:lnSpc>
                <a:spcPct val="90000"/>
              </a:lnSpc>
            </a:pPr>
            <a:endParaRPr lang="tr-TR" dirty="0" smtClean="0"/>
          </a:p>
          <a:p>
            <a:pPr eaLnBrk="1" hangingPunct="1">
              <a:lnSpc>
                <a:spcPct val="90000"/>
              </a:lnSpc>
            </a:pPr>
            <a:endParaRPr lang="tr-TR" dirty="0" smtClean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2376264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l"/>
            <a:r>
              <a:rPr lang="tr-TR" sz="3200" b="1" dirty="0" smtClean="0">
                <a:latin typeface="Comic Sans MS" pitchFamily="66" charset="0"/>
              </a:rPr>
              <a:t>	Yapısında çok doymuş yağ asidi içeren yağlar, oda ısısında KATI. </a:t>
            </a:r>
            <a:br>
              <a:rPr lang="tr-TR" sz="3200" b="1" dirty="0" smtClean="0">
                <a:latin typeface="Comic Sans MS" pitchFamily="66" charset="0"/>
              </a:rPr>
            </a:br>
            <a:r>
              <a:rPr lang="tr-TR" sz="3200" b="1" dirty="0" smtClean="0">
                <a:latin typeface="Comic Sans MS" pitchFamily="66" charset="0"/>
              </a:rPr>
              <a:t>	Genellikle, hayvansal kaynaklı besinler (balık hariç)</a:t>
            </a:r>
            <a:br>
              <a:rPr lang="tr-TR" sz="3200" b="1" dirty="0" smtClean="0">
                <a:latin typeface="Comic Sans MS" pitchFamily="66" charset="0"/>
              </a:rPr>
            </a:br>
            <a:endParaRPr lang="tr-TR" sz="3200" b="1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3501008"/>
            <a:ext cx="8291264" cy="216024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tr-TR" b="1" dirty="0" smtClean="0">
                <a:latin typeface="Comic Sans MS" pitchFamily="66" charset="0"/>
              </a:rPr>
              <a:t>		Yapısında çok doymamış yağ asidi içeren yağlar, oda ısısında SIVI</a:t>
            </a:r>
          </a:p>
          <a:p>
            <a:pPr>
              <a:buNone/>
            </a:pPr>
            <a:r>
              <a:rPr lang="tr-TR" b="1" dirty="0" smtClean="0">
                <a:latin typeface="Comic Sans MS" pitchFamily="66" charset="0"/>
              </a:rPr>
              <a:t>		 Genellikle, bitkisel kaynaklı besinler (Hindistan cevizi  hariç)</a:t>
            </a:r>
            <a:endParaRPr lang="tr-TR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b="1" dirty="0" smtClean="0">
                <a:solidFill>
                  <a:srgbClr val="009900"/>
                </a:solidFill>
                <a:latin typeface="Comic Sans MS" pitchFamily="66" charset="0"/>
              </a:rPr>
              <a:t>Bazı besinlerin yağ içeriği</a:t>
            </a:r>
            <a:endParaRPr lang="tr-TR" dirty="0" smtClean="0">
              <a:solidFill>
                <a:srgbClr val="009900"/>
              </a:solidFill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81200"/>
            <a:ext cx="5051425" cy="38957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sz="2400" b="1" dirty="0" smtClean="0">
                <a:latin typeface="Comic Sans MS" pitchFamily="66" charset="0"/>
              </a:rPr>
              <a:t>Sade yağ→ %95</a:t>
            </a:r>
          </a:p>
          <a:p>
            <a:pPr eaLnBrk="1" hangingPunct="1">
              <a:lnSpc>
                <a:spcPct val="80000"/>
              </a:lnSpc>
            </a:pPr>
            <a:r>
              <a:rPr lang="tr-TR" sz="2400" b="1" dirty="0" smtClean="0">
                <a:latin typeface="Comic Sans MS" pitchFamily="66" charset="0"/>
              </a:rPr>
              <a:t>Tereyağı → %80</a:t>
            </a:r>
          </a:p>
          <a:p>
            <a:pPr eaLnBrk="1" hangingPunct="1">
              <a:lnSpc>
                <a:spcPct val="80000"/>
              </a:lnSpc>
            </a:pPr>
            <a:r>
              <a:rPr lang="tr-TR" sz="2400" b="1" dirty="0" smtClean="0">
                <a:latin typeface="Comic Sans MS" pitchFamily="66" charset="0"/>
              </a:rPr>
              <a:t>Ceviz, fındık vb. →%63</a:t>
            </a:r>
          </a:p>
          <a:p>
            <a:pPr eaLnBrk="1" hangingPunct="1">
              <a:lnSpc>
                <a:spcPct val="80000"/>
              </a:lnSpc>
            </a:pPr>
            <a:r>
              <a:rPr lang="tr-TR" sz="2400" b="1" dirty="0" smtClean="0">
                <a:latin typeface="Comic Sans MS" pitchFamily="66" charset="0"/>
              </a:rPr>
              <a:t>Çekirdekler →%45</a:t>
            </a:r>
          </a:p>
          <a:p>
            <a:pPr eaLnBrk="1" hangingPunct="1">
              <a:lnSpc>
                <a:spcPct val="80000"/>
              </a:lnSpc>
            </a:pPr>
            <a:r>
              <a:rPr lang="tr-TR" sz="2400" b="1" dirty="0" smtClean="0">
                <a:latin typeface="Comic Sans MS" pitchFamily="66" charset="0"/>
              </a:rPr>
              <a:t>Et → %20</a:t>
            </a:r>
          </a:p>
          <a:p>
            <a:pPr eaLnBrk="1" hangingPunct="1">
              <a:lnSpc>
                <a:spcPct val="80000"/>
              </a:lnSpc>
            </a:pPr>
            <a:r>
              <a:rPr lang="tr-TR" sz="2400" b="1" dirty="0" smtClean="0">
                <a:latin typeface="Comic Sans MS" pitchFamily="66" charset="0"/>
              </a:rPr>
              <a:t>Soya fasulyesi →%15</a:t>
            </a:r>
          </a:p>
          <a:p>
            <a:pPr eaLnBrk="1" hangingPunct="1">
              <a:lnSpc>
                <a:spcPct val="80000"/>
              </a:lnSpc>
            </a:pPr>
            <a:r>
              <a:rPr lang="tr-TR" sz="2400" b="1" dirty="0" smtClean="0">
                <a:latin typeface="Comic Sans MS" pitchFamily="66" charset="0"/>
              </a:rPr>
              <a:t>Yumurta → %12</a:t>
            </a:r>
          </a:p>
          <a:p>
            <a:pPr eaLnBrk="1" hangingPunct="1">
              <a:lnSpc>
                <a:spcPct val="80000"/>
              </a:lnSpc>
            </a:pPr>
            <a:r>
              <a:rPr lang="tr-TR" sz="2400" b="1" dirty="0" smtClean="0">
                <a:latin typeface="Comic Sans MS" pitchFamily="66" charset="0"/>
              </a:rPr>
              <a:t>Mısır → %4</a:t>
            </a:r>
          </a:p>
          <a:p>
            <a:pPr eaLnBrk="1" hangingPunct="1">
              <a:lnSpc>
                <a:spcPct val="80000"/>
              </a:lnSpc>
            </a:pPr>
            <a:r>
              <a:rPr lang="tr-TR" sz="2400" b="1" dirty="0" err="1" smtClean="0">
                <a:latin typeface="Comic Sans MS" pitchFamily="66" charset="0"/>
              </a:rPr>
              <a:t>Kurubaklagiller</a:t>
            </a:r>
            <a:r>
              <a:rPr lang="tr-TR" sz="2400" b="1" dirty="0" smtClean="0">
                <a:latin typeface="Comic Sans MS" pitchFamily="66" charset="0"/>
              </a:rPr>
              <a:t>, tahıllar →%2</a:t>
            </a:r>
          </a:p>
        </p:txBody>
      </p:sp>
      <p:pic>
        <p:nvPicPr>
          <p:cNvPr id="35844" name="Picture 8" descr="[findik.jpg]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6948488" y="4724400"/>
            <a:ext cx="1905000" cy="1549400"/>
          </a:xfrm>
          <a:noFill/>
        </p:spPr>
      </p:pic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b="1" dirty="0" smtClean="0">
                <a:solidFill>
                  <a:srgbClr val="7030A0"/>
                </a:solidFill>
                <a:latin typeface="Comic Sans MS" pitchFamily="66" charset="0"/>
              </a:rPr>
              <a:t>ÖZELLİKLERİ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0768"/>
            <a:ext cx="8229600" cy="4785395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/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Suda erimezler. </a:t>
            </a:r>
            <a:endParaRPr lang="tr-TR" b="1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 eaLnBrk="1" hangingPunct="1"/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Erime 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noktası moleküldeki C sayısı arttıkça yükselir.</a:t>
            </a:r>
          </a:p>
          <a:p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Yapılarında çift bağ bulunanlar kolay okside olur ve kolay </a:t>
            </a:r>
            <a:r>
              <a:rPr lang="tr-TR" b="1" dirty="0" err="1" smtClean="0">
                <a:solidFill>
                  <a:srgbClr val="002060"/>
                </a:solidFill>
                <a:latin typeface="Comic Sans MS" pitchFamily="66" charset="0"/>
              </a:rPr>
              <a:t>halojenlenirler</a:t>
            </a:r>
            <a:r>
              <a:rPr lang="tr-TR" b="1" dirty="0" smtClean="0">
                <a:solidFill>
                  <a:srgbClr val="002060"/>
                </a:solidFill>
                <a:latin typeface="Comic Sans MS" pitchFamily="66" charset="0"/>
              </a:rPr>
              <a:t>. </a:t>
            </a:r>
            <a:endParaRPr lang="tr-TR" b="1" dirty="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None/>
            </a:pPr>
            <a:endParaRPr lang="tr-TR" b="1" dirty="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None/>
            </a:pPr>
            <a:endParaRPr lang="tr-TR" b="1" dirty="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buNone/>
            </a:pPr>
            <a:r>
              <a:rPr lang="tr-TR" b="1" dirty="0" smtClean="0">
                <a:latin typeface="Comic Sans MS" pitchFamily="66" charset="0"/>
              </a:rPr>
              <a:t>Yağ bekletilirse ve hava ile temas ederse, okside </a:t>
            </a:r>
            <a:r>
              <a:rPr lang="tr-TR" b="1" dirty="0" smtClean="0">
                <a:latin typeface="Comic Sans MS" pitchFamily="66" charset="0"/>
              </a:rPr>
              <a:t>olur.</a:t>
            </a:r>
          </a:p>
          <a:p>
            <a:pPr eaLnBrk="1" hangingPunct="1">
              <a:lnSpc>
                <a:spcPct val="90000"/>
              </a:lnSpc>
              <a:buNone/>
            </a:pPr>
            <a:endParaRPr lang="tr-TR" dirty="0" smtClean="0"/>
          </a:p>
          <a:p>
            <a:pPr eaLnBrk="1" hangingPunct="1">
              <a:lnSpc>
                <a:spcPct val="90000"/>
              </a:lnSpc>
            </a:pPr>
            <a:endParaRPr lang="tr-TR" b="1" dirty="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6146" name="Picture 2" descr="http://www.kimyaevi.org/TR/Genel/ResimGoster.aspx?DIL=1&amp;BELGEANAH=14454&amp;RESIMISIM=image01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2564904"/>
            <a:ext cx="6912768" cy="36724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2202568"/>
              </p:ext>
            </p:extLst>
          </p:nvPr>
        </p:nvGraphicFramePr>
        <p:xfrm>
          <a:off x="251520" y="2204864"/>
          <a:ext cx="8352928" cy="17281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Word Resmi" r:id="rId4" imgW="5096160" imgH="496800" progId="Word.Picture.8">
                  <p:embed/>
                </p:oleObj>
              </mc:Choice>
              <mc:Fallback>
                <p:oleObj name="Word Resmi" r:id="rId4" imgW="5096160" imgH="496800" progId="Word.Picture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2204864"/>
                        <a:ext cx="8352928" cy="172819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 eaLnBrk="1" hangingPunct="1"/>
            <a:r>
              <a:rPr lang="tr-TR" sz="2800" b="1" dirty="0" smtClean="0">
                <a:latin typeface="Comic Sans MS" pitchFamily="66" charset="0"/>
              </a:rPr>
              <a:t>Hidrojenlendirme ile </a:t>
            </a:r>
            <a:r>
              <a:rPr lang="tr-TR" sz="2800" b="1" dirty="0" err="1" smtClean="0">
                <a:latin typeface="Comic Sans MS" pitchFamily="66" charset="0"/>
              </a:rPr>
              <a:t>linoleik</a:t>
            </a:r>
            <a:r>
              <a:rPr lang="tr-TR" sz="2800" b="1" dirty="0" smtClean="0">
                <a:latin typeface="Comic Sans MS" pitchFamily="66" charset="0"/>
              </a:rPr>
              <a:t> asidi bol olan sıvı yağlardan margarin </a:t>
            </a:r>
            <a:r>
              <a:rPr lang="tr-TR" sz="2800" b="1" smtClean="0">
                <a:latin typeface="Comic Sans MS" pitchFamily="66" charset="0"/>
              </a:rPr>
              <a:t>yapılır</a:t>
            </a:r>
            <a:r>
              <a:rPr lang="tr-TR" sz="2800" b="1" smtClean="0">
                <a:latin typeface="Comic Sans MS" pitchFamily="66" charset="0"/>
              </a:rPr>
              <a:t>.</a:t>
            </a:r>
            <a:endParaRPr lang="tr-TR" sz="2800" b="1" dirty="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27584" y="836712"/>
            <a:ext cx="7704856" cy="3960440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14338" name="Picture 2" descr="http://rpi.edu/dept/bcbp/molbiochem/MBWeb/mb1/part2/images/glycer3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2132856"/>
            <a:ext cx="1944216" cy="2664296"/>
          </a:xfrm>
          <a:prstGeom prst="rect">
            <a:avLst/>
          </a:prstGeom>
          <a:noFill/>
        </p:spPr>
      </p:pic>
      <p:sp>
        <p:nvSpPr>
          <p:cNvPr id="14340" name="AutoShape 4" descr="data:image/jpg;base64,/9j/4AAQSkZJRgABAQAAAQABAAD/2wCEAAkGBhQSEBQUEhQUFBUUFxcaFBQUFRQXFhgUFRcYFxsWGh0YHSceGBwvHhgXHzAgJTMpLCwvGB49NTIqNScrLCkBCQoKBQUFDQUFDSkYEhgpKSkpKSkpKSkpKSkpKSkpKSkpKSkpKSkpKSkpKSkpKSkpKSkpKSkpKSkpKSkpKSkpKf/AABEIAFYAmAMBIgACEQEDEQH/xAAcAAEBAAMBAQEBAAAAAAAAAAAABgEEBQcDAgj/xAA9EAACAQMDAwIEAwUDDQAAAAABAgMABBEFEiEGEzEiQRQyUWEHFYEjQnGRlDNSVRYlNDVDVHJzdKGxs+P/xAAUAQEAAAAAAAAAAAAAAAAAAAAA/8QAFBEBAAAAAAAAAAAAAAAAAAAAAP/aAAwDAQACEQMRAD8A9xpSlApSlArGa0td1ZLW2mnk+WFGcjIBO0Z2jPGScAfc1Mabc30+lvdJMonnQTW8axqY41xuWD1YLlgNrOfc8YxQWmaZrzW+/EF5LfSbpXa3jup9lwgVX9IBzglScZTgjnDGt1OsjNrsVtBPug+Hd5Ywox3FJx6mXOMEHg+1BfUzXI6s6gFlZT3JXd2kyFzjcxOFGfYZI5rhahc3sWjm4aZRdRx/EPmNBGQB3GtyBn0hSUDA5yAc0Fnmma85v+vXS60t3kaK3u7ZpZYlj7h3BAygbUL+XwcfQVt9NdXNdaxdRJMz20cEbxo0ezDuQG+ZA+Ppn60F5msZqU/E7qxtO06SaMZkJEcZOCFd84Yg+QMHitTrK7udP074lJ2keBlacSKpWcMyqwHvEPJXbwM+DQW2azmoPUtZli12NXlm+He0Z1giR5B3FfaWcIpIGDwfqB4rHQ2sSy6lqsbyyvHDLGIlkJwgYMSACBjn/tigvaUpQKUpQKUpQKUpQfG9s0ljeORQySKVdT4KsMEfyNTUHSs0emSWSzocrJFDKyPlYHBVQwDep1UkAjA4HH1q6lOvN27TwjbSb+HnzxtkLDHvlQR+v2oPhcdAhU06O2dY47CUSYdWYyEDB5DDBOXJ88kVsT9HsdYTUA6ALCYmj2NuYHJ3bt2PcDx4qpFZoNHWtIS6t5YJRlJUKt9cEeR9x5H8KnZukLltNWxN0oA2xvKIiHe0Ube382FkK+ksPvxzmrCpjrFiLjTMcZvRnHuPhrig+Fz0a/x1nPA8UcVnG0SRFHYmN1CsN24YIA4PP3zX103pWWPVbi9aWNlmjWMRLGwZVQjadxY5PnPHv7VUVnFByOqumYr+1kt5s7XHDDG5WHIYZ9wa5Gr9KzXkVvBdzxtGpDXKxxshuChGB8/oTwWAzyR4HFV1SutH/PGnfeG+z/K2oP2/Tdx+areLPGIVhMPY7R3dskOfXu87wpzjwMVr9NdFy22o3t28yOLsg9tY2UrsPo5LHPpODxyfpVdis4oFKUoFKUoFY3UNePWMlxH+dpDb9+LvTB5HudrIvaLYVWB3Y3FvI80HsOaZqO/C/wBOi2zqpdmjLsN3qeQk5yWPnit4a/ee+nOMk4xcQH24zzwM8H6fegpM1P8AVdg8r2JjUsIryN5MEelBHKCxyfGWHj619dM1W6kk2zWRgTB/ad+KTBHgYXn9an+ipfir/UJ5m3S285t4UzhY4EGVYL/eYs+WPnHGBQXWazXBtNKFmly1srztLKZOyZFADsFBVS3yLxuwfqa1/wA/v/8ADD/VwUFLmp3qu1Z5tPKgERXW98lRhBBMu7kjPLKOM+a2dL1S6kkxNZ9hMH1meOTn2GF5qX/De3W6F3dXSo9w1zNG6t6zAiYjEAzwBgclfmzzQegg1mp62tvhLdlsYzcASvmMzqNhZiWUM3gA/unkV8vz6/8A8MP9XBQU2amNZgJ1SxkyuyKK7EhLINvcEG3IJzzsfkfStu31W6aOVntO2yxlo176P3JACRH6R6eQOfvU1+FFtHc6cJ5kjlnnkmNw7qrMWLFShz8o24GzwB7UHoANZrgaYhgtYksl+IjXcoaSbBAVmGNxUlucr+nvX3+OvP8AdY/6j/50HWeUKMkgAeSTgVoTdR2qRCZriBYidolaWMRlgSNoYnaTwePsa+IMskMwuYY1GG2qH7oZcfvZUDP25rxG9uLj/JNENtGIPSROJl3E9889vZnOePNB/QFrdJIivGyujDKujBlYH3BHBFK0emBiytvb9hFxjH+zX+VKDp1w7Do+CEXQXuEXjM026RmyzhgSM/LwccfQV3KUHO0DQYrO3SCAMI0ztDMWIySfJ/jXQxWaUGNtTur28FvdwXG1xNcSLbkxsVV8hmUyr4faFbB8jNUdS/W39pp3/Xxf+qag6+i6FFaoyxhsu5eR3Yu7yN5ZmPJOAB9gBXQxQVmgwRUZrenWtvewFBLDPfyGNjbymMNtRnMjr8pIwBkc+qrM1G9XMPzTSAVDftLkgnGQRCORyPrnHPgcUFHomiRWkIihUqgJPLMzFmOWZmYksSckmt/FBWaDBFRup6NbLfRwqJ4zfLO8vYmeONjD2ixdVPzNvAyMEgHPmrOpTW/9cab/AMm//wDFtQUWn6fHBEkUShI0AVFXwFHtWxis0oNXU9OWeF4nLBZF2tsYo2D5wy8j6VyJegrNrVbVoibdHLrCXfaCcnHnO3JJ2+M1Q0oPjZ2ixRrGgwiKFUZJwqjAGTyeKV9qUClKUClKUA1LfmMF/dPBtmWTTp45GJCBS5V9oGGJYFSx8D9DVSa8v6dh3atq0neuIVdomQxjCyJHGQ7DfG2SpwMjB5oLTpHqhb+F5UjkiVZXjxLtDExkAnCk454wecg/xruVDfg+hWwkB7n+kzkd1WDlWbcrHcASSCDn71c0GDUVp+uQ30s0/YkD6XLcRxlmAV32lXI4x4UfwyKtTXkHR1lufWJZWu02zXLqoeVY5YnEgVxGAC5AHBGf3aD0bo/qP460S57RiWTJRWZWJUHG47eByDx9q7VSP4VRsmk28TqySQgpIjqysrbi2MMOeGByOOarqD8SsQpIGSBwM4yfpn2qFs+qY7uyXV/hpQ1qlx24y65aNtgkYcYP9nx/wn61eNXjeidHSr07cRNHepOe8Eh3zAtuI2gRK2wqR54/vUHqnT+qG5topzGY+6ocIWViFcblyV45BB/WujXF6MVxp9qJI2idYYlZHGGUogQg/wAs/rXaoFKUoFKUoFKUoFKUoFYxSlBmlKUCsYpSgAVmlKBWNtKUGQKUpQKUpQKUpQf/2Q=="/>
          <p:cNvSpPr>
            <a:spLocks noChangeAspect="1" noChangeArrowheads="1"/>
          </p:cNvSpPr>
          <p:nvPr/>
        </p:nvSpPr>
        <p:spPr bwMode="auto">
          <a:xfrm>
            <a:off x="63500" y="-398463"/>
            <a:ext cx="1447800" cy="819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4342" name="AutoShape 6" descr="data:image/jpg;base64,/9j/4AAQSkZJRgABAQAAAQABAAD/2wCEAAkGBhQSEBQUEhQUFBUUFxcaFBQUFRQXFhgUFRcYFxsWGh0YHSceGBwvHhgXHzAgJTMpLCwvGB49NTIqNScrLCkBCQoKBQUFDQUFDSkYEhgpKSkpKSkpKSkpKSkpKSkpKSkpKSkpKSkpKSkpKSkpKSkpKSkpKSkpKSkpKSkpKSkpKf/AABEIAFYAmAMBIgACEQEDEQH/xAAcAAEBAAMBAQEBAAAAAAAAAAAABgEEBQcDAgj/xAA9EAACAQMDAwIEAwUDDQAAAAABAgMABBEFEiEGEzEiQRQyUWEHFYEjQnGRlDNSVRYlNDVDVHJzdKGxs+P/xAAUAQEAAAAAAAAAAAAAAAAAAAAA/8QAFBEBAAAAAAAAAAAAAAAAAAAAAP/aAAwDAQACEQMRAD8A9xpSlApSlArGa0td1ZLW2mnk+WFGcjIBO0Z2jPGScAfc1Mabc30+lvdJMonnQTW8axqY41xuWD1YLlgNrOfc8YxQWmaZrzW+/EF5LfSbpXa3jup9lwgVX9IBzglScZTgjnDGt1OsjNrsVtBPug+Hd5Ywox3FJx6mXOMEHg+1BfUzXI6s6gFlZT3JXd2kyFzjcxOFGfYZI5rhahc3sWjm4aZRdRx/EPmNBGQB3GtyBn0hSUDA5yAc0Fnmma85v+vXS60t3kaK3u7ZpZYlj7h3BAygbUL+XwcfQVt9NdXNdaxdRJMz20cEbxo0ezDuQG+ZA+Ppn60F5msZqU/E7qxtO06SaMZkJEcZOCFd84Yg+QMHitTrK7udP074lJ2keBlacSKpWcMyqwHvEPJXbwM+DQW2azmoPUtZli12NXlm+He0Z1giR5B3FfaWcIpIGDwfqB4rHQ2sSy6lqsbyyvHDLGIlkJwgYMSACBjn/tigvaUpQKUpQKUpQKUpQfG9s0ljeORQySKVdT4KsMEfyNTUHSs0emSWSzocrJFDKyPlYHBVQwDep1UkAjA4HH1q6lOvN27TwjbSb+HnzxtkLDHvlQR+v2oPhcdAhU06O2dY47CUSYdWYyEDB5DDBOXJ88kVsT9HsdYTUA6ALCYmj2NuYHJ3bt2PcDx4qpFZoNHWtIS6t5YJRlJUKt9cEeR9x5H8KnZukLltNWxN0oA2xvKIiHe0Ube382FkK+ksPvxzmrCpjrFiLjTMcZvRnHuPhrig+Fz0a/x1nPA8UcVnG0SRFHYmN1CsN24YIA4PP3zX103pWWPVbi9aWNlmjWMRLGwZVQjadxY5PnPHv7VUVnFByOqumYr+1kt5s7XHDDG5WHIYZ9wa5Gr9KzXkVvBdzxtGpDXKxxshuChGB8/oTwWAzyR4HFV1SutH/PGnfeG+z/K2oP2/Tdx+areLPGIVhMPY7R3dskOfXu87wpzjwMVr9NdFy22o3t28yOLsg9tY2UrsPo5LHPpODxyfpVdis4oFKUoFKUoFY3UNePWMlxH+dpDb9+LvTB5HudrIvaLYVWB3Y3FvI80HsOaZqO/C/wBOi2zqpdmjLsN3qeQk5yWPnit4a/ee+nOMk4xcQH24zzwM8H6fegpM1P8AVdg8r2JjUsIryN5MEelBHKCxyfGWHj619dM1W6kk2zWRgTB/ad+KTBHgYXn9an+ipfir/UJ5m3S285t4UzhY4EGVYL/eYs+WPnHGBQXWazXBtNKFmly1srztLKZOyZFADsFBVS3yLxuwfqa1/wA/v/8ADD/VwUFLmp3qu1Z5tPKgERXW98lRhBBMu7kjPLKOM+a2dL1S6kkxNZ9hMH1meOTn2GF5qX/De3W6F3dXSo9w1zNG6t6zAiYjEAzwBgclfmzzQegg1mp62tvhLdlsYzcASvmMzqNhZiWUM3gA/unkV8vz6/8A8MP9XBQU2amNZgJ1SxkyuyKK7EhLINvcEG3IJzzsfkfStu31W6aOVntO2yxlo176P3JACRH6R6eQOfvU1+FFtHc6cJ5kjlnnkmNw7qrMWLFShz8o24GzwB7UHoANZrgaYhgtYksl+IjXcoaSbBAVmGNxUlucr+nvX3+OvP8AdY/6j/50HWeUKMkgAeSTgVoTdR2qRCZriBYidolaWMRlgSNoYnaTwePsa+IMskMwuYY1GG2qH7oZcfvZUDP25rxG9uLj/JNENtGIPSROJl3E9889vZnOePNB/QFrdJIivGyujDKujBlYH3BHBFK0emBiytvb9hFxjH+zX+VKDp1w7Do+CEXQXuEXjM026RmyzhgSM/LwccfQV3KUHO0DQYrO3SCAMI0ztDMWIySfJ/jXQxWaUGNtTur28FvdwXG1xNcSLbkxsVV8hmUyr4faFbB8jNUdS/W39pp3/Xxf+qag6+i6FFaoyxhsu5eR3Yu7yN5ZmPJOAB9gBXQxQVmgwRUZrenWtvewFBLDPfyGNjbymMNtRnMjr8pIwBkc+qrM1G9XMPzTSAVDftLkgnGQRCORyPrnHPgcUFHomiRWkIihUqgJPLMzFmOWZmYksSckmt/FBWaDBFRup6NbLfRwqJ4zfLO8vYmeONjD2ixdVPzNvAyMEgHPmrOpTW/9cab/AMm//wDFtQUWn6fHBEkUShI0AVFXwFHtWxis0oNXU9OWeF4nLBZF2tsYo2D5wy8j6VyJegrNrVbVoibdHLrCXfaCcnHnO3JJ2+M1Q0oPjZ2ixRrGgwiKFUZJwqjAGTyeKV9qUClKUClKUA1LfmMF/dPBtmWTTp45GJCBS5V9oGGJYFSx8D9DVSa8v6dh3atq0neuIVdomQxjCyJHGQ7DfG2SpwMjB5oLTpHqhb+F5UjkiVZXjxLtDExkAnCk454wecg/xruVDfg+hWwkB7n+kzkd1WDlWbcrHcASSCDn71c0GDUVp+uQ30s0/YkD6XLcRxlmAV32lXI4x4UfwyKtTXkHR1lufWJZWu02zXLqoeVY5YnEgVxGAC5AHBGf3aD0bo/qP460S57RiWTJRWZWJUHG47eByDx9q7VSP4VRsmk28TqySQgpIjqysrbi2MMOeGByOOarqD8SsQpIGSBwM4yfpn2qFs+qY7uyXV/hpQ1qlx24y65aNtgkYcYP9nx/wn61eNXjeidHSr07cRNHepOe8Eh3zAtuI2gRK2wqR54/vUHqnT+qG5topzGY+6ocIWViFcblyV45BB/WujXF6MVxp9qJI2idYYlZHGGUogQg/wAs/rXaoFKUoFKUoFKUoFKUoFYxSlBmlKUCsYpSgAVmlKBWNtKUGQKUpQKUpQKUpQf/2Q=="/>
          <p:cNvSpPr>
            <a:spLocks noChangeAspect="1" noChangeArrowheads="1"/>
          </p:cNvSpPr>
          <p:nvPr/>
        </p:nvSpPr>
        <p:spPr bwMode="auto">
          <a:xfrm>
            <a:off x="63500" y="-398463"/>
            <a:ext cx="1447800" cy="819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4344" name="AutoShape 8" descr="data:image/jpg;base64,/9j/4AAQSkZJRgABAQAAAQABAAD/2wCEAAkGBhQSEBQUEhQUFBUUFxcaFBQUFRQXFhgUFRcYFxsWGh0YHSceGBwvHhgXHzAgJTMpLCwvGB49NTIqNScrLCkBCQoKBQUFDQUFDSkYEhgpKSkpKSkpKSkpKSkpKSkpKSkpKSkpKSkpKSkpKSkpKSkpKSkpKSkpKSkpKSkpKSkpKf/AABEIAFYAmAMBIgACEQEDEQH/xAAcAAEBAAMBAQEBAAAAAAAAAAAABgEEBQcDAgj/xAA9EAACAQMDAwIEAwUDDQAAAAABAgMABBEFEiEGEzEiQRQyUWEHFYEjQnGRlDNSVRYlNDVDVHJzdKGxs+P/xAAUAQEAAAAAAAAAAAAAAAAAAAAA/8QAFBEBAAAAAAAAAAAAAAAAAAAAAP/aAAwDAQACEQMRAD8A9xpSlApSlArGa0td1ZLW2mnk+WFGcjIBO0Z2jPGScAfc1Mabc30+lvdJMonnQTW8axqY41xuWD1YLlgNrOfc8YxQWmaZrzW+/EF5LfSbpXa3jup9lwgVX9IBzglScZTgjnDGt1OsjNrsVtBPug+Hd5Ywox3FJx6mXOMEHg+1BfUzXI6s6gFlZT3JXd2kyFzjcxOFGfYZI5rhahc3sWjm4aZRdRx/EPmNBGQB3GtyBn0hSUDA5yAc0Fnmma85v+vXS60t3kaK3u7ZpZYlj7h3BAygbUL+XwcfQVt9NdXNdaxdRJMz20cEbxo0ezDuQG+ZA+Ppn60F5msZqU/E7qxtO06SaMZkJEcZOCFd84Yg+QMHitTrK7udP074lJ2keBlacSKpWcMyqwHvEPJXbwM+DQW2azmoPUtZli12NXlm+He0Z1giR5B3FfaWcIpIGDwfqB4rHQ2sSy6lqsbyyvHDLGIlkJwgYMSACBjn/tigvaUpQKUpQKUpQKUpQfG9s0ljeORQySKVdT4KsMEfyNTUHSs0emSWSzocrJFDKyPlYHBVQwDep1UkAjA4HH1q6lOvN27TwjbSb+HnzxtkLDHvlQR+v2oPhcdAhU06O2dY47CUSYdWYyEDB5DDBOXJ88kVsT9HsdYTUA6ALCYmj2NuYHJ3bt2PcDx4qpFZoNHWtIS6t5YJRlJUKt9cEeR9x5H8KnZukLltNWxN0oA2xvKIiHe0Ube382FkK+ksPvxzmrCpjrFiLjTMcZvRnHuPhrig+Fz0a/x1nPA8UcVnG0SRFHYmN1CsN24YIA4PP3zX103pWWPVbi9aWNlmjWMRLGwZVQjadxY5PnPHv7VUVnFByOqumYr+1kt5s7XHDDG5WHIYZ9wa5Gr9KzXkVvBdzxtGpDXKxxshuChGB8/oTwWAzyR4HFV1SutH/PGnfeG+z/K2oP2/Tdx+areLPGIVhMPY7R3dskOfXu87wpzjwMVr9NdFy22o3t28yOLsg9tY2UrsPo5LHPpODxyfpVdis4oFKUoFKUoFY3UNePWMlxH+dpDb9+LvTB5HudrIvaLYVWB3Y3FvI80HsOaZqO/C/wBOi2zqpdmjLsN3qeQk5yWPnit4a/ee+nOMk4xcQH24zzwM8H6fegpM1P8AVdg8r2JjUsIryN5MEelBHKCxyfGWHj619dM1W6kk2zWRgTB/ad+KTBHgYXn9an+ipfir/UJ5m3S285t4UzhY4EGVYL/eYs+WPnHGBQXWazXBtNKFmly1srztLKZOyZFADsFBVS3yLxuwfqa1/wA/v/8ADD/VwUFLmp3qu1Z5tPKgERXW98lRhBBMu7kjPLKOM+a2dL1S6kkxNZ9hMH1meOTn2GF5qX/De3W6F3dXSo9w1zNG6t6zAiYjEAzwBgclfmzzQegg1mp62tvhLdlsYzcASvmMzqNhZiWUM3gA/unkV8vz6/8A8MP9XBQU2amNZgJ1SxkyuyKK7EhLINvcEG3IJzzsfkfStu31W6aOVntO2yxlo176P3JACRH6R6eQOfvU1+FFtHc6cJ5kjlnnkmNw7qrMWLFShz8o24GzwB7UHoANZrgaYhgtYksl+IjXcoaSbBAVmGNxUlucr+nvX3+OvP8AdY/6j/50HWeUKMkgAeSTgVoTdR2qRCZriBYidolaWMRlgSNoYnaTwePsa+IMskMwuYY1GG2qH7oZcfvZUDP25rxG9uLj/JNENtGIPSROJl3E9889vZnOePNB/QFrdJIivGyujDKujBlYH3BHBFK0emBiytvb9hFxjH+zX+VKDp1w7Do+CEXQXuEXjM026RmyzhgSM/LwccfQV3KUHO0DQYrO3SCAMI0ztDMWIySfJ/jXQxWaUGNtTur28FvdwXG1xNcSLbkxsVV8hmUyr4faFbB8jNUdS/W39pp3/Xxf+qag6+i6FFaoyxhsu5eR3Yu7yN5ZmPJOAB9gBXQxQVmgwRUZrenWtvewFBLDPfyGNjbymMNtRnMjr8pIwBkc+qrM1G9XMPzTSAVDftLkgnGQRCORyPrnHPgcUFHomiRWkIihUqgJPLMzFmOWZmYksSckmt/FBWaDBFRup6NbLfRwqJ4zfLO8vYmeONjD2ixdVPzNvAyMEgHPmrOpTW/9cab/AMm//wDFtQUWn6fHBEkUShI0AVFXwFHtWxis0oNXU9OWeF4nLBZF2tsYo2D5wy8j6VyJegrNrVbVoibdHLrCXfaCcnHnO3JJ2+M1Q0oPjZ2ixRrGgwiKFUZJwqjAGTyeKV9qUClKUClKUA1LfmMF/dPBtmWTTp45GJCBS5V9oGGJYFSx8D9DVSa8v6dh3atq0neuIVdomQxjCyJHGQ7DfG2SpwMjB5oLTpHqhb+F5UjkiVZXjxLtDExkAnCk454wecg/xruVDfg+hWwkB7n+kzkd1WDlWbcrHcASSCDn71c0GDUVp+uQ30s0/YkD6XLcRxlmAV32lXI4x4UfwyKtTXkHR1lufWJZWu02zXLqoeVY5YnEgVxGAC5AHBGf3aD0bo/qP460S57RiWTJRWZWJUHG47eByDx9q7VSP4VRsmk28TqySQgpIjqysrbi2MMOeGByOOarqD8SsQpIGSBwM4yfpn2qFs+qY7uyXV/hpQ1qlx24y65aNtgkYcYP9nx/wn61eNXjeidHSr07cRNHepOe8Eh3zAtuI2gRK2wqR54/vUHqnT+qG5topzGY+6ocIWViFcblyV45BB/WujXF6MVxp9qJI2idYYlZHGGUogQg/wAs/rXaoFKUoFKUoFKUoFKUoFYxSlBmlKUCsYpSgAVmlKBWNtKUGQKUpQKUpQKUpQf/2Q=="/>
          <p:cNvSpPr>
            <a:spLocks noChangeAspect="1" noChangeArrowheads="1"/>
          </p:cNvSpPr>
          <p:nvPr/>
        </p:nvSpPr>
        <p:spPr bwMode="auto">
          <a:xfrm>
            <a:off x="63500" y="-398463"/>
            <a:ext cx="1447800" cy="819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14346" name="Picture 10" descr="http://www.hobart.k12.in.us/jkousen/Biology/glycerol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2636912"/>
            <a:ext cx="2520280" cy="1498545"/>
          </a:xfrm>
          <a:prstGeom prst="rect">
            <a:avLst/>
          </a:prstGeom>
          <a:noFill/>
        </p:spPr>
      </p:pic>
      <p:sp>
        <p:nvSpPr>
          <p:cNvPr id="9" name="8 Dikdörtgen"/>
          <p:cNvSpPr/>
          <p:nvPr/>
        </p:nvSpPr>
        <p:spPr>
          <a:xfrm>
            <a:off x="467544" y="5301208"/>
            <a:ext cx="3456384" cy="7920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latin typeface="Comic Sans MS" pitchFamily="66" charset="0"/>
              </a:rPr>
              <a:t>GLİSEROL</a:t>
            </a:r>
            <a:endParaRPr lang="tr-TR" b="1" dirty="0">
              <a:latin typeface="Comic Sans MS" pitchFamily="66" charset="0"/>
            </a:endParaRPr>
          </a:p>
        </p:txBody>
      </p:sp>
      <p:sp>
        <p:nvSpPr>
          <p:cNvPr id="10" name="9 Dikdörtgen"/>
          <p:cNvSpPr/>
          <p:nvPr/>
        </p:nvSpPr>
        <p:spPr>
          <a:xfrm>
            <a:off x="4716016" y="5229200"/>
            <a:ext cx="3168352" cy="108012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-</a:t>
            </a:r>
            <a:r>
              <a:rPr lang="tr-TR" dirty="0" smtClean="0">
                <a:latin typeface="Comic Sans MS" pitchFamily="66" charset="0"/>
              </a:rPr>
              <a:t>OH grupları ile yağ asitleri ester bağı ile bağlanır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://www.kimyaevi.org/TR/Genel/ResimGoster.aspx?BELGEANAH=14431&amp;DIL=1&amp;RESIMISIM=image005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1268760"/>
            <a:ext cx="8143526" cy="3456384"/>
          </a:xfrm>
          <a:prstGeom prst="rect">
            <a:avLst/>
          </a:prstGeom>
          <a:noFill/>
        </p:spPr>
      </p:pic>
      <p:sp>
        <p:nvSpPr>
          <p:cNvPr id="5" name="4 Aşağı Ok"/>
          <p:cNvSpPr/>
          <p:nvPr/>
        </p:nvSpPr>
        <p:spPr>
          <a:xfrm>
            <a:off x="4860032" y="2636912"/>
            <a:ext cx="504056" cy="2304256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Dikdörtgen"/>
          <p:cNvSpPr/>
          <p:nvPr/>
        </p:nvSpPr>
        <p:spPr>
          <a:xfrm>
            <a:off x="3851920" y="5229200"/>
            <a:ext cx="2160240" cy="64807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latin typeface="Comic Sans MS" pitchFamily="66" charset="0"/>
              </a:rPr>
              <a:t>Yağ asidi</a:t>
            </a:r>
          </a:p>
          <a:p>
            <a:pPr algn="ctr"/>
            <a:r>
              <a:rPr lang="tr-TR" b="1" dirty="0" smtClean="0">
                <a:latin typeface="Comic Sans MS" pitchFamily="66" charset="0"/>
              </a:rPr>
              <a:t>CH</a:t>
            </a:r>
            <a:r>
              <a:rPr lang="tr-TR" b="1" baseline="-25000" dirty="0" smtClean="0">
                <a:latin typeface="Comic Sans MS" pitchFamily="66" charset="0"/>
              </a:rPr>
              <a:t>3</a:t>
            </a:r>
            <a:r>
              <a:rPr lang="tr-TR" b="1" dirty="0" smtClean="0">
                <a:latin typeface="Comic Sans MS" pitchFamily="66" charset="0"/>
              </a:rPr>
              <a:t>(CH</a:t>
            </a:r>
            <a:r>
              <a:rPr lang="tr-TR" b="1" baseline="-25000" dirty="0" smtClean="0">
                <a:latin typeface="Comic Sans MS" pitchFamily="66" charset="0"/>
              </a:rPr>
              <a:t>2</a:t>
            </a:r>
            <a:r>
              <a:rPr lang="tr-TR" b="1" dirty="0" smtClean="0">
                <a:latin typeface="Comic Sans MS" pitchFamily="66" charset="0"/>
              </a:rPr>
              <a:t>)</a:t>
            </a:r>
            <a:r>
              <a:rPr lang="tr-TR" b="1" baseline="-25000" dirty="0" err="1" smtClean="0">
                <a:latin typeface="Comic Sans MS" pitchFamily="66" charset="0"/>
              </a:rPr>
              <a:t>n</a:t>
            </a:r>
            <a:r>
              <a:rPr lang="tr-TR" b="1" dirty="0" err="1" smtClean="0">
                <a:latin typeface="Comic Sans MS" pitchFamily="66" charset="0"/>
              </a:rPr>
              <a:t>COOH</a:t>
            </a:r>
            <a:endParaRPr lang="tr-TR" b="1" dirty="0">
              <a:latin typeface="Comic Sans MS" pitchFamily="66" charset="0"/>
            </a:endParaRPr>
          </a:p>
        </p:txBody>
      </p:sp>
      <p:sp>
        <p:nvSpPr>
          <p:cNvPr id="7" name="6 Aşağı Ok"/>
          <p:cNvSpPr/>
          <p:nvPr/>
        </p:nvSpPr>
        <p:spPr>
          <a:xfrm>
            <a:off x="8100392" y="2636912"/>
            <a:ext cx="504056" cy="2304256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7 Dikdörtgen"/>
          <p:cNvSpPr/>
          <p:nvPr/>
        </p:nvSpPr>
        <p:spPr>
          <a:xfrm flipH="1">
            <a:off x="6876256" y="5229200"/>
            <a:ext cx="1944216" cy="64807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latin typeface="Comic Sans MS" pitchFamily="66" charset="0"/>
              </a:rPr>
              <a:t>Yağ asidi</a:t>
            </a:r>
          </a:p>
          <a:p>
            <a:pPr algn="ctr"/>
            <a:r>
              <a:rPr lang="tr-TR" b="1" dirty="0" smtClean="0">
                <a:latin typeface="Comic Sans MS" pitchFamily="66" charset="0"/>
              </a:rPr>
              <a:t>CH</a:t>
            </a:r>
            <a:r>
              <a:rPr lang="tr-TR" b="1" baseline="-25000" dirty="0" smtClean="0">
                <a:latin typeface="Comic Sans MS" pitchFamily="66" charset="0"/>
              </a:rPr>
              <a:t>3</a:t>
            </a:r>
            <a:r>
              <a:rPr lang="tr-TR" b="1" dirty="0" smtClean="0">
                <a:latin typeface="Comic Sans MS" pitchFamily="66" charset="0"/>
              </a:rPr>
              <a:t>(CH</a:t>
            </a:r>
            <a:r>
              <a:rPr lang="tr-TR" b="1" baseline="-25000" dirty="0" smtClean="0">
                <a:latin typeface="Comic Sans MS" pitchFamily="66" charset="0"/>
              </a:rPr>
              <a:t>2</a:t>
            </a:r>
            <a:r>
              <a:rPr lang="tr-TR" b="1" dirty="0" smtClean="0">
                <a:latin typeface="Comic Sans MS" pitchFamily="66" charset="0"/>
              </a:rPr>
              <a:t>)</a:t>
            </a:r>
            <a:r>
              <a:rPr lang="tr-TR" b="1" baseline="-25000" dirty="0" err="1" smtClean="0">
                <a:latin typeface="Comic Sans MS" pitchFamily="66" charset="0"/>
              </a:rPr>
              <a:t>n</a:t>
            </a:r>
            <a:r>
              <a:rPr lang="tr-TR" b="1" dirty="0" err="1" smtClean="0">
                <a:latin typeface="Comic Sans MS" pitchFamily="66" charset="0"/>
              </a:rPr>
              <a:t>COOH</a:t>
            </a:r>
            <a:endParaRPr lang="tr-TR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www.parl.gc.ca/content/LOP/ResearchPublications/images/prb0521e-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836712"/>
            <a:ext cx="6408712" cy="34563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http://hpd.nova.edu/~grady/lipids/Image15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971" y="1124744"/>
            <a:ext cx="7776864" cy="3456384"/>
          </a:xfrm>
          <a:prstGeom prst="rect">
            <a:avLst/>
          </a:prstGeom>
          <a:noFill/>
        </p:spPr>
      </p:pic>
      <p:sp>
        <p:nvSpPr>
          <p:cNvPr id="3" name="7 Dikdörtgen"/>
          <p:cNvSpPr/>
          <p:nvPr/>
        </p:nvSpPr>
        <p:spPr>
          <a:xfrm>
            <a:off x="7812360" y="1844824"/>
            <a:ext cx="64807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MG</a:t>
            </a:r>
            <a:endParaRPr lang="tr-TR" dirty="0"/>
          </a:p>
        </p:txBody>
      </p:sp>
      <p:sp>
        <p:nvSpPr>
          <p:cNvPr id="4" name="8 Dikdörtgen"/>
          <p:cNvSpPr/>
          <p:nvPr/>
        </p:nvSpPr>
        <p:spPr>
          <a:xfrm>
            <a:off x="1560962" y="2204864"/>
            <a:ext cx="115212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/>
              <a:t>Digliserid</a:t>
            </a:r>
            <a:endParaRPr lang="tr-TR" dirty="0"/>
          </a:p>
        </p:txBody>
      </p:sp>
      <p:sp>
        <p:nvSpPr>
          <p:cNvPr id="5" name="9 Dikdörtgen"/>
          <p:cNvSpPr/>
          <p:nvPr/>
        </p:nvSpPr>
        <p:spPr>
          <a:xfrm>
            <a:off x="6444208" y="4509120"/>
            <a:ext cx="180020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/>
              <a:t>Trigliserid</a:t>
            </a:r>
            <a:endParaRPr lang="tr-TR" dirty="0"/>
          </a:p>
        </p:txBody>
      </p:sp>
      <p:sp>
        <p:nvSpPr>
          <p:cNvPr id="2" name="Sağ Ayraç 1"/>
          <p:cNvSpPr/>
          <p:nvPr/>
        </p:nvSpPr>
        <p:spPr>
          <a:xfrm>
            <a:off x="7524328" y="1628800"/>
            <a:ext cx="288032" cy="93610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Sol Ayraç 5"/>
          <p:cNvSpPr/>
          <p:nvPr/>
        </p:nvSpPr>
        <p:spPr>
          <a:xfrm>
            <a:off x="2627784" y="1844824"/>
            <a:ext cx="216024" cy="151216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Sağ Ayraç 6"/>
          <p:cNvSpPr/>
          <p:nvPr/>
        </p:nvSpPr>
        <p:spPr>
          <a:xfrm>
            <a:off x="8552867" y="1484784"/>
            <a:ext cx="195597" cy="259228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9" name="Dirsek Bağlayıcısı 8"/>
          <p:cNvCxnSpPr/>
          <p:nvPr/>
        </p:nvCxnSpPr>
        <p:spPr>
          <a:xfrm rot="5400000">
            <a:off x="6997164" y="2711603"/>
            <a:ext cx="1728192" cy="1578810"/>
          </a:xfrm>
          <a:prstGeom prst="bentConnector3">
            <a:avLst>
              <a:gd name="adj1" fmla="val 82303"/>
            </a:avLst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1082</TotalTime>
  <Words>1194</Words>
  <Application>Microsoft Office PowerPoint</Application>
  <PresentationFormat>Ekran Gösterisi (4:3)</PresentationFormat>
  <Paragraphs>401</Paragraphs>
  <Slides>59</Slides>
  <Notes>59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2</vt:i4>
      </vt:variant>
      <vt:variant>
        <vt:lpstr>Slayt Başlıkları</vt:lpstr>
      </vt:variant>
      <vt:variant>
        <vt:i4>59</vt:i4>
      </vt:variant>
    </vt:vector>
  </HeadingPairs>
  <TitlesOfParts>
    <vt:vector size="67" baseType="lpstr">
      <vt:lpstr>Arial</vt:lpstr>
      <vt:lpstr>Calibri</vt:lpstr>
      <vt:lpstr>Comic Sans MS</vt:lpstr>
      <vt:lpstr>Times New Roman</vt:lpstr>
      <vt:lpstr>Wingdings</vt:lpstr>
      <vt:lpstr>Ofis Teması</vt:lpstr>
      <vt:lpstr>Word Belgesi</vt:lpstr>
      <vt:lpstr>Word Resmi</vt:lpstr>
      <vt:lpstr>LİPİTLER </vt:lpstr>
      <vt:lpstr>PowerPoint Sunusu</vt:lpstr>
      <vt:lpstr>PowerPoint Sunusu</vt:lpstr>
      <vt:lpstr>Mumlar </vt:lpstr>
      <vt:lpstr>Yağlar</vt:lpstr>
      <vt:lpstr>PowerPoint Sunusu</vt:lpstr>
      <vt:lpstr>PowerPoint Sunusu</vt:lpstr>
      <vt:lpstr>PowerPoint Sunusu</vt:lpstr>
      <vt:lpstr>PowerPoint Sunusu</vt:lpstr>
      <vt:lpstr>Yağ asitleri Çeşitli özelliklerine göre sınıflandırılır</vt:lpstr>
      <vt:lpstr>C sayısına göre yağ asitlerinin sınıflandırılması </vt:lpstr>
      <vt:lpstr>Yağ asitlerinin gösterilmesi</vt:lpstr>
      <vt:lpstr>Kısa Zincirli Yağ Asitleri</vt:lpstr>
      <vt:lpstr>Orta Zincirli Yağ Asitleri</vt:lpstr>
      <vt:lpstr>Uzun Zincirli Yağ Asitleri</vt:lpstr>
      <vt:lpstr>Uzun Zincirli Yağ Asitleri</vt:lpstr>
      <vt:lpstr>C atomları arasındaki çift bağlara göre </vt:lpstr>
      <vt:lpstr>Doymuş Yağ Asitleri CH3-(CH2)n-COOH</vt:lpstr>
      <vt:lpstr>Doymuş yağ asitleri</vt:lpstr>
      <vt:lpstr>PowerPoint Sunusu</vt:lpstr>
      <vt:lpstr>Doymamış Yağ Asitleri</vt:lpstr>
      <vt:lpstr>İlk çift bağın olduğu C atomuna göre doymamış yağ asitlerinin sınıflandırılması</vt:lpstr>
      <vt:lpstr>w-3, w-6, w-9</vt:lpstr>
      <vt:lpstr>Tekli Doymamış Yağ Asitleri (MUFA) CnH(2n-2)O2</vt:lpstr>
      <vt:lpstr>18:1 (n-9)</vt:lpstr>
      <vt:lpstr>Çoklu Doymamış Yağ Asitleri (PUFA) </vt:lpstr>
      <vt:lpstr>18:3 (n-3)</vt:lpstr>
      <vt:lpstr>20:5 (n-3)</vt:lpstr>
      <vt:lpstr>22:6 (n-3)</vt:lpstr>
      <vt:lpstr>18:2 (n-6)</vt:lpstr>
      <vt:lpstr>20:4 (n-6)</vt:lpstr>
      <vt:lpstr>Doymamış yağ asitleri</vt:lpstr>
      <vt:lpstr>PowerPoint Sunusu</vt:lpstr>
      <vt:lpstr>Cis-Trans Yağ Asitleri</vt:lpstr>
      <vt:lpstr>Cis-Trans Yağ Asitleri</vt:lpstr>
      <vt:lpstr>Trans yağ asiti nasıl oluşur?</vt:lpstr>
      <vt:lpstr>PowerPoint Sunusu</vt:lpstr>
      <vt:lpstr>Hangi gıdalar trans asit içerebilir?</vt:lpstr>
      <vt:lpstr>Ülkemizde kahvaltılık margarinlerde trans yağ asidi içerikleri </vt:lpstr>
      <vt:lpstr>     Trans yağ asitleri    Kan lipitlerini,   İmmün sistemini,  İnsülinin fonksiyonunu,  KC fonksiyonlarını (detoksifikasyon),   Üreme sağlığını olumsuz etkiler.   AS kalitesini düşürür,   DDA’na neden olur.   </vt:lpstr>
      <vt:lpstr> İnsan vücudunda sentezlenme durumu </vt:lpstr>
      <vt:lpstr>  Linoleik Asit  18:2,n-6  </vt:lpstr>
      <vt:lpstr>EİKOZANOİDLER </vt:lpstr>
      <vt:lpstr>PowerPoint Sunusu</vt:lpstr>
      <vt:lpstr>PROSTOGLANDİNLER (PG)</vt:lpstr>
      <vt:lpstr>PROSTOGLANDİNLER (PG)</vt:lpstr>
      <vt:lpstr>TROMBOKSANLAR (Tx)</vt:lpstr>
      <vt:lpstr>LÖKOTRİENLER (LT)</vt:lpstr>
      <vt:lpstr>Besinlerde ve dokularda yağ asitlerinin türü ve miktarı farklıdır.</vt:lpstr>
      <vt:lpstr>PowerPoint Sunusu</vt:lpstr>
      <vt:lpstr>PowerPoint Sunusu</vt:lpstr>
      <vt:lpstr>KAYNAKLARI</vt:lpstr>
      <vt:lpstr> Yapısında çok doymuş yağ asidi içeren yağlar, oda ısısında KATI.   Genellikle, hayvansal kaynaklı besinler (balık hariç) </vt:lpstr>
      <vt:lpstr>Bazı besinlerin yağ içeriği</vt:lpstr>
      <vt:lpstr>ÖZELLİKLERİ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nurcan</dc:creator>
  <cp:lastModifiedBy>acer</cp:lastModifiedBy>
  <cp:revision>110</cp:revision>
  <dcterms:created xsi:type="dcterms:W3CDTF">2011-10-26T08:29:58Z</dcterms:created>
  <dcterms:modified xsi:type="dcterms:W3CDTF">2017-01-30T12:39:53Z</dcterms:modified>
</cp:coreProperties>
</file>