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1"/>
  </p:notesMasterIdLst>
  <p:sldIdLst>
    <p:sldId id="256" r:id="rId4"/>
    <p:sldId id="257" r:id="rId5"/>
    <p:sldId id="263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5C876-0471-4917-82DA-30D868044B64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42A24-D22E-47D6-8873-55B7B90364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603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15905C-A9FB-4C80-8F55-02E0A9481326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03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30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948BE2-2376-460B-B28D-5B8315386358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170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948BE2-2376-460B-B28D-5B8315386358}" type="slidenum">
              <a:rPr kumimoji="0" lang="tr-TR" altLang="tr-T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altLang="tr-T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471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0CFECD0-F389-4B23-AAB5-8752E90E3EF2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521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B7F301-454B-4A95-9C0A-E31370FE2C60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090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E2580A-1111-4A4B-8E54-DB48694EC1FF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415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7A42BA-37B8-49B6-B96A-66DB7BCE5CAB}" type="slidenum">
              <a:rPr lang="tr-TR" altLang="tr-TR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533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67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35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964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13625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3625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E528F3-CAC3-4200-95C8-6948E45BA3AC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86156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8C04F-3EB1-4964-9370-92ED94C8575F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528617"/>
      </p:ext>
    </p:extLst>
  </p:cSld>
  <p:clrMapOvr>
    <a:masterClrMapping/>
  </p:clrMapOvr>
  <p:transition>
    <p:wheel spokes="2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ECDB2-0373-41A5-9230-F6EAF7C4F10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57690"/>
      </p:ext>
    </p:extLst>
  </p:cSld>
  <p:clrMapOvr>
    <a:masterClrMapping/>
  </p:clrMapOvr>
  <p:transition>
    <p:wheel spokes="2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D35A9-9AB9-43F6-9BAF-C35C15F31EE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644865"/>
      </p:ext>
    </p:extLst>
  </p:cSld>
  <p:clrMapOvr>
    <a:masterClrMapping/>
  </p:clrMapOvr>
  <p:transition>
    <p:wheel spokes="2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A76F3-043F-4B20-8363-46817DB863C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973697"/>
      </p:ext>
    </p:extLst>
  </p:cSld>
  <p:clrMapOvr>
    <a:masterClrMapping/>
  </p:clrMapOvr>
  <p:transition>
    <p:wheel spokes="2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E0D5B-40FC-4719-BEC8-57F110C31A7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597121"/>
      </p:ext>
    </p:extLst>
  </p:cSld>
  <p:clrMapOvr>
    <a:masterClrMapping/>
  </p:clrMapOvr>
  <p:transition>
    <p:wheel spokes="2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7E37-8A69-4053-8D8C-76D6392AA37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86695"/>
      </p:ext>
    </p:extLst>
  </p:cSld>
  <p:clrMapOvr>
    <a:masterClrMapping/>
  </p:clrMapOvr>
  <p:transition>
    <p:wheel spokes="2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9AFEB-098E-45AA-BA51-4C3E5749529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55349"/>
      </p:ext>
    </p:extLst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699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4EF02-DBD3-448C-845B-3F513CC07B82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310067"/>
      </p:ext>
    </p:extLst>
  </p:cSld>
  <p:clrMapOvr>
    <a:masterClrMapping/>
  </p:clrMapOvr>
  <p:transition>
    <p:wheel spokes="2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A50E9-204C-4D34-BFF9-741EE05A920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040890"/>
      </p:ext>
    </p:extLst>
  </p:cSld>
  <p:clrMapOvr>
    <a:masterClrMapping/>
  </p:clrMapOvr>
  <p:transition>
    <p:wheel spokes="2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BE322-46C3-4E63-ABA4-E71550E2355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634482"/>
      </p:ext>
    </p:extLst>
  </p:cSld>
  <p:clrMapOvr>
    <a:masterClrMapping/>
  </p:clrMapOvr>
  <p:transition>
    <p:wheel spokes="2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49CBF-5FE8-4871-B766-038AF39D019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288356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E1271-1546-457B-A0A7-D4A0E546AAE4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14549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4FBB4-2C48-4186-AECB-0AF2E8D32CA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148811"/>
      </p:ext>
    </p:extLst>
  </p:cSld>
  <p:clrMapOvr>
    <a:masterClrMapping/>
  </p:clrMapOvr>
  <p:transition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97B84-5D25-4F26-96A4-7AE64E3B9B1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151145"/>
      </p:ext>
    </p:extLst>
  </p:cSld>
  <p:clrMapOvr>
    <a:masterClrMapping/>
  </p:clrMapOvr>
  <p:transition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B9557-F8B3-408D-B14D-6773BF6C475D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479987"/>
      </p:ext>
    </p:extLst>
  </p:cSld>
  <p:clrMapOvr>
    <a:masterClrMapping/>
  </p:clrMapOvr>
  <p:transition>
    <p:zo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A0529-0DBF-4395-8557-161E7E5BFAE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97631"/>
      </p:ext>
    </p:extLst>
  </p:cSld>
  <p:clrMapOvr>
    <a:masterClrMapping/>
  </p:clrMapOvr>
  <p:transition>
    <p:zo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36CB7-93F0-415D-8A1C-53649C1BF4A2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475176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5242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61C17-1DB1-4019-AD52-F4F70B4C35C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212236"/>
      </p:ext>
    </p:extLst>
  </p:cSld>
  <p:clrMapOvr>
    <a:masterClrMapping/>
  </p:clrMapOvr>
  <p:transition>
    <p:zo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E0122-1884-4E45-99DF-7F345DE17549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157543"/>
      </p:ext>
    </p:extLst>
  </p:cSld>
  <p:clrMapOvr>
    <a:masterClrMapping/>
  </p:clrMapOvr>
  <p:transition>
    <p:zo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073D5-FD57-4AF7-BA54-B59030292460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806757"/>
      </p:ext>
    </p:extLst>
  </p:cSld>
  <p:clrMapOvr>
    <a:masterClrMapping/>
  </p:clrMapOvr>
  <p:transition>
    <p:zo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0F854-E488-4140-846B-9A240133E99B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50023"/>
      </p:ext>
    </p:extLst>
  </p:cSld>
  <p:clrMapOvr>
    <a:masterClrMapping/>
  </p:clrMapOvr>
  <p:transition>
    <p:zo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E93D0-CDE6-47ED-8FB6-94F37B0EBCEF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02417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37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0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24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209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88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1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1945B-8841-41FA-ADA4-56E2425CD145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7DAC3-9B50-45E0-B05C-73226E6E5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52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Freeform 2"/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360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36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517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7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205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518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8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19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03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04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08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206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520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0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81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1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2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3522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2061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062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3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4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5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6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7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8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36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grpSp>
            <p:nvGrpSpPr>
              <p:cNvPr id="2069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070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1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2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3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600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altLang="tr-TR" sz="36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13523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3523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3523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3523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3523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4F3BC0-D9E1-410E-9255-A16DFEC9374E}" type="slidenum">
              <a:rPr lang="tr-TR" alt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87255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2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2508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2508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000000"/>
              </a:solidFill>
            </a:endParaRPr>
          </a:p>
        </p:txBody>
      </p:sp>
      <p:sp>
        <p:nvSpPr>
          <p:cNvPr id="2508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7D51D4-0B68-4FB9-9A52-DF334A7352FF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73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9530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071E5F64-EC2F-4683-8A1B-0876E6837DA0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1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>
                <a:latin typeface="Comic Sans MS" pitchFamily="66" charset="0"/>
              </a:rPr>
              <a:t>ENERJİ VE ÇEVRE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>
                <a:latin typeface="Comic Sans MS" pitchFamily="66" charset="0"/>
              </a:rPr>
              <a:t>A.YENİLENEMEYEN ENERJİ KAYNAKLARI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latin typeface="Comic Sans MS" pitchFamily="66" charset="0"/>
              </a:rPr>
              <a:t> Kömür, petrol, doğal gaz gibi fosil nitelikli kaynaklar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2400" b="1">
                <a:latin typeface="Comic Sans MS" pitchFamily="66" charset="0"/>
              </a:rPr>
              <a:t>B. YENİLENEBİLEN ENERJİ KAYNAKLARI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>
                <a:latin typeface="Comic Sans MS" pitchFamily="66" charset="0"/>
              </a:rPr>
              <a:t> Güneş, rüzgar ve su kaynakları ayrıca odun, değişik bitkiler, gübre ve jeotermal kaynaklar da yenilenebilen enerji türüdür. </a:t>
            </a:r>
          </a:p>
        </p:txBody>
      </p:sp>
    </p:spTree>
    <p:extLst>
      <p:ext uri="{BB962C8B-B14F-4D97-AF65-F5344CB8AC3E}">
        <p14:creationId xmlns:p14="http://schemas.microsoft.com/office/powerpoint/2010/main" val="2237189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530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A2687DBA-DDD0-4ECE-9065-89A25361249E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2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6945"/>
            <a:ext cx="10972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dirty="0">
                <a:latin typeface="Comic Sans MS" pitchFamily="66" charset="0"/>
              </a:rPr>
              <a:t>ENERJİ SEKTÖRÜNDEN KAYNAKLANAN ÇEVRE SORUNLARI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416" y="1568450"/>
            <a:ext cx="8217876" cy="45259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>
                <a:latin typeface="Comic Sans MS" pitchFamily="66" charset="0"/>
              </a:rPr>
              <a:t>1.Özellikle linyite dayalı termik santrallerden kaynaklanan başta baca gazları olmak üzere sıvı ve katı atıklar,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>
                <a:latin typeface="Comic Sans MS" pitchFamily="66" charset="0"/>
              </a:rPr>
              <a:t>2.Tüm enerji üretim santrallerinin ekosistem üzerindeki olumsuz etkileri,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>
                <a:latin typeface="Comic Sans MS" pitchFamily="66" charset="0"/>
              </a:rPr>
              <a:t>3.Arazi bozulmaları ve toprak kayıpları</a:t>
            </a:r>
            <a:r>
              <a:rPr lang="tr-TR" sz="2400" dirty="0" smtClean="0">
                <a:latin typeface="Comic Sans MS" pitchFamily="66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71988824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530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687DBA-DDD0-4ECE-9065-89A25361249E}" type="slidenum">
              <a:rPr kumimoji="0" lang="tr-TR" altLang="tr-T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altLang="tr-T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2016" y="1037493"/>
            <a:ext cx="7769469" cy="4525963"/>
          </a:xfrm>
        </p:spPr>
        <p:txBody>
          <a:bodyPr/>
          <a:lstStyle/>
          <a:p>
            <a:pPr algn="just" eaLnBrk="1" hangingPunct="1">
              <a:lnSpc>
                <a:spcPct val="20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 smtClean="0">
                <a:latin typeface="Comic Sans MS" pitchFamily="66" charset="0"/>
              </a:rPr>
              <a:t>4.Doğal kaynakların tüketilmesi,</a:t>
            </a:r>
          </a:p>
          <a:p>
            <a:pPr algn="just" eaLnBrk="1" hangingPunct="1">
              <a:lnSpc>
                <a:spcPct val="20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 smtClean="0">
                <a:latin typeface="Comic Sans MS" pitchFamily="66" charset="0"/>
              </a:rPr>
              <a:t>5.Nükleer enerjiye dayalı radyoaktif atıkların yol açtığı çevre sorunları,</a:t>
            </a:r>
          </a:p>
          <a:p>
            <a:pPr algn="just" eaLnBrk="1" hangingPunct="1">
              <a:lnSpc>
                <a:spcPct val="20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 smtClean="0">
                <a:latin typeface="Comic Sans MS" pitchFamily="66" charset="0"/>
              </a:rPr>
              <a:t>6.Başta sanayi olmak üzere enerji kullanımından kaynaklanan katı, sıvı ve gaz atıkların yol açtığı su, hava ve toprak kirliliği. </a:t>
            </a:r>
          </a:p>
          <a:p>
            <a:pPr algn="just" eaLnBrk="1" hangingPunct="1">
              <a:lnSpc>
                <a:spcPct val="200000"/>
              </a:lnSpc>
              <a:buFont typeface="Wingdings" panose="05000000000000000000" pitchFamily="2" charset="2"/>
              <a:buNone/>
              <a:defRPr/>
            </a:pPr>
            <a:r>
              <a:rPr lang="tr-TR" sz="2400" dirty="0" smtClean="0">
                <a:latin typeface="Comic Sans MS" pitchFamily="66" charset="0"/>
              </a:rPr>
              <a:t> </a:t>
            </a:r>
            <a:endParaRPr lang="tr-TR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05910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9530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5BAA88-BE97-492E-A6DE-E7BE6D984B51}" type="slidenum">
              <a:rPr lang="tr-TR" altLang="tr-TR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tr-TR" sz="1400">
              <a:solidFill>
                <a:srgbClr val="000000"/>
              </a:solidFill>
            </a:endParaRPr>
          </a:p>
        </p:txBody>
      </p:sp>
      <p:sp>
        <p:nvSpPr>
          <p:cNvPr id="206851" name="Rectangle 4"/>
          <p:cNvSpPr>
            <a:spLocks noChangeArrowheads="1"/>
          </p:cNvSpPr>
          <p:nvPr/>
        </p:nvSpPr>
        <p:spPr bwMode="auto">
          <a:xfrm>
            <a:off x="263769" y="914400"/>
            <a:ext cx="8804031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tr-TR" sz="4400" dirty="0">
                <a:solidFill>
                  <a:srgbClr val="FFFFFF"/>
                </a:solidFill>
                <a:latin typeface="Comic Sans MS" panose="030F0702030302020204" pitchFamily="66" charset="0"/>
              </a:rPr>
              <a:t>Dünyada üretilen enerjini %80’i toplam dünya nüfusunun %26’sını oluşturan gelişmiş ülkelerce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19691762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530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7726BBA4-80CD-45C7-97C9-B507FF0A567E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5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2015" y="729762"/>
            <a:ext cx="9545516" cy="47545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tr-TR" sz="3600" dirty="0">
                <a:latin typeface="Comic Sans MS" pitchFamily="66" charset="0"/>
              </a:rPr>
              <a:t>Türkiye, jeotermal, güneş, rüzgar, </a:t>
            </a:r>
            <a:r>
              <a:rPr lang="tr-TR" sz="3600" dirty="0" err="1">
                <a:latin typeface="Comic Sans MS" pitchFamily="66" charset="0"/>
              </a:rPr>
              <a:t>biyokütle</a:t>
            </a:r>
            <a:r>
              <a:rPr lang="tr-TR" sz="3600" dirty="0">
                <a:latin typeface="Comic Sans MS" pitchFamily="66" charset="0"/>
              </a:rPr>
              <a:t> gibi temiz ve yenilenebilir enerji kaynakları açısından çok iyi bir konumda olmasına karşın bu potansiyelin üretime kazandırılması yönündeki çalışmalara gereken önemin verildiği söylenemez.</a:t>
            </a:r>
          </a:p>
        </p:txBody>
      </p:sp>
    </p:spTree>
    <p:extLst>
      <p:ext uri="{BB962C8B-B14F-4D97-AF65-F5344CB8AC3E}">
        <p14:creationId xmlns:p14="http://schemas.microsoft.com/office/powerpoint/2010/main" val="3613135605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4E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35B6DD29-0FE6-46DD-B20D-91B331EACDC3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6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>
                <a:latin typeface="Comic Sans MS" pitchFamily="66" charset="0"/>
              </a:rPr>
              <a:t>ULAŞTIRMA VE ÇEVRE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907" y="1125416"/>
            <a:ext cx="10972800" cy="45259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tr-TR" dirty="0" smtClean="0">
                <a:latin typeface="Comic Sans MS" pitchFamily="66" charset="0"/>
              </a:rPr>
              <a:t>Ülkemizde yaklaşık 25 bin hektar tarımsal arazi ulaşım amacıyla kullanılmaktadır.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tr-TR" dirty="0" smtClean="0">
                <a:latin typeface="Comic Sans MS" pitchFamily="66" charset="0"/>
              </a:rPr>
              <a:t>Egzozlardan çıkan azot oksitlerin  güneş ışığında oksijenle tepkimesi sonucu ozon çok sayıda zararlı gaz içerir.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tr-TR" dirty="0" smtClean="0">
                <a:latin typeface="Comic Sans MS" pitchFamily="66" charset="0"/>
              </a:rPr>
              <a:t>Ozon, hidrokarbonlar, </a:t>
            </a:r>
            <a:r>
              <a:rPr lang="tr-TR" dirty="0" err="1" smtClean="0">
                <a:latin typeface="Comic Sans MS" pitchFamily="66" charset="0"/>
              </a:rPr>
              <a:t>karbonmonoksit</a:t>
            </a:r>
            <a:r>
              <a:rPr lang="tr-TR" dirty="0" smtClean="0">
                <a:latin typeface="Comic Sans MS" pitchFamily="66" charset="0"/>
              </a:rPr>
              <a:t>, kurşun ve diğer toz zerrecikleri tüm canlıların sağlığını olumsuz etkiler.</a:t>
            </a:r>
          </a:p>
        </p:txBody>
      </p:sp>
    </p:spTree>
    <p:extLst>
      <p:ext uri="{BB962C8B-B14F-4D97-AF65-F5344CB8AC3E}">
        <p14:creationId xmlns:p14="http://schemas.microsoft.com/office/powerpoint/2010/main" val="2391839514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4E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defRPr/>
            </a:pPr>
            <a:fld id="{AE3FE501-60FF-4C13-8FC6-E6D3578CF018}" type="slidenum">
              <a:rPr lang="tr-TR" altLang="tr-TR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defRPr/>
              </a:pPr>
              <a:t>7</a:t>
            </a:fld>
            <a:endParaRPr lang="tr-TR" altLang="tr-TR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>
                <a:latin typeface="Comic Sans MS" pitchFamily="66" charset="0"/>
              </a:rPr>
              <a:t>ÇÖZÜM ÖNERİLERİ…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tr-TR" dirty="0" smtClean="0"/>
              <a:t>Araçlarda kurşunsuz benzin kullanımı,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tr-TR" dirty="0" smtClean="0"/>
              <a:t>Egzozlara filtre takılması,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tr-TR" dirty="0" smtClean="0"/>
              <a:t>Ulaşım sistemlerinde yapılacak düzenlemeler (toplu taşıma vb.),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tr-TR" dirty="0" smtClean="0"/>
              <a:t>Trafik düzenlemeleri,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tr-TR" dirty="0" smtClean="0"/>
              <a:t>Kent planlaması ölçeğinde büyük planlamalar.</a:t>
            </a:r>
          </a:p>
          <a:p>
            <a:pPr algn="just" eaLnBrk="1" hangingPunct="1">
              <a:lnSpc>
                <a:spcPct val="150000"/>
              </a:lnSpc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24127927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algacık">
  <a:themeElements>
    <a:clrScheme name="Dalgacık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Dalgacı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algacık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lgacık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256</Words>
  <Application>Microsoft Office PowerPoint</Application>
  <PresentationFormat>Geniş ekran</PresentationFormat>
  <Paragraphs>40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Wingdings</vt:lpstr>
      <vt:lpstr>Office Teması</vt:lpstr>
      <vt:lpstr>Dalgacık</vt:lpstr>
      <vt:lpstr>Varsayılan Tasarım</vt:lpstr>
      <vt:lpstr>ENERJİ VE ÇEVRE</vt:lpstr>
      <vt:lpstr>ENERJİ SEKTÖRÜNDEN KAYNAKLANAN ÇEVRE SORUNLARI</vt:lpstr>
      <vt:lpstr>PowerPoint Sunusu</vt:lpstr>
      <vt:lpstr>PowerPoint Sunusu</vt:lpstr>
      <vt:lpstr>PowerPoint Sunusu</vt:lpstr>
      <vt:lpstr>ULAŞTIRMA VE ÇEVRE</vt:lpstr>
      <vt:lpstr>ÇÖZÜM ÖNERİLERİ…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ENERJİ VE ÇEVRE</dc:title>
  <dc:creator>Windows Kullanıcısı</dc:creator>
  <cp:lastModifiedBy>TCALİSKAN</cp:lastModifiedBy>
  <cp:revision>2</cp:revision>
  <dcterms:created xsi:type="dcterms:W3CDTF">2020-01-21T20:09:09Z</dcterms:created>
  <dcterms:modified xsi:type="dcterms:W3CDTF">2020-01-23T11:03:46Z</dcterms:modified>
</cp:coreProperties>
</file>