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03" r:id="rId2"/>
    <p:sldId id="304" r:id="rId3"/>
    <p:sldId id="305" r:id="rId4"/>
    <p:sldId id="306" r:id="rId5"/>
    <p:sldId id="307" r:id="rId6"/>
    <p:sldId id="308" r:id="rId7"/>
    <p:sldId id="309" r:id="rId8"/>
    <p:sldId id="310" r:id="rId9"/>
    <p:sldId id="311" r:id="rId10"/>
    <p:sldId id="312" r:id="rId11"/>
    <p:sldId id="31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79" d="100"/>
          <a:sy n="79" d="100"/>
        </p:scale>
        <p:origin x="120" y="4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11/13/2018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11/13/2018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11/13/2018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11/13/2018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11/13/2018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11/13/2018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sp>
        <p:nvSpPr>
          <p:cNvPr id="11" name="Dikdörtgen 10"/>
          <p:cNvSpPr/>
          <p:nvPr/>
        </p:nvSpPr>
        <p:spPr>
          <a:xfrm>
            <a:off x="670560" y="2136339"/>
            <a:ext cx="10716768" cy="1754326"/>
          </a:xfrm>
          <a:prstGeom prst="rect">
            <a:avLst/>
          </a:prstGeom>
        </p:spPr>
        <p:txBody>
          <a:bodyPr wrap="square">
            <a:spAutoFit/>
          </a:bodyPr>
          <a:lstStyle/>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Uzun süre kullanılan varlıklar için (genelde bir yıldan fazla) yıpranmalarına karşı ayrılan değerdir ve bilançoda gösterilir.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Amortisman şu şekilde tanımlanır; sabit sermaye unsurlarının kullanımı sonucu yıpranmalarından dolayı ve yeniden sağlanabilmeleri için bilançoda ayrılan paya amortisman denilmektedir.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Dikdörtgen 11"/>
          <p:cNvSpPr/>
          <p:nvPr/>
        </p:nvSpPr>
        <p:spPr>
          <a:xfrm>
            <a:off x="1900808" y="3890665"/>
            <a:ext cx="6096000" cy="2169825"/>
          </a:xfrm>
          <a:prstGeom prst="rect">
            <a:avLst/>
          </a:prstGeom>
        </p:spPr>
        <p:txBody>
          <a:bodyPr>
            <a:spAutoFit/>
          </a:bodyPr>
          <a:lstStyle/>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Amortismanda üç özellik vardır. Örneğin doğru hat yöntemine göre;</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 = D / n         a: yıllık amortisman oranı 		D: değer 	n: ekonomik ömür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ATD = D – HD	ATD = D – KD</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5719061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181480" y="781381"/>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pic>
        <p:nvPicPr>
          <p:cNvPr id="3" name="Resim 2"/>
          <p:cNvPicPr>
            <a:picLocks noChangeAspect="1"/>
          </p:cNvPicPr>
          <p:nvPr/>
        </p:nvPicPr>
        <p:blipFill>
          <a:blip r:embed="rId2"/>
          <a:stretch>
            <a:fillRect/>
          </a:stretch>
        </p:blipFill>
        <p:spPr>
          <a:xfrm>
            <a:off x="1181480" y="1025221"/>
            <a:ext cx="9279256" cy="5295238"/>
          </a:xfrm>
          <a:prstGeom prst="rect">
            <a:avLst/>
          </a:prstGeom>
        </p:spPr>
      </p:pic>
    </p:spTree>
    <p:extLst>
      <p:ext uri="{BB962C8B-B14F-4D97-AF65-F5344CB8AC3E}">
        <p14:creationId xmlns:p14="http://schemas.microsoft.com/office/powerpoint/2010/main" val="4064303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spTree>
    <p:extLst>
      <p:ext uri="{BB962C8B-B14F-4D97-AF65-F5344CB8AC3E}">
        <p14:creationId xmlns:p14="http://schemas.microsoft.com/office/powerpoint/2010/main" val="38912714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877824" y="1767007"/>
            <a:ext cx="10046208" cy="2077492"/>
          </a:xfrm>
          <a:prstGeom prst="rect">
            <a:avLst/>
          </a:prstGeom>
        </p:spPr>
        <p:txBody>
          <a:bodyPr wrap="square">
            <a:spAutoFit/>
          </a:bodyPr>
          <a:lstStyle/>
          <a:p>
            <a:pPr>
              <a:lnSpc>
                <a:spcPct val="150000"/>
              </a:lnSpc>
              <a:spcAft>
                <a:spcPts val="0"/>
              </a:spcAft>
            </a:pPr>
            <a:r>
              <a:rPr lang="tr-TR" sz="1400" b="1" u="sng" dirty="0">
                <a:solidFill>
                  <a:srgbClr val="000000"/>
                </a:solidFill>
                <a:latin typeface="Helvetica" panose="020B0604020202020204" pitchFamily="34" charset="0"/>
                <a:ea typeface="Times New Roman" panose="02020603050405020304" pitchFamily="18" charset="0"/>
                <a:cs typeface="Times New Roman" panose="02020603050405020304" pitchFamily="18" charset="0"/>
              </a:rPr>
              <a:t>AMORTİSMAN AYRILMAYA BAŞLANMASI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b="1" dirty="0">
                <a:solidFill>
                  <a:srgbClr val="000000"/>
                </a:solidFill>
                <a:latin typeface="Helvetica" panose="020B0604020202020204" pitchFamily="34" charset="0"/>
                <a:ea typeface="Times New Roman" panose="02020603050405020304" pitchFamily="18" charset="0"/>
                <a:cs typeface="Times New Roman" panose="02020603050405020304" pitchFamily="18" charset="0"/>
              </a:rPr>
              <a:t> </a:t>
            </a:r>
            <a:r>
              <a:rPr lang="tr-TR"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Vergi Usul Kanunu 320. maddesinde belirtildiği üzere amortisman süresi, iktisadi kıymetlerin aktife girdiği yıldan başlar. Mükellefler iktisap ettikleri iktisadi kıymetlerini aktifleştirdikleri dönemden başlayarak kullanma şartı aranmaksızın amortismana tabi tutabilirler. Amortisman ayrılması için iktisadi kıymetin kullanılmaya başlaması değil kullanılmaya hazır halde olması yeterlidir.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5688368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1682496" y="945467"/>
            <a:ext cx="6096000" cy="5551584"/>
          </a:xfrm>
          <a:prstGeom prst="rect">
            <a:avLst/>
          </a:prstGeom>
        </p:spPr>
        <p:txBody>
          <a:bodyPr>
            <a:spAutoFit/>
          </a:bodyPr>
          <a:lstStyle/>
          <a:p>
            <a:pPr algn="just">
              <a:lnSpc>
                <a:spcPct val="150000"/>
              </a:lnSpc>
              <a:spcAft>
                <a:spcPts val="0"/>
              </a:spcAft>
            </a:pPr>
            <a:r>
              <a:rPr lang="tr-TR" sz="1400" b="1" u="sng"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AMORTİSMAN KONUSUNDA BAZI ÖZELLİKLİ DURUMLAR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 Amortismana Tabi Kıymetin Yeni Olma Şartı Aranmaz</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B. Sanat Eseri Niteliğindeki Kıymetler Üzerinden Amortisman Ayrılması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 Binalara Ait Arsalar Üzerinden Amortisman Ayrılması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D. Sabit Kıymet Alımları için Ödenen Faiz ve Kur Farkları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E. Bilgisayar Programlarında Amortisman Uygulaması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 Hesap Dönemi Değişikliklerinde Amortisman Uygulaması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G. Yapılmakta Olan Yatırımlar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H. Finansal Kiralamaya Konu İktisadi Kıymetler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K. İktisadi veya Teknik Açıdan Bütünlük Oluşturan Sabit Kıymetler</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L. Gayrimenkullerde Maliyete Eklenen Giderlerin İtfa Süresi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M. Amortisman Yönteminin Seçimi, Seçilen Yöntemin Değiştirilmesi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N. Geçici Vergi Dönemlerinde Uygulanan Amortisman Yöntemi ve Oranının Hesap Dönemi Sonunda Değiştirilip Değiştirilememesi</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O. Özel Maliyet Bedeli Uygulaması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P. İlk Tesis ve Tavazzuh (Kuruluş ve Örgütlenme) Giderlerinin Amortismanı</a:t>
            </a:r>
            <a:endParaRPr lang="tr-TR" sz="14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pPr>
            <a:r>
              <a:rPr lang="tr-TR" sz="1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Q. Peştamallıkların İtfası</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795950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3048000" y="1074510"/>
            <a:ext cx="6096000" cy="4708981"/>
          </a:xfrm>
          <a:prstGeom prst="rect">
            <a:avLst/>
          </a:prstGeom>
        </p:spPr>
        <p:txBody>
          <a:bodyPr>
            <a:spAutoFit/>
          </a:bodyPr>
          <a:lstStyle/>
          <a:p>
            <a:pPr marL="457200">
              <a:lnSpc>
                <a:spcPct val="150000"/>
              </a:lnSpc>
              <a:spcAft>
                <a:spcPts val="0"/>
              </a:spcAft>
              <a:tabLst>
                <a:tab pos="1619250" algn="l"/>
              </a:tabLst>
            </a:pPr>
            <a:r>
              <a:rPr lang="tr-TR" sz="2000" b="1" dirty="0">
                <a:latin typeface="Times New Roman" panose="02020603050405020304" pitchFamily="18" charset="0"/>
                <a:ea typeface="Calibri" panose="020F0502020204030204" pitchFamily="34" charset="0"/>
                <a:cs typeface="Times New Roman" panose="02020603050405020304" pitchFamily="18" charset="0"/>
              </a:rPr>
              <a:t>Amortismana tabi kıymetin tespiti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Hayvanlar için  ATD = Damızlık Değer – Kasaplık Değer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Örnek:</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20000 ₺’ye satın alınan traktör, 10 yıl kullanılınca yıpranmış durumu ile hurdacıya 2000 ₺’ye satılabilecekse amortismana tabi değer kaç ₺’dir?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ATD = MD - HD = 20000 – 2000 = 18000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b="1"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Örnek:</a:t>
            </a:r>
            <a:r>
              <a:rPr lang="tr-TR" dirty="0" err="1">
                <a:solidFill>
                  <a:srgbClr val="000000"/>
                </a:solidFill>
                <a:latin typeface="Times New Roman" panose="02020603050405020304" pitchFamily="18" charset="0"/>
                <a:ea typeface="Calibri" panose="020F0502020204030204" pitchFamily="34" charset="0"/>
                <a:cs typeface="Times New Roman" panose="02020603050405020304" pitchFamily="18" charset="0"/>
              </a:rPr>
              <a:t>Damızlık</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değeri 5000 ₺ olan bir ineğin, kasaplık değeri 2000 ₺’dir. Buna göre ATD?</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ATD = 5000 – 2000 = 3000 ₺ 	Ekonomik ömrü 5 yıl ise 3000 / 5 = 600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Kaç yıl kullanılacaksa sonucu yıla bölüyoruz.</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44317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1365504" y="639150"/>
            <a:ext cx="8424672" cy="507831"/>
          </a:xfrm>
          <a:prstGeom prst="rect">
            <a:avLst/>
          </a:prstGeom>
        </p:spPr>
        <p:txBody>
          <a:bodyPr wrap="square">
            <a:spAutoFit/>
          </a:bodyPr>
          <a:lstStyle/>
          <a:p>
            <a:pPr marL="457200">
              <a:lnSpc>
                <a:spcPct val="150000"/>
              </a:lnSpc>
              <a:spcAft>
                <a:spcPts val="0"/>
              </a:spcAft>
              <a:tabLst>
                <a:tab pos="1619250" algn="l"/>
              </a:tabLst>
            </a:pPr>
            <a:r>
              <a:rPr lang="tr-TR" b="1" dirty="0">
                <a:latin typeface="Times New Roman" panose="02020603050405020304" pitchFamily="18" charset="0"/>
                <a:ea typeface="Calibri" panose="020F0502020204030204" pitchFamily="34" charset="0"/>
                <a:cs typeface="Times New Roman" panose="02020603050405020304" pitchFamily="18" charset="0"/>
              </a:rPr>
              <a:t>Demirbaşın ortalama Ömrü ve Hurda ve Kasaplık Değeri</a:t>
            </a:r>
            <a:endParaRPr lang="tr-TR" sz="14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4" name="Resim 3"/>
          <p:cNvPicPr>
            <a:picLocks noChangeAspect="1"/>
          </p:cNvPicPr>
          <p:nvPr/>
        </p:nvPicPr>
        <p:blipFill>
          <a:blip r:embed="rId2"/>
          <a:stretch>
            <a:fillRect/>
          </a:stretch>
        </p:blipFill>
        <p:spPr>
          <a:xfrm>
            <a:off x="3038857" y="1167095"/>
            <a:ext cx="6114286" cy="4523809"/>
          </a:xfrm>
          <a:prstGeom prst="rect">
            <a:avLst/>
          </a:prstGeom>
        </p:spPr>
      </p:pic>
    </p:spTree>
    <p:extLst>
      <p:ext uri="{BB962C8B-B14F-4D97-AF65-F5344CB8AC3E}">
        <p14:creationId xmlns:p14="http://schemas.microsoft.com/office/powerpoint/2010/main" val="36157267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sp>
        <p:nvSpPr>
          <p:cNvPr id="3" name="Dikdörtgen 2"/>
          <p:cNvSpPr/>
          <p:nvPr/>
        </p:nvSpPr>
        <p:spPr>
          <a:xfrm>
            <a:off x="1121664" y="1259175"/>
            <a:ext cx="9339072" cy="3508653"/>
          </a:xfrm>
          <a:prstGeom prst="rect">
            <a:avLst/>
          </a:prstGeom>
        </p:spPr>
        <p:txBody>
          <a:bodyPr wrap="square">
            <a:spAutoFit/>
          </a:bodyPr>
          <a:lstStyle/>
          <a:p>
            <a:pPr marL="457200">
              <a:lnSpc>
                <a:spcPct val="150000"/>
              </a:lnSpc>
              <a:spcAft>
                <a:spcPts val="0"/>
              </a:spcAft>
              <a:tabLst>
                <a:tab pos="1619250" algn="l"/>
              </a:tabLst>
            </a:pPr>
            <a:r>
              <a:rPr lang="tr-TR" sz="2000" b="1" dirty="0">
                <a:latin typeface="Times New Roman" panose="02020603050405020304" pitchFamily="18" charset="0"/>
                <a:ea typeface="Calibri" panose="020F0502020204030204" pitchFamily="34" charset="0"/>
                <a:cs typeface="Times New Roman" panose="02020603050405020304" pitchFamily="18" charset="0"/>
              </a:rPr>
              <a:t>Amortisman Hesabı Yöntemleri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marL="457200">
              <a:lnSpc>
                <a:spcPct val="150000"/>
              </a:lnSpc>
              <a:spcAft>
                <a:spcPts val="0"/>
              </a:spcAft>
              <a:tabLst>
                <a:tab pos="1619250" algn="l"/>
              </a:tabLst>
            </a:pPr>
            <a:r>
              <a:rPr lang="tr-TR" sz="2000" b="1" dirty="0">
                <a:latin typeface="Times New Roman" panose="02020603050405020304" pitchFamily="18" charset="0"/>
                <a:ea typeface="Calibri" panose="020F0502020204030204" pitchFamily="34" charset="0"/>
                <a:cs typeface="Times New Roman" panose="02020603050405020304" pitchFamily="18" charset="0"/>
              </a:rPr>
              <a:t>           9.3.1.Değer Takdiri Yöntemi</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Burada dönem başı ve dönem sonu değerleri dikkate alınarak amortisman hesaplanır. Aradaki fark – (eksi) ise zarar (gider yani amortisman), + artı ise kar (gelir) kısmına aktarılır.</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b="1"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Örnek:</a:t>
            </a: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DB 5000 ₺			DS 4000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DS – DB = 4000 – 5000 = - 1000 ₺</a:t>
            </a:r>
            <a:endParaRPr lang="tr-TR" sz="1600" dirty="0">
              <a:latin typeface="Calibri" panose="020F0502020204030204" pitchFamily="34" charset="0"/>
              <a:ea typeface="Calibri" panose="020F0502020204030204" pitchFamily="34" charset="0"/>
              <a:cs typeface="Times New Roman" panose="02020603050405020304" pitchFamily="18" charset="0"/>
            </a:endParaRPr>
          </a:p>
          <a:p>
            <a:pPr algn="just">
              <a:lnSpc>
                <a:spcPct val="150000"/>
              </a:lnSpc>
              <a:spcAft>
                <a:spcPts val="0"/>
              </a:spcAft>
              <a:tabLst>
                <a:tab pos="2096135" algn="l"/>
              </a:tabLst>
            </a:pPr>
            <a:r>
              <a:rPr lang="tr-T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Bu yöntem daha çok iş hayvanları, bazı malzemeler için kullanılır.</a:t>
            </a:r>
            <a:endParaRPr lang="tr-TR" sz="16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92949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pic>
        <p:nvPicPr>
          <p:cNvPr id="3" name="Resim 2"/>
          <p:cNvPicPr>
            <a:picLocks noChangeAspect="1"/>
          </p:cNvPicPr>
          <p:nvPr/>
        </p:nvPicPr>
        <p:blipFill>
          <a:blip r:embed="rId2"/>
          <a:stretch>
            <a:fillRect/>
          </a:stretch>
        </p:blipFill>
        <p:spPr>
          <a:xfrm>
            <a:off x="2676952" y="1024128"/>
            <a:ext cx="6838095" cy="5533443"/>
          </a:xfrm>
          <a:prstGeom prst="rect">
            <a:avLst/>
          </a:prstGeom>
        </p:spPr>
      </p:pic>
    </p:spTree>
    <p:extLst>
      <p:ext uri="{BB962C8B-B14F-4D97-AF65-F5344CB8AC3E}">
        <p14:creationId xmlns:p14="http://schemas.microsoft.com/office/powerpoint/2010/main" val="17322616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pic>
        <p:nvPicPr>
          <p:cNvPr id="3" name="Resim 2"/>
          <p:cNvPicPr>
            <a:picLocks noChangeAspect="1"/>
          </p:cNvPicPr>
          <p:nvPr/>
        </p:nvPicPr>
        <p:blipFill>
          <a:blip r:embed="rId2"/>
          <a:stretch>
            <a:fillRect/>
          </a:stretch>
        </p:blipFill>
        <p:spPr>
          <a:xfrm>
            <a:off x="2886476" y="1443821"/>
            <a:ext cx="6419048" cy="4823274"/>
          </a:xfrm>
          <a:prstGeom prst="rect">
            <a:avLst/>
          </a:prstGeom>
        </p:spPr>
      </p:pic>
    </p:spTree>
    <p:extLst>
      <p:ext uri="{BB962C8B-B14F-4D97-AF65-F5344CB8AC3E}">
        <p14:creationId xmlns:p14="http://schemas.microsoft.com/office/powerpoint/2010/main" val="260776890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900808" y="639150"/>
            <a:ext cx="9486520" cy="804671"/>
          </a:xfrm>
        </p:spPr>
        <p:txBody>
          <a:bodyPr>
            <a:normAutofit fontScale="90000"/>
          </a:bodyPr>
          <a:lstStyle/>
          <a:p>
            <a:r>
              <a:rPr lang="tr-TR" b="1" dirty="0"/>
              <a:t>AMORTİSMAN </a:t>
            </a:r>
            <a:r>
              <a:rPr lang="tr-TR" dirty="0"/>
              <a:t/>
            </a:r>
            <a:br>
              <a:rPr lang="tr-TR" dirty="0"/>
            </a:br>
            <a:endParaRPr lang="tr-TR" dirty="0">
              <a:latin typeface="Arial Narrow" panose="020B0606020202030204" pitchFamily="34" charset="0"/>
            </a:endParaRPr>
          </a:p>
        </p:txBody>
      </p:sp>
      <p:pic>
        <p:nvPicPr>
          <p:cNvPr id="3" name="Resim 2"/>
          <p:cNvPicPr>
            <a:picLocks noChangeAspect="1"/>
          </p:cNvPicPr>
          <p:nvPr/>
        </p:nvPicPr>
        <p:blipFill>
          <a:blip r:embed="rId2"/>
          <a:stretch>
            <a:fillRect/>
          </a:stretch>
        </p:blipFill>
        <p:spPr>
          <a:xfrm>
            <a:off x="3015047" y="1043285"/>
            <a:ext cx="6161905" cy="4771429"/>
          </a:xfrm>
          <a:prstGeom prst="rect">
            <a:avLst/>
          </a:prstGeom>
        </p:spPr>
      </p:pic>
    </p:spTree>
    <p:extLst>
      <p:ext uri="{BB962C8B-B14F-4D97-AF65-F5344CB8AC3E}">
        <p14:creationId xmlns:p14="http://schemas.microsoft.com/office/powerpoint/2010/main" val="195842336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235</TotalTime>
  <Words>209</Words>
  <Application>Microsoft Office PowerPoint</Application>
  <PresentationFormat>Geniş ekran</PresentationFormat>
  <Paragraphs>49</Paragraphs>
  <Slides>11</Slides>
  <Notes>0</Notes>
  <HiddenSlides>0</HiddenSlides>
  <MMClips>0</MMClips>
  <ScaleCrop>false</ScaleCrop>
  <HeadingPairs>
    <vt:vector size="6" baseType="variant">
      <vt:variant>
        <vt:lpstr>Kullanılan Yazı Tipleri</vt:lpstr>
      </vt:variant>
      <vt:variant>
        <vt:i4>7</vt:i4>
      </vt:variant>
      <vt:variant>
        <vt:lpstr>Tema</vt:lpstr>
      </vt:variant>
      <vt:variant>
        <vt:i4>1</vt:i4>
      </vt:variant>
      <vt:variant>
        <vt:lpstr>Slayt Başlıkları</vt:lpstr>
      </vt:variant>
      <vt:variant>
        <vt:i4>11</vt:i4>
      </vt:variant>
    </vt:vector>
  </HeadingPairs>
  <TitlesOfParts>
    <vt:vector size="19" baseType="lpstr">
      <vt:lpstr>Arial</vt:lpstr>
      <vt:lpstr>Arial Narrow</vt:lpstr>
      <vt:lpstr>Calibri</vt:lpstr>
      <vt:lpstr>Helvetica</vt:lpstr>
      <vt:lpstr>Times New Roman</vt:lpstr>
      <vt:lpstr>Trebuchet MS</vt:lpstr>
      <vt:lpstr>Tw Cen MT</vt:lpstr>
      <vt:lpstr>Devre</vt:lpstr>
      <vt:lpstr>AMORTİSMAN  </vt:lpstr>
      <vt:lpstr>AMORTİSMAN  </vt:lpstr>
      <vt:lpstr>AMORTİSMAN  </vt:lpstr>
      <vt:lpstr>AMORTİSMAN  </vt:lpstr>
      <vt:lpstr>AMORTİSMAN  </vt:lpstr>
      <vt:lpstr>AMORTİSMAN  </vt:lpstr>
      <vt:lpstr>AMORTİSMAN  </vt:lpstr>
      <vt:lpstr>AMORTİSMAN  </vt:lpstr>
      <vt:lpstr>AMORTİSMAN  </vt:lpstr>
      <vt:lpstr>AMORTİSMAN  </vt:lpstr>
      <vt:lpstr>AMORTİSMAN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Muhasebe Kavramı ve Önemİ Muhasebenİn TarİHçesİ</dc:title>
  <dc:creator>halil fidan</dc:creator>
  <cp:lastModifiedBy>halil fidan</cp:lastModifiedBy>
  <cp:revision>81</cp:revision>
  <dcterms:created xsi:type="dcterms:W3CDTF">2018-11-13T06:25:23Z</dcterms:created>
  <dcterms:modified xsi:type="dcterms:W3CDTF">2018-11-13T10:20:43Z</dcterms:modified>
</cp:coreProperties>
</file>