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03" r:id="rId2"/>
    <p:sldId id="304" r:id="rId3"/>
    <p:sldId id="305" r:id="rId4"/>
    <p:sldId id="306" r:id="rId5"/>
    <p:sldId id="307" r:id="rId6"/>
    <p:sldId id="308" r:id="rId7"/>
    <p:sldId id="309" r:id="rId8"/>
    <p:sldId id="310" r:id="rId9"/>
    <p:sldId id="311" r:id="rId10"/>
    <p:sldId id="312" r:id="rId11"/>
    <p:sldId id="31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9" d="100"/>
          <a:sy n="79" d="100"/>
        </p:scale>
        <p:origin x="120"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smtClean="0"/>
              <a:t>Resim eklemek için simgeyi tıklatın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41410" y="3073397"/>
            <a:ext cx="4878391"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3073397"/>
            <a:ext cx="4875210"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11/13/2018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AMORTİSMAN </a:t>
            </a:r>
            <a:r>
              <a:rPr lang="tr-TR" dirty="0"/>
              <a:t/>
            </a:r>
            <a:br>
              <a:rPr lang="tr-TR" dirty="0"/>
            </a:br>
            <a:endParaRPr lang="tr-TR" dirty="0">
              <a:latin typeface="Arial Narrow" panose="020B0606020202030204" pitchFamily="34" charset="0"/>
            </a:endParaRPr>
          </a:p>
        </p:txBody>
      </p:sp>
      <p:sp>
        <p:nvSpPr>
          <p:cNvPr id="11" name="Dikdörtgen 10"/>
          <p:cNvSpPr/>
          <p:nvPr/>
        </p:nvSpPr>
        <p:spPr>
          <a:xfrm>
            <a:off x="670560" y="2136339"/>
            <a:ext cx="10716768" cy="1754326"/>
          </a:xfrm>
          <a:prstGeom prst="rect">
            <a:avLst/>
          </a:prstGeom>
        </p:spPr>
        <p:txBody>
          <a:bodyPr wrap="square">
            <a:spAutoFit/>
          </a:bodyPr>
          <a:lstStyle/>
          <a:p>
            <a:pPr algn="just">
              <a:lnSpc>
                <a:spcPct val="150000"/>
              </a:lnSpc>
              <a:spcAft>
                <a:spcPts val="0"/>
              </a:spcAft>
              <a:tabLst>
                <a:tab pos="2096135" algn="l"/>
              </a:tabLs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Uzun süre kullanılan varlıklar için (genelde bir yıldan fazla) yıpranmalarına karşı ayrılan değerdir ve bilançoda gösterilir.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2096135" algn="l"/>
              </a:tabLs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Amortisman şu şekilde tanımlanır; sabit sermaye unsurlarının kullanımı sonucu yıpranmalarından dolayı ve yeniden sağlanabilmeleri için bilançoda ayrılan paya amortisman denilmektedir.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Dikdörtgen 11"/>
          <p:cNvSpPr/>
          <p:nvPr/>
        </p:nvSpPr>
        <p:spPr>
          <a:xfrm>
            <a:off x="1900808" y="3890665"/>
            <a:ext cx="6096000" cy="2169825"/>
          </a:xfrm>
          <a:prstGeom prst="rect">
            <a:avLst/>
          </a:prstGeom>
        </p:spPr>
        <p:txBody>
          <a:bodyPr>
            <a:spAutoFit/>
          </a:bodyPr>
          <a:lstStyle/>
          <a:p>
            <a:pPr algn="just">
              <a:lnSpc>
                <a:spcPct val="150000"/>
              </a:lnSpc>
              <a:spcAft>
                <a:spcPts val="0"/>
              </a:spcAft>
              <a:tabLst>
                <a:tab pos="2096135" algn="l"/>
              </a:tabLs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Amortismanda üç özellik vardır. Örneğin doğru hat yöntemine göre;</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2096135" algn="l"/>
              </a:tabLs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 D / n         a: yıllık amortisman oranı 		D: değer 	n: ekonomik ömür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2096135" algn="l"/>
              </a:tabLs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ATD = D – HD	ATD = D – KD</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7190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81480" y="781381"/>
            <a:ext cx="9486520" cy="804671"/>
          </a:xfrm>
        </p:spPr>
        <p:txBody>
          <a:bodyPr>
            <a:normAutofit fontScale="90000"/>
          </a:bodyPr>
          <a:lstStyle/>
          <a:p>
            <a:r>
              <a:rPr lang="tr-TR" b="1" dirty="0"/>
              <a:t>AMORTİSMAN </a:t>
            </a:r>
            <a:r>
              <a:rPr lang="tr-TR" dirty="0"/>
              <a:t/>
            </a:r>
            <a:br>
              <a:rPr lang="tr-TR" dirty="0"/>
            </a:br>
            <a:endParaRPr lang="tr-TR" dirty="0">
              <a:latin typeface="Arial Narrow" panose="020B0606020202030204" pitchFamily="34" charset="0"/>
            </a:endParaRPr>
          </a:p>
        </p:txBody>
      </p:sp>
      <p:pic>
        <p:nvPicPr>
          <p:cNvPr id="3" name="Resim 2"/>
          <p:cNvPicPr>
            <a:picLocks noChangeAspect="1"/>
          </p:cNvPicPr>
          <p:nvPr/>
        </p:nvPicPr>
        <p:blipFill>
          <a:blip r:embed="rId2"/>
          <a:stretch>
            <a:fillRect/>
          </a:stretch>
        </p:blipFill>
        <p:spPr>
          <a:xfrm>
            <a:off x="1181480" y="1025221"/>
            <a:ext cx="9279256" cy="5295238"/>
          </a:xfrm>
          <a:prstGeom prst="rect">
            <a:avLst/>
          </a:prstGeom>
        </p:spPr>
      </p:pic>
    </p:spTree>
    <p:extLst>
      <p:ext uri="{BB962C8B-B14F-4D97-AF65-F5344CB8AC3E}">
        <p14:creationId xmlns:p14="http://schemas.microsoft.com/office/powerpoint/2010/main" val="4064303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AMORTİSMAN </a:t>
            </a:r>
            <a:r>
              <a:rPr lang="tr-TR" dirty="0"/>
              <a:t/>
            </a:r>
            <a:br>
              <a:rPr lang="tr-TR" dirty="0"/>
            </a:br>
            <a:endParaRPr lang="tr-TR" dirty="0">
              <a:latin typeface="Arial Narrow" panose="020B0606020202030204" pitchFamily="34" charset="0"/>
            </a:endParaRPr>
          </a:p>
        </p:txBody>
      </p:sp>
    </p:spTree>
    <p:extLst>
      <p:ext uri="{BB962C8B-B14F-4D97-AF65-F5344CB8AC3E}">
        <p14:creationId xmlns:p14="http://schemas.microsoft.com/office/powerpoint/2010/main" val="3891271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AMORTİSMAN </a:t>
            </a:r>
            <a:r>
              <a:rPr lang="tr-TR" dirty="0"/>
              <a:t/>
            </a:r>
            <a:br>
              <a:rPr lang="tr-TR" dirty="0"/>
            </a:br>
            <a:endParaRPr lang="tr-TR" dirty="0">
              <a:latin typeface="Arial Narrow" panose="020B0606020202030204" pitchFamily="34" charset="0"/>
            </a:endParaRPr>
          </a:p>
        </p:txBody>
      </p:sp>
      <p:sp>
        <p:nvSpPr>
          <p:cNvPr id="3" name="Dikdörtgen 2"/>
          <p:cNvSpPr/>
          <p:nvPr/>
        </p:nvSpPr>
        <p:spPr>
          <a:xfrm>
            <a:off x="877824" y="1767007"/>
            <a:ext cx="10046208" cy="2077492"/>
          </a:xfrm>
          <a:prstGeom prst="rect">
            <a:avLst/>
          </a:prstGeom>
        </p:spPr>
        <p:txBody>
          <a:bodyPr wrap="square">
            <a:spAutoFit/>
          </a:bodyPr>
          <a:lstStyle/>
          <a:p>
            <a:pPr>
              <a:lnSpc>
                <a:spcPct val="150000"/>
              </a:lnSpc>
              <a:spcAft>
                <a:spcPts val="0"/>
              </a:spcAft>
            </a:pPr>
            <a:r>
              <a:rPr lang="tr-TR" sz="1400" b="1" u="sng"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AMORTİSMAN AYRILMAYA BAŞLANMASI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b="1"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 </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Vergi Usul Kanunu 320. maddesinde belirtildiği üzere amortisman süresi, iktisadi kıymetlerin aktife girdiği yıldan başlar. Mükellefler iktisap ettikleri iktisadi kıymetlerini aktifleştirdikleri dönemden başlayarak kullanma şartı aranmaksızın amortismana tabi tutabilirler. Amortisman ayrılması için iktisadi kıymetin kullanılmaya başlaması değil kullanılmaya hazır halde olması yeterlidir.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8836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AMORTİSMAN </a:t>
            </a:r>
            <a:r>
              <a:rPr lang="tr-TR" dirty="0"/>
              <a:t/>
            </a:r>
            <a:br>
              <a:rPr lang="tr-TR" dirty="0"/>
            </a:br>
            <a:endParaRPr lang="tr-TR" dirty="0">
              <a:latin typeface="Arial Narrow" panose="020B0606020202030204" pitchFamily="34" charset="0"/>
            </a:endParaRPr>
          </a:p>
        </p:txBody>
      </p:sp>
      <p:sp>
        <p:nvSpPr>
          <p:cNvPr id="3" name="Dikdörtgen 2"/>
          <p:cNvSpPr/>
          <p:nvPr/>
        </p:nvSpPr>
        <p:spPr>
          <a:xfrm>
            <a:off x="1682496" y="945467"/>
            <a:ext cx="6096000" cy="5551584"/>
          </a:xfrm>
          <a:prstGeom prst="rect">
            <a:avLst/>
          </a:prstGeom>
        </p:spPr>
        <p:txBody>
          <a:bodyPr>
            <a:spAutoFit/>
          </a:bodyPr>
          <a:lstStyle/>
          <a:p>
            <a:pPr algn="just">
              <a:lnSpc>
                <a:spcPct val="150000"/>
              </a:lnSpc>
              <a:spcAft>
                <a:spcPts val="0"/>
              </a:spcAft>
            </a:pPr>
            <a:r>
              <a:rPr lang="tr-TR" sz="1400" b="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AMORTİSMAN KONUSUNDA BAZI ÖZELLİKLİ DURUMLAR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Amortismana Tabi Kıymetin Yeni Olma Şartı Aranmaz</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 Sanat Eseri Niteliğindeki Kıymetler Üzerinden Amortisman Ayrılması</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Binalara Ait Arsalar Üzerinden Amortisman Ayrılması</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 Sabit Kıymet Alımları için Ödenen Faiz ve Kur Farkları</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 Bilgisayar Programlarında Amortisman Uygulaması</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F. Hesap Dönemi Değişikliklerinde Amortisman Uygulaması</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G. Yapılmakta Olan Yatırımlar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 Finansal Kiralamaya Konu İktisadi Kıymetler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K. İktisadi veya Teknik Açıdan Bütünlük Oluşturan Sabit Kıymetler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 Gayrimenkullerde Maliyete Eklenen Giderlerin İtfa Süresi</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 Amortisman Yönteminin Seçimi, Seçilen Yöntemin Değiştirilmesi</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 Geçici Vergi Dönemlerinde Uygulanan Amortisman Yöntemi ve Oranının Hesap Dönemi Sonunda Değiştirilip Değiştirilememesi</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O. Özel Maliyet Bedeli Uygulaması</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 İlk Tesis ve Tavazzuh (Kuruluş ve Örgütlenme) Giderlerinin Amortismanı</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Q. Peştamallıkların İtfası</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9595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AMORTİSMAN </a:t>
            </a:r>
            <a:r>
              <a:rPr lang="tr-TR" dirty="0"/>
              <a:t/>
            </a:r>
            <a:br>
              <a:rPr lang="tr-TR" dirty="0"/>
            </a:br>
            <a:endParaRPr lang="tr-TR" dirty="0">
              <a:latin typeface="Arial Narrow" panose="020B0606020202030204" pitchFamily="34" charset="0"/>
            </a:endParaRPr>
          </a:p>
        </p:txBody>
      </p:sp>
      <p:sp>
        <p:nvSpPr>
          <p:cNvPr id="3" name="Dikdörtgen 2"/>
          <p:cNvSpPr/>
          <p:nvPr/>
        </p:nvSpPr>
        <p:spPr>
          <a:xfrm>
            <a:off x="3048000" y="1074510"/>
            <a:ext cx="6096000" cy="4708981"/>
          </a:xfrm>
          <a:prstGeom prst="rect">
            <a:avLst/>
          </a:prstGeom>
        </p:spPr>
        <p:txBody>
          <a:bodyPr>
            <a:spAutoFit/>
          </a:bodyPr>
          <a:lstStyle/>
          <a:p>
            <a:pPr marL="457200">
              <a:lnSpc>
                <a:spcPct val="150000"/>
              </a:lnSpc>
              <a:spcAft>
                <a:spcPts val="0"/>
              </a:spcAft>
              <a:tabLst>
                <a:tab pos="1619250" algn="l"/>
              </a:tabLst>
            </a:pPr>
            <a:r>
              <a:rPr lang="tr-TR" sz="2000" b="1" dirty="0">
                <a:latin typeface="Times New Roman" panose="02020603050405020304" pitchFamily="18" charset="0"/>
                <a:ea typeface="Calibri" panose="020F0502020204030204" pitchFamily="34" charset="0"/>
                <a:cs typeface="Times New Roman" panose="02020603050405020304" pitchFamily="18" charset="0"/>
              </a:rPr>
              <a:t>Amortismana tabi kıymetin tespiti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2096135" algn="l"/>
              </a:tabLs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Hayvanlar için  ATD = Damızlık Değer – Kasaplık Değer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2096135" algn="l"/>
              </a:tabLst>
            </a:pPr>
            <a:r>
              <a:rPr lang="tr-T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Örnek:</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20000 ₺’ye satın alınan traktör, 10 yıl kullanılınca yıpranmış durumu ile hurdacıya 2000 ₺’ye satılabilecekse amortismana tabi değer kaç ₺’dir?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2096135" algn="l"/>
              </a:tabLs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ATD = MD - HD = 20000 – 2000 = 18000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2096135" algn="l"/>
              </a:tabLst>
            </a:pPr>
            <a:r>
              <a:rPr lang="tr-TR"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Örnek:</a:t>
            </a:r>
            <a:r>
              <a:rPr lang="tr-T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Damızlık</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değeri 5000 ₺ olan bir ineğin, kasaplık değeri 2000 ₺’dir. Buna göre ATD?</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2096135" algn="l"/>
              </a:tabLs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ATD = 5000 – 2000 = 3000 ₺ 	Ekonomik ömrü 5 yıl ise 3000 / 5 = 600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2096135" algn="l"/>
              </a:tabLs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Kaç yıl kullanılacaksa sonucu yıla bölüyoruz.</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4317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AMORTİSMAN </a:t>
            </a:r>
            <a:r>
              <a:rPr lang="tr-TR" dirty="0"/>
              <a:t/>
            </a:r>
            <a:br>
              <a:rPr lang="tr-TR" dirty="0"/>
            </a:br>
            <a:endParaRPr lang="tr-TR" dirty="0">
              <a:latin typeface="Arial Narrow" panose="020B0606020202030204" pitchFamily="34" charset="0"/>
            </a:endParaRPr>
          </a:p>
        </p:txBody>
      </p:sp>
      <p:sp>
        <p:nvSpPr>
          <p:cNvPr id="3" name="Dikdörtgen 2"/>
          <p:cNvSpPr/>
          <p:nvPr/>
        </p:nvSpPr>
        <p:spPr>
          <a:xfrm>
            <a:off x="1365504" y="639150"/>
            <a:ext cx="8424672" cy="507831"/>
          </a:xfrm>
          <a:prstGeom prst="rect">
            <a:avLst/>
          </a:prstGeom>
        </p:spPr>
        <p:txBody>
          <a:bodyPr wrap="square">
            <a:spAutoFit/>
          </a:bodyPr>
          <a:lstStyle/>
          <a:p>
            <a:pPr marL="457200">
              <a:lnSpc>
                <a:spcPct val="150000"/>
              </a:lnSpc>
              <a:spcAft>
                <a:spcPts val="0"/>
              </a:spcAft>
              <a:tabLst>
                <a:tab pos="1619250" algn="l"/>
              </a:tabLst>
            </a:pPr>
            <a:r>
              <a:rPr lang="tr-TR" b="1" dirty="0">
                <a:latin typeface="Times New Roman" panose="02020603050405020304" pitchFamily="18" charset="0"/>
                <a:ea typeface="Calibri" panose="020F0502020204030204" pitchFamily="34" charset="0"/>
                <a:cs typeface="Times New Roman" panose="02020603050405020304" pitchFamily="18" charset="0"/>
              </a:rPr>
              <a:t>Demirbaşın ortalama Ömrü ve Hurda ve Kasaplık Değeri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Resim 3"/>
          <p:cNvPicPr>
            <a:picLocks noChangeAspect="1"/>
          </p:cNvPicPr>
          <p:nvPr/>
        </p:nvPicPr>
        <p:blipFill>
          <a:blip r:embed="rId2"/>
          <a:stretch>
            <a:fillRect/>
          </a:stretch>
        </p:blipFill>
        <p:spPr>
          <a:xfrm>
            <a:off x="3038857" y="1167095"/>
            <a:ext cx="6114286" cy="4523809"/>
          </a:xfrm>
          <a:prstGeom prst="rect">
            <a:avLst/>
          </a:prstGeom>
        </p:spPr>
      </p:pic>
    </p:spTree>
    <p:extLst>
      <p:ext uri="{BB962C8B-B14F-4D97-AF65-F5344CB8AC3E}">
        <p14:creationId xmlns:p14="http://schemas.microsoft.com/office/powerpoint/2010/main" val="3615726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AMORTİSMAN </a:t>
            </a:r>
            <a:r>
              <a:rPr lang="tr-TR" dirty="0"/>
              <a:t/>
            </a:r>
            <a:br>
              <a:rPr lang="tr-TR" dirty="0"/>
            </a:br>
            <a:endParaRPr lang="tr-TR" dirty="0">
              <a:latin typeface="Arial Narrow" panose="020B0606020202030204" pitchFamily="34" charset="0"/>
            </a:endParaRPr>
          </a:p>
        </p:txBody>
      </p:sp>
      <p:sp>
        <p:nvSpPr>
          <p:cNvPr id="3" name="Dikdörtgen 2"/>
          <p:cNvSpPr/>
          <p:nvPr/>
        </p:nvSpPr>
        <p:spPr>
          <a:xfrm>
            <a:off x="1121664" y="1259175"/>
            <a:ext cx="9339072" cy="3508653"/>
          </a:xfrm>
          <a:prstGeom prst="rect">
            <a:avLst/>
          </a:prstGeom>
        </p:spPr>
        <p:txBody>
          <a:bodyPr wrap="square">
            <a:spAutoFit/>
          </a:bodyPr>
          <a:lstStyle/>
          <a:p>
            <a:pPr marL="457200">
              <a:lnSpc>
                <a:spcPct val="150000"/>
              </a:lnSpc>
              <a:spcAft>
                <a:spcPts val="0"/>
              </a:spcAft>
              <a:tabLst>
                <a:tab pos="1619250" algn="l"/>
              </a:tabLst>
            </a:pPr>
            <a:r>
              <a:rPr lang="tr-TR" sz="2000" b="1" dirty="0">
                <a:latin typeface="Times New Roman" panose="02020603050405020304" pitchFamily="18" charset="0"/>
                <a:ea typeface="Calibri" panose="020F0502020204030204" pitchFamily="34" charset="0"/>
                <a:cs typeface="Times New Roman" panose="02020603050405020304" pitchFamily="18" charset="0"/>
              </a:rPr>
              <a:t>Amortisman Hesabı Yöntemleri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50000"/>
              </a:lnSpc>
              <a:spcAft>
                <a:spcPts val="0"/>
              </a:spcAft>
              <a:tabLst>
                <a:tab pos="1619250" algn="l"/>
              </a:tabLst>
            </a:pPr>
            <a:r>
              <a:rPr lang="tr-TR" sz="2000" b="1" dirty="0">
                <a:latin typeface="Times New Roman" panose="02020603050405020304" pitchFamily="18" charset="0"/>
                <a:ea typeface="Calibri" panose="020F0502020204030204" pitchFamily="34" charset="0"/>
                <a:cs typeface="Times New Roman" panose="02020603050405020304" pitchFamily="18" charset="0"/>
              </a:rPr>
              <a:t>           9.3.1.Değer Takdiri Yöntemi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2096135" algn="l"/>
              </a:tabLs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Burada dönem başı ve dönem sonu değerleri dikkate alınarak amortisman hesaplanır. Aradaki fark – (eksi) ise zarar (gider yani amortisman), + artı ise kar (gelir) kısmına aktarılır.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2096135" algn="l"/>
              </a:tabLst>
            </a:pPr>
            <a:r>
              <a:rPr lang="tr-T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2096135" algn="l"/>
              </a:tabLst>
            </a:pPr>
            <a:r>
              <a:rPr lang="tr-T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Örnek:</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DB 5000 ₺			DS 4000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2096135" algn="l"/>
              </a:tabLs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DS – DB = 4000 – 5000 = - 1000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2096135" algn="l"/>
              </a:tabLs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Bu yöntem daha çok iş hayvanları, bazı malzemeler için kullanılır.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9294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AMORTİSMAN </a:t>
            </a:r>
            <a:r>
              <a:rPr lang="tr-TR" dirty="0"/>
              <a:t/>
            </a:r>
            <a:br>
              <a:rPr lang="tr-TR" dirty="0"/>
            </a:br>
            <a:endParaRPr lang="tr-TR" dirty="0">
              <a:latin typeface="Arial Narrow" panose="020B0606020202030204" pitchFamily="34" charset="0"/>
            </a:endParaRPr>
          </a:p>
        </p:txBody>
      </p:sp>
      <p:pic>
        <p:nvPicPr>
          <p:cNvPr id="3" name="Resim 2"/>
          <p:cNvPicPr>
            <a:picLocks noChangeAspect="1"/>
          </p:cNvPicPr>
          <p:nvPr/>
        </p:nvPicPr>
        <p:blipFill>
          <a:blip r:embed="rId2"/>
          <a:stretch>
            <a:fillRect/>
          </a:stretch>
        </p:blipFill>
        <p:spPr>
          <a:xfrm>
            <a:off x="2676952" y="1024128"/>
            <a:ext cx="6838095" cy="5533443"/>
          </a:xfrm>
          <a:prstGeom prst="rect">
            <a:avLst/>
          </a:prstGeom>
        </p:spPr>
      </p:pic>
    </p:spTree>
    <p:extLst>
      <p:ext uri="{BB962C8B-B14F-4D97-AF65-F5344CB8AC3E}">
        <p14:creationId xmlns:p14="http://schemas.microsoft.com/office/powerpoint/2010/main" val="1732261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AMORTİSMAN </a:t>
            </a:r>
            <a:r>
              <a:rPr lang="tr-TR" dirty="0"/>
              <a:t/>
            </a:r>
            <a:br>
              <a:rPr lang="tr-TR" dirty="0"/>
            </a:br>
            <a:endParaRPr lang="tr-TR" dirty="0">
              <a:latin typeface="Arial Narrow" panose="020B0606020202030204" pitchFamily="34" charset="0"/>
            </a:endParaRPr>
          </a:p>
        </p:txBody>
      </p:sp>
      <p:pic>
        <p:nvPicPr>
          <p:cNvPr id="3" name="Resim 2"/>
          <p:cNvPicPr>
            <a:picLocks noChangeAspect="1"/>
          </p:cNvPicPr>
          <p:nvPr/>
        </p:nvPicPr>
        <p:blipFill>
          <a:blip r:embed="rId2"/>
          <a:stretch>
            <a:fillRect/>
          </a:stretch>
        </p:blipFill>
        <p:spPr>
          <a:xfrm>
            <a:off x="2886476" y="1443821"/>
            <a:ext cx="6419048" cy="4823274"/>
          </a:xfrm>
          <a:prstGeom prst="rect">
            <a:avLst/>
          </a:prstGeom>
        </p:spPr>
      </p:pic>
    </p:spTree>
    <p:extLst>
      <p:ext uri="{BB962C8B-B14F-4D97-AF65-F5344CB8AC3E}">
        <p14:creationId xmlns:p14="http://schemas.microsoft.com/office/powerpoint/2010/main" val="2607768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a:t>AMORTİSMAN </a:t>
            </a:r>
            <a:r>
              <a:rPr lang="tr-TR" dirty="0"/>
              <a:t/>
            </a:r>
            <a:br>
              <a:rPr lang="tr-TR" dirty="0"/>
            </a:br>
            <a:endParaRPr lang="tr-TR" dirty="0">
              <a:latin typeface="Arial Narrow" panose="020B0606020202030204" pitchFamily="34" charset="0"/>
            </a:endParaRPr>
          </a:p>
        </p:txBody>
      </p:sp>
      <p:pic>
        <p:nvPicPr>
          <p:cNvPr id="3" name="Resim 2"/>
          <p:cNvPicPr>
            <a:picLocks noChangeAspect="1"/>
          </p:cNvPicPr>
          <p:nvPr/>
        </p:nvPicPr>
        <p:blipFill>
          <a:blip r:embed="rId2"/>
          <a:stretch>
            <a:fillRect/>
          </a:stretch>
        </p:blipFill>
        <p:spPr>
          <a:xfrm>
            <a:off x="3015047" y="1043285"/>
            <a:ext cx="6161905" cy="4771429"/>
          </a:xfrm>
          <a:prstGeom prst="rect">
            <a:avLst/>
          </a:prstGeom>
        </p:spPr>
      </p:pic>
    </p:spTree>
    <p:extLst>
      <p:ext uri="{BB962C8B-B14F-4D97-AF65-F5344CB8AC3E}">
        <p14:creationId xmlns:p14="http://schemas.microsoft.com/office/powerpoint/2010/main" val="19584233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TM04033919[[fn=Devre]]</Template>
  <TotalTime>235</TotalTime>
  <Words>209</Words>
  <Application>Microsoft Office PowerPoint</Application>
  <PresentationFormat>Geniş ekran</PresentationFormat>
  <Paragraphs>49</Paragraphs>
  <Slides>11</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11</vt:i4>
      </vt:variant>
    </vt:vector>
  </HeadingPairs>
  <TitlesOfParts>
    <vt:vector size="19" baseType="lpstr">
      <vt:lpstr>Arial</vt:lpstr>
      <vt:lpstr>Arial Narrow</vt:lpstr>
      <vt:lpstr>Calibri</vt:lpstr>
      <vt:lpstr>Helvetica</vt:lpstr>
      <vt:lpstr>Times New Roman</vt:lpstr>
      <vt:lpstr>Trebuchet MS</vt:lpstr>
      <vt:lpstr>Tw Cen MT</vt:lpstr>
      <vt:lpstr>Devre</vt:lpstr>
      <vt:lpstr>AMORTİSMAN  </vt:lpstr>
      <vt:lpstr>AMORTİSMAN  </vt:lpstr>
      <vt:lpstr>AMORTİSMAN  </vt:lpstr>
      <vt:lpstr>AMORTİSMAN  </vt:lpstr>
      <vt:lpstr>AMORTİSMAN  </vt:lpstr>
      <vt:lpstr>AMORTİSMAN  </vt:lpstr>
      <vt:lpstr>AMORTİSMAN  </vt:lpstr>
      <vt:lpstr>AMORTİSMAN  </vt:lpstr>
      <vt:lpstr>AMORTİSMAN  </vt:lpstr>
      <vt:lpstr>AMORTİSMAN  </vt:lpstr>
      <vt:lpstr>AMORTİSMAN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Muhasebe Kavramı ve Önemİ Muhasebenİn TarİHçesİ</dc:title>
  <dc:creator>halil fidan</dc:creator>
  <cp:lastModifiedBy>halil fidan</cp:lastModifiedBy>
  <cp:revision>81</cp:revision>
  <dcterms:created xsi:type="dcterms:W3CDTF">2018-11-13T06:25:23Z</dcterms:created>
  <dcterms:modified xsi:type="dcterms:W3CDTF">2018-11-13T10:20:43Z</dcterms:modified>
</cp:coreProperties>
</file>