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84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473292" y="2492991"/>
            <a:ext cx="8137603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400" b="1" dirty="0">
                <a:solidFill>
                  <a:prstClr val="black"/>
                </a:solidFill>
                <a:latin typeface="Arial"/>
              </a:rPr>
              <a:t>GGY212</a:t>
            </a:r>
          </a:p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400" b="1" dirty="0">
                <a:solidFill>
                  <a:prstClr val="black"/>
                </a:solidFill>
                <a:latin typeface="Arial"/>
              </a:rPr>
              <a:t>FİNANS MATEMATİĞİ</a:t>
            </a:r>
            <a:endParaRPr lang="en-US" sz="2400" b="1" dirty="0">
              <a:solidFill>
                <a:srgbClr val="303030"/>
              </a:solidFill>
              <a:latin typeface="Arial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674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100" b="1" dirty="0"/>
              <a:t>Eşit Ödemelerin Gelecekteki Değeri</a:t>
            </a:r>
            <a:endParaRPr lang="en-US" sz="21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Dönem sonu eşit ödemelerin gelecek değerinin hesabında esasen n adet bileşik faiz hesabı yapılmakta ve daha sonra yapılan bu hesaplamaların toplamı alınmaktadır.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Uygulamada oldukça zaman alan bu yaklaşım yerine eşit ödemelerde daha kolay bir hesaplama yöntemi vardır. Bu husus basit bir örnekle aşağıda açıklanmıştır</a:t>
            </a:r>
            <a:endParaRPr lang="tr-TR" sz="1650" spc="-38" dirty="0">
              <a:solidFill>
                <a:prstClr val="black"/>
              </a:solidFill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685800">
              <a:defRPr/>
            </a:pPr>
            <a:endParaRPr lang="tr-TR" sz="135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4813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100" b="1" dirty="0"/>
              <a:t>Eşit Ödemelerin Gelecekteki Değeri</a:t>
            </a:r>
            <a:endParaRPr lang="en-US" sz="21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3029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b="1" dirty="0"/>
              <a:t>Örnek: </a:t>
            </a:r>
            <a:r>
              <a:rPr lang="tr-TR" sz="1500" dirty="0"/>
              <a:t>Her yılın sonunda yıllık % 16 faiz oranı ile yatırılan 1.000 TL’nin gelecekteki değeri ne olur? 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Örnek olarak 3 yıllık eşit ödemelerin; 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GDA = 1.000*(1+0.16)</a:t>
            </a:r>
            <a:r>
              <a:rPr lang="tr-TR" sz="1500" baseline="30000" dirty="0"/>
              <a:t>2</a:t>
            </a:r>
            <a:r>
              <a:rPr lang="tr-TR" sz="1500" dirty="0"/>
              <a:t> +1.000*(1+0,16)</a:t>
            </a:r>
            <a:r>
              <a:rPr lang="tr-TR" sz="1500" baseline="30000" dirty="0"/>
              <a:t>1</a:t>
            </a:r>
            <a:r>
              <a:rPr lang="tr-TR" sz="1500" dirty="0"/>
              <a:t> +1.000(1+0,16)</a:t>
            </a:r>
            <a:r>
              <a:rPr lang="tr-TR" sz="1500" baseline="30000" dirty="0"/>
              <a:t>0</a:t>
            </a:r>
            <a:r>
              <a:rPr lang="tr-TR" sz="1500" dirty="0"/>
              <a:t> =3.505,60 TL şeklinde n adet bileşik faiz hesabı ile çözümü yapılabileceği gibi, bunların toplamının alınması yoluyla hesaplanabileceği gibi;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 GDA = DT ([(1+f)</a:t>
            </a:r>
            <a:r>
              <a:rPr lang="tr-TR" sz="1500" baseline="30000" dirty="0"/>
              <a:t>n </a:t>
            </a:r>
            <a:r>
              <a:rPr lang="tr-TR" sz="1500" dirty="0"/>
              <a:t>-1]/f) formülü ile de hesaplanabilir.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Formülde; DT: dönem taksit tutarını, f: faiz oranını ve n: dönem sayısını ifade etmektedir. GDA = 1000 ([(1+0,16)</a:t>
            </a:r>
            <a:r>
              <a:rPr lang="tr-TR" sz="1500" baseline="30000" dirty="0"/>
              <a:t>3</a:t>
            </a:r>
            <a:r>
              <a:rPr lang="tr-TR" sz="1500" dirty="0"/>
              <a:t> -1]/0,16) = 3.505,60 TL bulunur.</a:t>
            </a:r>
            <a:endParaRPr lang="tr-TR" sz="135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0117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100" b="1" dirty="0"/>
              <a:t>Eşit Ödemelerin Gelecekteki Değeri</a:t>
            </a:r>
            <a:endParaRPr lang="en-US" sz="21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b="1" dirty="0"/>
              <a:t>Örnek</a:t>
            </a:r>
            <a:r>
              <a:rPr lang="tr-TR" sz="1500" dirty="0"/>
              <a:t>: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Yıllık % 80 faiz ödenen bir hesaba 3 yıl boyunca her yıl sonunda 1.000 TL yatırılırsa, 3. yıl sonunda hesapta ne kadar para birikmiş olur?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GDA = 1.000 ([(1+0,8)</a:t>
            </a:r>
            <a:r>
              <a:rPr lang="tr-TR" sz="1500" baseline="30000" dirty="0"/>
              <a:t>3</a:t>
            </a:r>
            <a:r>
              <a:rPr lang="tr-TR" sz="1500" dirty="0"/>
              <a:t> -1]/0,8 = 6.040 TL Yukarıdaki eşitlikte [(1+f)</a:t>
            </a:r>
            <a:r>
              <a:rPr lang="tr-TR" sz="1500" baseline="30000" dirty="0"/>
              <a:t>n</a:t>
            </a:r>
            <a:r>
              <a:rPr lang="tr-TR" sz="1500" dirty="0"/>
              <a:t> -1]/f ifadesi kısaca “dönem sonu eşit ödemeler gelecek değer </a:t>
            </a:r>
            <a:r>
              <a:rPr lang="tr-TR" sz="1500" dirty="0" err="1"/>
              <a:t>anüite</a:t>
            </a:r>
            <a:r>
              <a:rPr lang="tr-TR" sz="1500" dirty="0"/>
              <a:t> faktörü” olarak isimlendirilmektedir. Bu faktörün karşılığı; Bu eşitlikten tekrar bir formül elde edecek olursak; GDA =DT*GDAF(</a:t>
            </a:r>
            <a:r>
              <a:rPr lang="tr-TR" sz="1500" dirty="0" err="1"/>
              <a:t>f,n</a:t>
            </a:r>
            <a:r>
              <a:rPr lang="tr-TR" sz="1500" dirty="0"/>
              <a:t>) formülü elde edilmektedir.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Bu eşitliğe göre de getiri oranının değişmediği kabul edilmektedir. 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Getiri oranının dönemlere göre değişiklik göstermesi durumunda gelecek değer faktörü kullanılamamaktadır. GDAF (</a:t>
            </a:r>
            <a:r>
              <a:rPr lang="tr-TR" sz="1500" dirty="0" err="1"/>
              <a:t>f,n</a:t>
            </a:r>
            <a:r>
              <a:rPr lang="tr-TR" sz="1500" dirty="0"/>
              <a:t>) değerinin bulunmasında “n </a:t>
            </a:r>
            <a:r>
              <a:rPr lang="tr-TR" sz="1500" dirty="0" err="1"/>
              <a:t>yılboyunca</a:t>
            </a:r>
            <a:r>
              <a:rPr lang="tr-TR" sz="1500" dirty="0"/>
              <a:t> her yılın sonunda elde edilecek 1 TL’lik ödemelerin bugünkü değeri” tablosundan yararlanılmaktadır</a:t>
            </a: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endParaRPr lang="tr-TR" sz="1500" dirty="0">
              <a:solidFill>
                <a:prstClr val="black"/>
              </a:solidFill>
              <a:latin typeface="Arial"/>
            </a:endParaRPr>
          </a:p>
          <a:p>
            <a:pPr marL="257175" indent="-257175" algn="just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200" dirty="0"/>
              <a:t>Kaynak: </a:t>
            </a:r>
            <a:r>
              <a:rPr lang="tr-TR" sz="1200" dirty="0" err="1"/>
              <a:t>İ.Aksöyek</a:t>
            </a:r>
            <a:r>
              <a:rPr lang="tr-TR" sz="1200" dirty="0"/>
              <a:t> ve </a:t>
            </a:r>
            <a:r>
              <a:rPr lang="tr-TR" sz="1200" dirty="0" err="1"/>
              <a:t>K.Yalçıner</a:t>
            </a:r>
            <a:r>
              <a:rPr lang="tr-TR" sz="1200" dirty="0"/>
              <a:t>, Çözümlü Problemleriyle Finansal Yönetim. İstanbul Bilgi Üniversitesi Yayınları, 2014, İstanbul</a:t>
            </a:r>
            <a:endParaRPr lang="tr-TR" sz="12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5998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100" b="1" dirty="0"/>
              <a:t>Eşit Ödemelerin Gelecekteki Değeri</a:t>
            </a:r>
            <a:endParaRPr lang="en-US" sz="21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2900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b="1" dirty="0"/>
              <a:t>Örnek: </a:t>
            </a:r>
            <a:r>
              <a:rPr lang="tr-TR" sz="1500" dirty="0"/>
              <a:t>: Yıllık % 16 faiz oranı üzerinden her yılın sonunda yapılan eşit ödemelerin 3 yılın sonundaki değeri, ilk yatırılan para miktarının kaç </a:t>
            </a:r>
            <a:r>
              <a:rPr lang="tr-TR" sz="1500" dirty="0" err="1"/>
              <a:t>katıolur</a:t>
            </a:r>
            <a:r>
              <a:rPr lang="tr-TR" sz="1500" dirty="0"/>
              <a:t>?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Yıllık faiz oranının % 16 ve vadenin üç yıl olması halinde, ilk yatırılan belirli tutardaki parasal değerin üçüncü yılın sonunda ulaşacağı meblağ, ilk yatırılan parasal tutarın 3,51 katı kadara daha yüksek olacaktır. 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Buna göre gelecek değer ile faiz oranı ve vade arasında doğrusal ilişkinin olduğu ifade edilebilir.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b="1" dirty="0">
                <a:solidFill>
                  <a:prstClr val="black"/>
                </a:solidFill>
                <a:latin typeface="Arial"/>
              </a:rPr>
              <a:t>Çözüm:</a:t>
            </a:r>
            <a:endParaRPr lang="tr-TR" sz="1350" b="1" dirty="0">
              <a:solidFill>
                <a:prstClr val="black"/>
              </a:solidFill>
              <a:latin typeface="Arial"/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23AADEAB-62A4-4235-9CFE-17E928CC4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9581" y="4595175"/>
            <a:ext cx="3643313" cy="73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234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100" b="1" dirty="0"/>
              <a:t>Eşit Ödemelerin Gelecekteki Değeri</a:t>
            </a:r>
            <a:endParaRPr lang="en-US" sz="21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1733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b="1" dirty="0"/>
              <a:t>Çözüm Devam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Eşit ödemelerin gelecek değer analizinde; ilk ödeme veya kiranın dönem başı veya dönem sonu olarak yapılmasına özel önem verilmelidir. 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Dönem başı eşit ödemelerde ödeme her dönemin başında yapılmaktadır. </a:t>
            </a:r>
          </a:p>
        </p:txBody>
      </p:sp>
    </p:spTree>
    <p:extLst>
      <p:ext uri="{BB962C8B-B14F-4D97-AF65-F5344CB8AC3E}">
        <p14:creationId xmlns:p14="http://schemas.microsoft.com/office/powerpoint/2010/main" val="2266797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2"/>
            <a:ext cx="635639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100" b="1" dirty="0"/>
              <a:t>Eşit Ödemelerin Gelecekteki Değeri</a:t>
            </a:r>
            <a:endParaRPr lang="en-US" sz="21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0"/>
            <a:ext cx="8012450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b="1" dirty="0"/>
              <a:t>Çözüm Devam</a:t>
            </a:r>
          </a:p>
          <a:p>
            <a:pPr marL="257175" indent="-257175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tr-TR" sz="1500" dirty="0"/>
              <a:t>yılın başında % 16 faiz üzerinden yatırılan 1.000 TL’nin üçüncü yıl sonundaki toplamı bulalım;</a:t>
            </a:r>
            <a:endParaRPr lang="tr-TR" sz="1350" dirty="0">
              <a:solidFill>
                <a:prstClr val="black"/>
              </a:solidFill>
              <a:latin typeface="Arial"/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D069C5A1-2CE2-4262-8765-6C998E845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560" y="3018438"/>
            <a:ext cx="6443663" cy="1507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301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01320" y="1300833"/>
            <a:ext cx="635639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1500" b="1" dirty="0" smtClean="0">
                <a:solidFill>
                  <a:prstClr val="black"/>
                </a:solidFill>
              </a:rPr>
              <a:t>KAYNAKLAR	</a:t>
            </a:r>
            <a:endParaRPr lang="en-US" sz="15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59043" y="1885980"/>
            <a:ext cx="8012450" cy="2551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Finance of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Mathematics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Theory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and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Problems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Jr.F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.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Ayres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Mc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Graw-Hill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Inetrnational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Book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Company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Singapore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1983.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Finans Matematiği,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N.Aydın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Birlik Ofset, Eskişehir, 1996.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Finans Matematiği, O. Yozgat, Marmara Üniversitesi Yayın No:436, İstanbul, 1986.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Finans Matematiği, Z. Başkaya ve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D.Alper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2. Baskı, Ekin Kitabevi, Bursa, 2003.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Mali Matematik, M. İshakoğlu, Atatürk Üniversitesi Yayın No:395, Erzurum, 1974.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Mali Matematik, M. Şenel, Bilim ve Teknik Kitabevi Yayınları, Eskişehir, 1983.</a:t>
            </a:r>
          </a:p>
          <a:p>
            <a:pPr algn="just">
              <a:lnSpc>
                <a:spcPct val="150000"/>
              </a:lnSpc>
            </a:pPr>
            <a:r>
              <a:rPr lang="tr-TR" sz="1200" dirty="0">
                <a:latin typeface="Calibri (Gövde)"/>
                <a:cs typeface="Arial" panose="020B0604020202020204" pitchFamily="34" charset="0"/>
              </a:rPr>
              <a:t>Yatırım Projelerinin Düzenlenmesi Değerlendirilmesi ve İzlenmesi, O. </a:t>
            </a:r>
            <a:r>
              <a:rPr lang="tr-TR" sz="1200" dirty="0" err="1">
                <a:latin typeface="Calibri (Gövde)"/>
                <a:cs typeface="Arial" panose="020B0604020202020204" pitchFamily="34" charset="0"/>
              </a:rPr>
              <a:t>Güvemli</a:t>
            </a:r>
            <a:r>
              <a:rPr lang="tr-TR" sz="1200" dirty="0">
                <a:latin typeface="Calibri (Gövde)"/>
                <a:cs typeface="Arial" panose="020B0604020202020204" pitchFamily="34" charset="0"/>
              </a:rPr>
              <a:t>, Atlas Yayın Dağıtım Yayın No:7, İstanbul, 2001</a:t>
            </a:r>
            <a:r>
              <a:rPr lang="tr-TR" sz="1200" dirty="0" smtClean="0">
                <a:latin typeface="Calibri (Gövde)"/>
                <a:cs typeface="Arial" panose="020B0604020202020204" pitchFamily="34" charset="0"/>
              </a:rPr>
              <a:t>.</a:t>
            </a:r>
            <a:endParaRPr lang="tr-TR" sz="1200" dirty="0">
              <a:latin typeface="Calibri (Gövde)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9784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12440</TotalTime>
  <Words>599</Words>
  <Application>Microsoft Office PowerPoint</Application>
  <PresentationFormat>Ekran Gösterisi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ＭＳ Ｐゴシック</vt:lpstr>
      <vt:lpstr>Arial</vt:lpstr>
      <vt:lpstr>Calibri</vt:lpstr>
      <vt:lpstr>Calibri (Gövde)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812</cp:revision>
  <cp:lastPrinted>2016-10-24T07:53:35Z</cp:lastPrinted>
  <dcterms:created xsi:type="dcterms:W3CDTF">2016-09-18T09:35:24Z</dcterms:created>
  <dcterms:modified xsi:type="dcterms:W3CDTF">2020-02-24T11:53:38Z</dcterms:modified>
</cp:coreProperties>
</file>