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60" r:id="rId1"/>
    <p:sldMasterId id="2147483673" r:id="rId2"/>
    <p:sldMasterId id="2147483690" r:id="rId3"/>
  </p:sldMasterIdLst>
  <p:notesMasterIdLst>
    <p:notesMasterId r:id="rId12"/>
  </p:notesMasterIdLst>
  <p:sldIdLst>
    <p:sldId id="1083" r:id="rId4"/>
    <p:sldId id="1084" r:id="rId5"/>
    <p:sldId id="1085" r:id="rId6"/>
    <p:sldId id="1086" r:id="rId7"/>
    <p:sldId id="1087" r:id="rId8"/>
    <p:sldId id="1088" r:id="rId9"/>
    <p:sldId id="1089" r:id="rId10"/>
    <p:sldId id="1090" r:id="rId11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7176C"/>
    <a:srgbClr val="4616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7164" autoAdjust="0"/>
    <p:restoredTop sz="91471" autoAdjust="0"/>
  </p:normalViewPr>
  <p:slideViewPr>
    <p:cSldViewPr snapToGrid="0">
      <p:cViewPr varScale="1">
        <p:scale>
          <a:sx n="84" d="100"/>
          <a:sy n="84" d="100"/>
        </p:scale>
        <p:origin x="1056" y="90"/>
      </p:cViewPr>
      <p:guideLst>
        <p:guide orient="horz" pos="2160"/>
        <p:guide pos="2880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61" d="100"/>
          <a:sy n="61" d="100"/>
        </p:scale>
        <p:origin x="337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theme" Target="theme/theme1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88CA5-4B52-431F-9D0B-7834703D4155}" type="datetimeFigureOut">
              <a:rPr lang="en-US" smtClean="0"/>
              <a:t>2/24/2020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85FB67-13BD-4A07-A42B-F2DDB568A1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5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C2E16-D5DA-4D9C-92CB-3D0DDCA7AE5C}" type="datetime1">
              <a:rPr lang="en-US" smtClean="0"/>
              <a:t>2/24/2020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771400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21E8-F963-4E7B-98CE-B76E5E287BD9}" type="datetime1">
              <a:rPr lang="en-US" smtClean="0"/>
              <a:t>2/24/2020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8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71BD1-7858-4A7D-AB54-A4451F562A85}" type="datetime1">
              <a:rPr lang="en-US" smtClean="0"/>
              <a:t>2/24/2020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87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1066800" y="304800"/>
            <a:ext cx="7543800" cy="5791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4DB031-92E8-45A5-8D15-81850C813C05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507171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93B4-1CC8-466C-AC69-8C4EAAC07B96}" type="datetime1">
              <a:rPr lang="en-US" smtClean="0"/>
              <a:t>2/24/2020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324808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254B-BB82-4C80-A262-98BD5C0B4A90}" type="datetime1">
              <a:rPr lang="en-US" smtClean="0"/>
              <a:t>2/24/2020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5713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5901-25EF-4B6B-8217-40AE73B567A5}" type="datetime1">
              <a:rPr lang="en-US" smtClean="0"/>
              <a:t>2/24/2020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6198684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C9F5-99EE-46C1-925D-08171F3997F5}" type="datetime1">
              <a:rPr lang="en-US" smtClean="0"/>
              <a:t>2/24/2020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4804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CB38C-929A-4885-8B3A-FB2E643FA28D}" type="datetime1">
              <a:rPr lang="en-US" smtClean="0"/>
              <a:t>2/24/2020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9294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DAA0-B6AA-4ACD-9FB1-17185E43A90D}" type="datetime1">
              <a:rPr lang="en-US" smtClean="0"/>
              <a:t>2/24/2020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6902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F1EA-F52B-42F5-8478-0AF9BFD7E958}" type="datetime1">
              <a:rPr lang="en-US" smtClean="0"/>
              <a:t>2/24/2020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755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14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E4876-F515-4632-ACBF-711C6699D7F1}" type="datetime1">
              <a:rPr lang="en-US" smtClean="0"/>
              <a:t>2/24/2020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4458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930EE-5137-4864-99E0-78D0AA38347E}" type="datetime1">
              <a:rPr lang="en-US" smtClean="0"/>
              <a:t>2/24/2020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4796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37A8-D33E-4B0E-8235-475DB97D5147}" type="datetime1">
              <a:rPr lang="en-US" smtClean="0"/>
              <a:t>2/24/2020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4376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6E1F-70EC-4C9F-84B9-309ABB33F145}" type="datetime1">
              <a:rPr lang="en-US" smtClean="0"/>
              <a:t>2/24/2020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7439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F65B9-AF3F-4168-8F3A-EA905B549768}" type="datetime1">
              <a:rPr lang="en-US" smtClean="0"/>
              <a:t>2/24/2020</a:t>
            </a:fld>
            <a:endParaRPr lang="tr-TR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C9CEF-1B2B-47A9-B112-A53E035B6F7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0693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7AFE2-252A-473E-B74B-445E14A41A1C}" type="datetime1">
              <a:rPr lang="en-US" smtClean="0"/>
              <a:t>2/24/2020</a:t>
            </a:fld>
            <a:endParaRPr lang="tr-T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C2CDE-511F-4CCA-A6CE-70569E99ECA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389097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457200" y="1600202"/>
            <a:ext cx="8229600" cy="4530725"/>
          </a:xfrm>
        </p:spPr>
        <p:txBody>
          <a:bodyPr/>
          <a:lstStyle/>
          <a:p>
            <a:pPr lvl="0"/>
            <a:r>
              <a:rPr lang="tr-TR" noProof="0"/>
              <a:t>Tablo eklemek için simgeyi tıklatın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4C5B5-B0BC-4A99-9668-7AA50979CB18}" type="datetime1">
              <a:rPr lang="en-US" smtClean="0"/>
              <a:t>2/24/2020</a:t>
            </a:fld>
            <a:endParaRPr lang="tr-T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94B09-DDCA-463B-A0FD-22507150290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52489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8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4A527-8F12-4586-8896-F9A7002F02D4}" type="datetime1">
              <a:rPr lang="en-US" smtClean="0"/>
              <a:t>2/24/2020</a:t>
            </a:fld>
            <a:endParaRPr lang="tr-TR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E3CA1-1F67-46BC-B6F2-EBF60CBDD86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63434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410935" y="1299507"/>
            <a:ext cx="78867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 smtClean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410935" y="370117"/>
            <a:ext cx="78867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3627385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54219885"/>
      </p:ext>
    </p:extLst>
  </p:cSld>
  <p:clrMapOvr>
    <a:masterClrMapping/>
  </p:clrMapOvr>
  <p:hf sldNum="0"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12512-3B4A-4C0D-950D-6FFEACF07EB0}" type="datetime1">
              <a:rPr lang="en-US" smtClean="0"/>
              <a:t>2/24/2020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011062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/>
          <a:lstStyle/>
          <a:p>
            <a:fld id="{419913B4-353A-43F0-919E-C9E766A5124A}" type="datetime1">
              <a:rPr lang="en-US" smtClean="0"/>
              <a:t>2/24/2020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3845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19078-E88E-432E-B463-E382E09B18DC}" type="datetime1">
              <a:rPr lang="en-US" smtClean="0"/>
              <a:t>2/24/2020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64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8A8-F742-4F69-A35B-1B28FBF07202}" type="datetime1">
              <a:rPr lang="en-US" smtClean="0"/>
              <a:t>2/24/2020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377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0540-C812-4A10-A4A2-8F2918206376}" type="datetime1">
              <a:rPr lang="en-US" smtClean="0"/>
              <a:t>2/24/2020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2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DDDF-7A43-4041-A150-A5265DD17B5B}" type="datetime1">
              <a:rPr lang="en-US" smtClean="0"/>
              <a:t>2/24/2020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81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B923B-C384-40AA-8590-01472514B94D}" type="datetime1">
              <a:rPr lang="en-US" smtClean="0"/>
              <a:t>2/24/2020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325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0B27-1C63-4458-A0DE-D05A3D5ED342}" type="datetime1">
              <a:rPr lang="en-US" smtClean="0"/>
              <a:t>2/24/2020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20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5" Type="http://schemas.openxmlformats.org/officeDocument/2006/relationships/image" Target="../media/image2.jpeg"/><Relationship Id="rId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D5BA3AE7-9ECF-44E5-AA35-A658ADA8F751}" type="datetime1">
              <a:rPr lang="en-US" smtClean="0"/>
              <a:t>2/24/2020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632827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89" r:id="rId12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39369955-C8A4-4023-9F6B-3A82C0FA9480}" type="datetime1">
              <a:rPr lang="en-US" smtClean="0"/>
              <a:t>2/24/2020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94172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7028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7" r:id="rId3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20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473292" y="2492991"/>
            <a:ext cx="8137603" cy="9048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 defTabSz="685800">
              <a:spcBef>
                <a:spcPct val="20000"/>
              </a:spcBef>
              <a:buClr>
                <a:srgbClr val="AD0101"/>
              </a:buClr>
              <a:defRPr/>
            </a:pPr>
            <a:r>
              <a:rPr lang="tr-TR" sz="2400" b="1" dirty="0">
                <a:solidFill>
                  <a:prstClr val="black"/>
                </a:solidFill>
                <a:latin typeface="Arial"/>
              </a:rPr>
              <a:t>GGY212</a:t>
            </a:r>
          </a:p>
          <a:p>
            <a:pPr marL="0" lvl="1" algn="ctr" defTabSz="685800">
              <a:spcBef>
                <a:spcPct val="20000"/>
              </a:spcBef>
              <a:buClr>
                <a:srgbClr val="AD0101"/>
              </a:buClr>
              <a:defRPr/>
            </a:pPr>
            <a:r>
              <a:rPr lang="tr-TR" sz="2400" b="1" dirty="0">
                <a:solidFill>
                  <a:prstClr val="black"/>
                </a:solidFill>
                <a:latin typeface="Arial"/>
              </a:rPr>
              <a:t>FİNANS MATEMATİĞİ</a:t>
            </a:r>
            <a:endParaRPr lang="en-US" sz="2400" b="1" dirty="0">
              <a:solidFill>
                <a:srgbClr val="303030"/>
              </a:solidFill>
              <a:latin typeface="Arial"/>
            </a:endParaRPr>
          </a:p>
        </p:txBody>
      </p:sp>
      <p:sp>
        <p:nvSpPr>
          <p:cNvPr id="9" name="Dikdörtgen 8"/>
          <p:cNvSpPr/>
          <p:nvPr/>
        </p:nvSpPr>
        <p:spPr>
          <a:xfrm>
            <a:off x="440762" y="4393802"/>
            <a:ext cx="84797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tr-TR" sz="16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Prof. Dr. </a:t>
            </a:r>
            <a:r>
              <a:rPr lang="en-US" sz="16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Harun </a:t>
            </a:r>
            <a:r>
              <a:rPr lang="tr-TR" sz="16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TANRIVERMİŞ </a:t>
            </a:r>
            <a:endParaRPr lang="tr-TR" sz="1600" b="1" dirty="0" smtClean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>
              <a:spcAft>
                <a:spcPts val="0"/>
              </a:spcAft>
            </a:pPr>
            <a:r>
              <a:rPr lang="tr-TR" sz="16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Ankara Üniversitesi UBF Gayrimenkul Geliştirme ve Yönetimi Bölümü </a:t>
            </a:r>
            <a:endParaRPr lang="tr-TR" sz="1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06749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1301320" y="1300832"/>
            <a:ext cx="6356393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rgbClr val="AD0101"/>
              </a:buClr>
              <a:defRPr/>
            </a:pPr>
            <a:r>
              <a:rPr lang="tr-TR" sz="2100" b="1" dirty="0"/>
              <a:t>Eşit Ödemelerin Gelecekteki Değeri</a:t>
            </a:r>
            <a:endParaRPr lang="en-US" sz="2100" b="1" dirty="0">
              <a:solidFill>
                <a:prstClr val="black"/>
              </a:solidFill>
              <a:latin typeface="Arial"/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473293" y="1703100"/>
            <a:ext cx="8012450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57175" indent="-257175" algn="just">
              <a:lnSpc>
                <a:spcPct val="150000"/>
              </a:lnSpc>
              <a:spcBef>
                <a:spcPts val="450"/>
              </a:spcBef>
              <a:spcAft>
                <a:spcPts val="450"/>
              </a:spcAft>
              <a:buFont typeface="Wingdings" panose="05000000000000000000" pitchFamily="2" charset="2"/>
              <a:buChar char="Ø"/>
              <a:defRPr/>
            </a:pPr>
            <a:r>
              <a:rPr lang="tr-TR" sz="1500" dirty="0"/>
              <a:t>Dönem sonu eşit ödemelerin gelecek değerinin hesabında esasen n adet bileşik faiz hesabı yapılmakta ve daha sonra yapılan bu hesaplamaların toplamı alınmaktadır.</a:t>
            </a:r>
          </a:p>
          <a:p>
            <a:pPr marL="257175" indent="-257175" algn="just">
              <a:lnSpc>
                <a:spcPct val="150000"/>
              </a:lnSpc>
              <a:spcBef>
                <a:spcPts val="450"/>
              </a:spcBef>
              <a:spcAft>
                <a:spcPts val="450"/>
              </a:spcAft>
              <a:buFont typeface="Wingdings" panose="05000000000000000000" pitchFamily="2" charset="2"/>
              <a:buChar char="Ø"/>
              <a:defRPr/>
            </a:pPr>
            <a:r>
              <a:rPr lang="tr-TR" sz="1500" dirty="0"/>
              <a:t>Uygulamada oldukça zaman alan bu yaklaşım yerine eşit ödemelerde daha kolay bir hesaplama yöntemi vardır. Bu husus basit bir örnekle aşağıda açıklanmıştır</a:t>
            </a:r>
            <a:endParaRPr lang="tr-TR" sz="1650" spc="-38" dirty="0">
              <a:solidFill>
                <a:prstClr val="black"/>
              </a:solidFill>
              <a:latin typeface="Trebuchet MS" panose="020B0603020202020204" pitchFamily="34" charset="0"/>
              <a:ea typeface="Trebuchet MS" panose="020B0603020202020204" pitchFamily="34" charset="0"/>
              <a:cs typeface="Trebuchet MS" panose="020B0603020202020204" pitchFamily="34" charset="0"/>
            </a:endParaRPr>
          </a:p>
          <a:p>
            <a:pPr defTabSz="685800">
              <a:defRPr/>
            </a:pPr>
            <a:endParaRPr lang="tr-TR" sz="1350" dirty="0">
              <a:solidFill>
                <a:prstClr val="black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348139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1301320" y="1300832"/>
            <a:ext cx="6356393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rgbClr val="AD0101"/>
              </a:buClr>
              <a:defRPr/>
            </a:pPr>
            <a:r>
              <a:rPr lang="tr-TR" sz="2100" b="1" dirty="0"/>
              <a:t>Eşit Ödemelerin Gelecekteki Değeri</a:t>
            </a:r>
            <a:endParaRPr lang="en-US" sz="2100" b="1" dirty="0">
              <a:solidFill>
                <a:prstClr val="black"/>
              </a:solidFill>
              <a:latin typeface="Arial"/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473293" y="1703100"/>
            <a:ext cx="8012450" cy="30290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57175" indent="-257175" algn="just">
              <a:lnSpc>
                <a:spcPct val="150000"/>
              </a:lnSpc>
              <a:spcBef>
                <a:spcPts val="450"/>
              </a:spcBef>
              <a:spcAft>
                <a:spcPts val="450"/>
              </a:spcAft>
              <a:buFont typeface="Wingdings" panose="05000000000000000000" pitchFamily="2" charset="2"/>
              <a:buChar char="Ø"/>
              <a:defRPr/>
            </a:pPr>
            <a:r>
              <a:rPr lang="tr-TR" sz="1500" b="1" dirty="0"/>
              <a:t>Örnek: </a:t>
            </a:r>
            <a:r>
              <a:rPr lang="tr-TR" sz="1500" dirty="0"/>
              <a:t>Her yılın sonunda yıllık % 16 faiz oranı ile yatırılan 1.000 TL’nin gelecekteki değeri ne olur? </a:t>
            </a:r>
          </a:p>
          <a:p>
            <a:pPr marL="257175" indent="-257175" algn="just">
              <a:lnSpc>
                <a:spcPct val="150000"/>
              </a:lnSpc>
              <a:spcBef>
                <a:spcPts val="450"/>
              </a:spcBef>
              <a:spcAft>
                <a:spcPts val="450"/>
              </a:spcAft>
              <a:buFont typeface="Wingdings" panose="05000000000000000000" pitchFamily="2" charset="2"/>
              <a:buChar char="Ø"/>
              <a:defRPr/>
            </a:pPr>
            <a:r>
              <a:rPr lang="tr-TR" sz="1500" dirty="0"/>
              <a:t>Örnek olarak 3 yıllık eşit ödemelerin; </a:t>
            </a:r>
          </a:p>
          <a:p>
            <a:pPr marL="257175" indent="-257175" algn="just">
              <a:lnSpc>
                <a:spcPct val="150000"/>
              </a:lnSpc>
              <a:spcBef>
                <a:spcPts val="450"/>
              </a:spcBef>
              <a:spcAft>
                <a:spcPts val="450"/>
              </a:spcAft>
              <a:buFont typeface="Wingdings" panose="05000000000000000000" pitchFamily="2" charset="2"/>
              <a:buChar char="Ø"/>
              <a:defRPr/>
            </a:pPr>
            <a:r>
              <a:rPr lang="tr-TR" sz="1500" dirty="0"/>
              <a:t>GDA = 1.000*(1+0.16)</a:t>
            </a:r>
            <a:r>
              <a:rPr lang="tr-TR" sz="1500" baseline="30000" dirty="0"/>
              <a:t>2</a:t>
            </a:r>
            <a:r>
              <a:rPr lang="tr-TR" sz="1500" dirty="0"/>
              <a:t> +1.000*(1+0,16)</a:t>
            </a:r>
            <a:r>
              <a:rPr lang="tr-TR" sz="1500" baseline="30000" dirty="0"/>
              <a:t>1</a:t>
            </a:r>
            <a:r>
              <a:rPr lang="tr-TR" sz="1500" dirty="0"/>
              <a:t> +1.000(1+0,16)</a:t>
            </a:r>
            <a:r>
              <a:rPr lang="tr-TR" sz="1500" baseline="30000" dirty="0"/>
              <a:t>0</a:t>
            </a:r>
            <a:r>
              <a:rPr lang="tr-TR" sz="1500" dirty="0"/>
              <a:t> =3.505,60 TL şeklinde n adet bileşik faiz hesabı ile çözümü yapılabileceği gibi, bunların toplamının alınması yoluyla hesaplanabileceği gibi;</a:t>
            </a:r>
          </a:p>
          <a:p>
            <a:pPr marL="257175" indent="-257175" algn="just">
              <a:lnSpc>
                <a:spcPct val="150000"/>
              </a:lnSpc>
              <a:spcBef>
                <a:spcPts val="450"/>
              </a:spcBef>
              <a:spcAft>
                <a:spcPts val="450"/>
              </a:spcAft>
              <a:buFont typeface="Wingdings" panose="05000000000000000000" pitchFamily="2" charset="2"/>
              <a:buChar char="Ø"/>
              <a:defRPr/>
            </a:pPr>
            <a:r>
              <a:rPr lang="tr-TR" sz="1500" dirty="0"/>
              <a:t> GDA = DT ([(1+f)</a:t>
            </a:r>
            <a:r>
              <a:rPr lang="tr-TR" sz="1500" baseline="30000" dirty="0"/>
              <a:t>n </a:t>
            </a:r>
            <a:r>
              <a:rPr lang="tr-TR" sz="1500" dirty="0"/>
              <a:t>-1]/f) formülü ile de hesaplanabilir.</a:t>
            </a:r>
          </a:p>
          <a:p>
            <a:pPr marL="257175" indent="-257175" algn="just">
              <a:lnSpc>
                <a:spcPct val="150000"/>
              </a:lnSpc>
              <a:spcBef>
                <a:spcPts val="450"/>
              </a:spcBef>
              <a:spcAft>
                <a:spcPts val="450"/>
              </a:spcAft>
              <a:buFont typeface="Wingdings" panose="05000000000000000000" pitchFamily="2" charset="2"/>
              <a:buChar char="Ø"/>
              <a:defRPr/>
            </a:pPr>
            <a:r>
              <a:rPr lang="tr-TR" sz="1500" dirty="0"/>
              <a:t>Formülde; DT: dönem taksit tutarını, f: faiz oranını ve n: dönem sayısını ifade etmektedir. GDA = 1000 ([(1+0,16)</a:t>
            </a:r>
            <a:r>
              <a:rPr lang="tr-TR" sz="1500" baseline="30000" dirty="0"/>
              <a:t>3</a:t>
            </a:r>
            <a:r>
              <a:rPr lang="tr-TR" sz="1500" dirty="0"/>
              <a:t> -1]/0,16) = 3.505,60 TL bulunur.</a:t>
            </a:r>
            <a:endParaRPr lang="tr-TR" sz="1350" dirty="0">
              <a:solidFill>
                <a:prstClr val="black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801175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1301320" y="1300832"/>
            <a:ext cx="6356393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rgbClr val="AD0101"/>
              </a:buClr>
              <a:defRPr/>
            </a:pPr>
            <a:r>
              <a:rPr lang="tr-TR" sz="2100" b="1" dirty="0"/>
              <a:t>Eşit Ödemelerin Gelecekteki Değeri</a:t>
            </a:r>
            <a:endParaRPr lang="en-US" sz="2100" b="1" dirty="0">
              <a:solidFill>
                <a:prstClr val="black"/>
              </a:solidFill>
              <a:latin typeface="Arial"/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473293" y="1703100"/>
            <a:ext cx="8012450" cy="40010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57175" indent="-257175" algn="just">
              <a:spcBef>
                <a:spcPts val="450"/>
              </a:spcBef>
              <a:spcAft>
                <a:spcPts val="450"/>
              </a:spcAft>
              <a:buFont typeface="Wingdings" panose="05000000000000000000" pitchFamily="2" charset="2"/>
              <a:buChar char="Ø"/>
              <a:defRPr/>
            </a:pPr>
            <a:r>
              <a:rPr lang="tr-TR" sz="1500" b="1" dirty="0"/>
              <a:t>Örnek</a:t>
            </a:r>
            <a:r>
              <a:rPr lang="tr-TR" sz="1500" dirty="0"/>
              <a:t>:</a:t>
            </a:r>
          </a:p>
          <a:p>
            <a:pPr marL="257175" indent="-257175" algn="just">
              <a:spcBef>
                <a:spcPts val="450"/>
              </a:spcBef>
              <a:spcAft>
                <a:spcPts val="450"/>
              </a:spcAft>
              <a:buFont typeface="Wingdings" panose="05000000000000000000" pitchFamily="2" charset="2"/>
              <a:buChar char="Ø"/>
              <a:defRPr/>
            </a:pPr>
            <a:r>
              <a:rPr lang="tr-TR" sz="1500" dirty="0"/>
              <a:t>Yıllık % 80 faiz ödenen bir hesaba 3 yıl boyunca her yıl sonunda 1.000 TL yatırılırsa, 3. yıl sonunda hesapta ne kadar para birikmiş olur? </a:t>
            </a:r>
          </a:p>
          <a:p>
            <a:pPr marL="257175" indent="-257175" algn="just">
              <a:spcBef>
                <a:spcPts val="450"/>
              </a:spcBef>
              <a:spcAft>
                <a:spcPts val="450"/>
              </a:spcAft>
              <a:buFont typeface="Wingdings" panose="05000000000000000000" pitchFamily="2" charset="2"/>
              <a:buChar char="Ø"/>
              <a:defRPr/>
            </a:pPr>
            <a:r>
              <a:rPr lang="tr-TR" sz="1500" dirty="0"/>
              <a:t>GDA = 1.000 ([(1+0,8)</a:t>
            </a:r>
            <a:r>
              <a:rPr lang="tr-TR" sz="1500" baseline="30000" dirty="0"/>
              <a:t>3</a:t>
            </a:r>
            <a:r>
              <a:rPr lang="tr-TR" sz="1500" dirty="0"/>
              <a:t> -1]/0,8 = 6.040 TL Yukarıdaki eşitlikte [(1+f)</a:t>
            </a:r>
            <a:r>
              <a:rPr lang="tr-TR" sz="1500" baseline="30000" dirty="0"/>
              <a:t>n</a:t>
            </a:r>
            <a:r>
              <a:rPr lang="tr-TR" sz="1500" dirty="0"/>
              <a:t> -1]/f ifadesi kısaca “dönem sonu eşit ödemeler gelecek değer </a:t>
            </a:r>
            <a:r>
              <a:rPr lang="tr-TR" sz="1500" dirty="0" err="1"/>
              <a:t>anüite</a:t>
            </a:r>
            <a:r>
              <a:rPr lang="tr-TR" sz="1500" dirty="0"/>
              <a:t> faktörü” olarak isimlendirilmektedir. Bu faktörün karşılığı; Bu eşitlikten tekrar bir formül elde edecek olursak; GDA =DT*GDAF(</a:t>
            </a:r>
            <a:r>
              <a:rPr lang="tr-TR" sz="1500" dirty="0" err="1"/>
              <a:t>f,n</a:t>
            </a:r>
            <a:r>
              <a:rPr lang="tr-TR" sz="1500" dirty="0"/>
              <a:t>) formülü elde edilmektedir. </a:t>
            </a:r>
          </a:p>
          <a:p>
            <a:pPr marL="257175" indent="-257175" algn="just">
              <a:spcBef>
                <a:spcPts val="450"/>
              </a:spcBef>
              <a:spcAft>
                <a:spcPts val="450"/>
              </a:spcAft>
              <a:buFont typeface="Wingdings" panose="05000000000000000000" pitchFamily="2" charset="2"/>
              <a:buChar char="Ø"/>
              <a:defRPr/>
            </a:pPr>
            <a:r>
              <a:rPr lang="tr-TR" sz="1500" dirty="0"/>
              <a:t>Bu eşitliğe göre de getiri oranının değişmediği kabul edilmektedir. </a:t>
            </a:r>
          </a:p>
          <a:p>
            <a:pPr marL="257175" indent="-257175" algn="just">
              <a:spcBef>
                <a:spcPts val="450"/>
              </a:spcBef>
              <a:spcAft>
                <a:spcPts val="450"/>
              </a:spcAft>
              <a:buFont typeface="Wingdings" panose="05000000000000000000" pitchFamily="2" charset="2"/>
              <a:buChar char="Ø"/>
              <a:defRPr/>
            </a:pPr>
            <a:r>
              <a:rPr lang="tr-TR" sz="1500" dirty="0"/>
              <a:t>Getiri oranının dönemlere göre değişiklik göstermesi durumunda gelecek değer faktörü kullanılamamaktadır. GDAF (</a:t>
            </a:r>
            <a:r>
              <a:rPr lang="tr-TR" sz="1500" dirty="0" err="1"/>
              <a:t>f,n</a:t>
            </a:r>
            <a:r>
              <a:rPr lang="tr-TR" sz="1500" dirty="0"/>
              <a:t>) değerinin bulunmasında “n </a:t>
            </a:r>
            <a:r>
              <a:rPr lang="tr-TR" sz="1500" dirty="0" err="1"/>
              <a:t>yılboyunca</a:t>
            </a:r>
            <a:r>
              <a:rPr lang="tr-TR" sz="1500" dirty="0"/>
              <a:t> her yılın sonunda elde edilecek 1 TL’lik ödemelerin bugünkü değeri” tablosundan yararlanılmaktadır</a:t>
            </a:r>
          </a:p>
          <a:p>
            <a:pPr marL="257175" indent="-257175" algn="just">
              <a:spcBef>
                <a:spcPts val="450"/>
              </a:spcBef>
              <a:spcAft>
                <a:spcPts val="450"/>
              </a:spcAft>
              <a:buFont typeface="Wingdings" panose="05000000000000000000" pitchFamily="2" charset="2"/>
              <a:buChar char="Ø"/>
              <a:defRPr/>
            </a:pPr>
            <a:endParaRPr lang="tr-TR" sz="1500" dirty="0">
              <a:solidFill>
                <a:prstClr val="black"/>
              </a:solidFill>
              <a:latin typeface="Arial"/>
            </a:endParaRPr>
          </a:p>
          <a:p>
            <a:pPr marL="257175" indent="-257175" algn="just">
              <a:spcBef>
                <a:spcPts val="450"/>
              </a:spcBef>
              <a:spcAft>
                <a:spcPts val="450"/>
              </a:spcAft>
              <a:buFont typeface="Wingdings" panose="05000000000000000000" pitchFamily="2" charset="2"/>
              <a:buChar char="Ø"/>
              <a:defRPr/>
            </a:pPr>
            <a:r>
              <a:rPr lang="tr-TR" sz="1200" dirty="0"/>
              <a:t>Kaynak: </a:t>
            </a:r>
            <a:r>
              <a:rPr lang="tr-TR" sz="1200" dirty="0" err="1"/>
              <a:t>İ.Aksöyek</a:t>
            </a:r>
            <a:r>
              <a:rPr lang="tr-TR" sz="1200" dirty="0"/>
              <a:t> ve </a:t>
            </a:r>
            <a:r>
              <a:rPr lang="tr-TR" sz="1200" dirty="0" err="1"/>
              <a:t>K.Yalçıner</a:t>
            </a:r>
            <a:r>
              <a:rPr lang="tr-TR" sz="1200" dirty="0"/>
              <a:t>, Çözümlü Problemleriyle Finansal Yönetim. İstanbul Bilgi Üniversitesi Yayınları, 2014, İstanbul</a:t>
            </a:r>
            <a:endParaRPr lang="tr-TR" sz="1200" dirty="0">
              <a:solidFill>
                <a:prstClr val="black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759981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1301320" y="1300832"/>
            <a:ext cx="6356393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rgbClr val="AD0101"/>
              </a:buClr>
              <a:defRPr/>
            </a:pPr>
            <a:r>
              <a:rPr lang="tr-TR" sz="2100" b="1" dirty="0"/>
              <a:t>Eşit Ödemelerin Gelecekteki Değeri</a:t>
            </a:r>
            <a:endParaRPr lang="en-US" sz="2100" b="1" dirty="0">
              <a:solidFill>
                <a:prstClr val="black"/>
              </a:solidFill>
              <a:latin typeface="Arial"/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473293" y="1703100"/>
            <a:ext cx="8012450" cy="29007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57175" indent="-257175" algn="just">
              <a:lnSpc>
                <a:spcPct val="150000"/>
              </a:lnSpc>
              <a:spcBef>
                <a:spcPts val="450"/>
              </a:spcBef>
              <a:spcAft>
                <a:spcPts val="450"/>
              </a:spcAft>
              <a:buFont typeface="Wingdings" panose="05000000000000000000" pitchFamily="2" charset="2"/>
              <a:buChar char="Ø"/>
              <a:defRPr/>
            </a:pPr>
            <a:r>
              <a:rPr lang="tr-TR" sz="1500" b="1" dirty="0"/>
              <a:t>Örnek: </a:t>
            </a:r>
            <a:r>
              <a:rPr lang="tr-TR" sz="1500" dirty="0"/>
              <a:t>: Yıllık % 16 faiz oranı üzerinden her yılın sonunda yapılan eşit ödemelerin 3 yılın sonundaki değeri, ilk yatırılan para miktarının kaç </a:t>
            </a:r>
            <a:r>
              <a:rPr lang="tr-TR" sz="1500" dirty="0" err="1"/>
              <a:t>katıolur</a:t>
            </a:r>
            <a:r>
              <a:rPr lang="tr-TR" sz="1500" dirty="0"/>
              <a:t>?</a:t>
            </a:r>
          </a:p>
          <a:p>
            <a:pPr marL="257175" indent="-257175" algn="just">
              <a:lnSpc>
                <a:spcPct val="150000"/>
              </a:lnSpc>
              <a:spcBef>
                <a:spcPts val="450"/>
              </a:spcBef>
              <a:spcAft>
                <a:spcPts val="450"/>
              </a:spcAft>
              <a:buFont typeface="Wingdings" panose="05000000000000000000" pitchFamily="2" charset="2"/>
              <a:buChar char="Ø"/>
              <a:defRPr/>
            </a:pPr>
            <a:r>
              <a:rPr lang="tr-TR" sz="1500" dirty="0"/>
              <a:t>Yıllık faiz oranının % 16 ve vadenin üç yıl olması halinde, ilk yatırılan belirli tutardaki parasal değerin üçüncü yılın sonunda ulaşacağı meblağ, ilk yatırılan parasal tutarın 3,51 katı kadara daha yüksek olacaktır. </a:t>
            </a:r>
          </a:p>
          <a:p>
            <a:pPr marL="257175" indent="-257175" algn="just">
              <a:lnSpc>
                <a:spcPct val="150000"/>
              </a:lnSpc>
              <a:spcBef>
                <a:spcPts val="450"/>
              </a:spcBef>
              <a:spcAft>
                <a:spcPts val="450"/>
              </a:spcAft>
              <a:buFont typeface="Wingdings" panose="05000000000000000000" pitchFamily="2" charset="2"/>
              <a:buChar char="Ø"/>
              <a:defRPr/>
            </a:pPr>
            <a:r>
              <a:rPr lang="tr-TR" sz="1500" dirty="0"/>
              <a:t>Buna göre gelecek değer ile faiz oranı ve vade arasında doğrusal ilişkinin olduğu ifade edilebilir.</a:t>
            </a:r>
          </a:p>
          <a:p>
            <a:pPr marL="257175" indent="-257175" algn="just">
              <a:lnSpc>
                <a:spcPct val="150000"/>
              </a:lnSpc>
              <a:spcBef>
                <a:spcPts val="450"/>
              </a:spcBef>
              <a:spcAft>
                <a:spcPts val="450"/>
              </a:spcAft>
              <a:buFont typeface="Wingdings" panose="05000000000000000000" pitchFamily="2" charset="2"/>
              <a:buChar char="Ø"/>
              <a:defRPr/>
            </a:pPr>
            <a:r>
              <a:rPr lang="tr-TR" sz="1500" b="1" dirty="0">
                <a:solidFill>
                  <a:prstClr val="black"/>
                </a:solidFill>
                <a:latin typeface="Arial"/>
              </a:rPr>
              <a:t>Çözüm:</a:t>
            </a:r>
            <a:endParaRPr lang="tr-TR" sz="1350" b="1" dirty="0">
              <a:solidFill>
                <a:prstClr val="black"/>
              </a:solidFill>
              <a:latin typeface="Arial"/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="" xmlns:a16="http://schemas.microsoft.com/office/drawing/2014/main" id="{23AADEAB-62A4-4235-9CFE-17E928CC41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9581" y="4595175"/>
            <a:ext cx="3643313" cy="735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62345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1301320" y="1300832"/>
            <a:ext cx="6356393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rgbClr val="AD0101"/>
              </a:buClr>
              <a:defRPr/>
            </a:pPr>
            <a:r>
              <a:rPr lang="tr-TR" sz="2100" b="1" dirty="0"/>
              <a:t>Eşit Ödemelerin Gelecekteki Değeri</a:t>
            </a:r>
            <a:endParaRPr lang="en-US" sz="2100" b="1" dirty="0">
              <a:solidFill>
                <a:prstClr val="black"/>
              </a:solidFill>
              <a:latin typeface="Arial"/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473293" y="1703100"/>
            <a:ext cx="8012450" cy="17338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57175" indent="-257175" algn="just">
              <a:lnSpc>
                <a:spcPct val="150000"/>
              </a:lnSpc>
              <a:spcBef>
                <a:spcPts val="450"/>
              </a:spcBef>
              <a:spcAft>
                <a:spcPts val="450"/>
              </a:spcAft>
              <a:buFont typeface="Wingdings" panose="05000000000000000000" pitchFamily="2" charset="2"/>
              <a:buChar char="Ø"/>
              <a:defRPr/>
            </a:pPr>
            <a:r>
              <a:rPr lang="tr-TR" sz="1500" b="1" dirty="0"/>
              <a:t>Çözüm Devam</a:t>
            </a:r>
          </a:p>
          <a:p>
            <a:pPr marL="257175" indent="-257175" algn="just">
              <a:lnSpc>
                <a:spcPct val="150000"/>
              </a:lnSpc>
              <a:spcBef>
                <a:spcPts val="450"/>
              </a:spcBef>
              <a:spcAft>
                <a:spcPts val="450"/>
              </a:spcAft>
              <a:buFont typeface="Wingdings" panose="05000000000000000000" pitchFamily="2" charset="2"/>
              <a:buChar char="Ø"/>
              <a:defRPr/>
            </a:pPr>
            <a:r>
              <a:rPr lang="tr-TR" sz="1500" dirty="0"/>
              <a:t>Eşit ödemelerin gelecek değer analizinde; ilk ödeme veya kiranın dönem başı veya dönem sonu olarak yapılmasına özel önem verilmelidir. </a:t>
            </a:r>
          </a:p>
          <a:p>
            <a:pPr marL="257175" indent="-257175" algn="just">
              <a:lnSpc>
                <a:spcPct val="150000"/>
              </a:lnSpc>
              <a:spcBef>
                <a:spcPts val="450"/>
              </a:spcBef>
              <a:spcAft>
                <a:spcPts val="450"/>
              </a:spcAft>
              <a:buFont typeface="Wingdings" panose="05000000000000000000" pitchFamily="2" charset="2"/>
              <a:buChar char="Ø"/>
              <a:defRPr/>
            </a:pPr>
            <a:r>
              <a:rPr lang="tr-TR" sz="1500" dirty="0"/>
              <a:t>Dönem başı eşit ödemelerde ödeme her dönemin başında yapılmaktadır. </a:t>
            </a:r>
          </a:p>
        </p:txBody>
      </p:sp>
    </p:spTree>
    <p:extLst>
      <p:ext uri="{BB962C8B-B14F-4D97-AF65-F5344CB8AC3E}">
        <p14:creationId xmlns:p14="http://schemas.microsoft.com/office/powerpoint/2010/main" val="22667973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1301320" y="1300832"/>
            <a:ext cx="6356393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rgbClr val="AD0101"/>
              </a:buClr>
              <a:defRPr/>
            </a:pPr>
            <a:r>
              <a:rPr lang="tr-TR" sz="2100" b="1" dirty="0"/>
              <a:t>Eşit Ödemelerin Gelecekteki Değeri</a:t>
            </a:r>
            <a:endParaRPr lang="en-US" sz="2100" b="1" dirty="0">
              <a:solidFill>
                <a:prstClr val="black"/>
              </a:solidFill>
              <a:latin typeface="Arial"/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473293" y="1703100"/>
            <a:ext cx="8012450" cy="9130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57175" indent="-257175" algn="just">
              <a:lnSpc>
                <a:spcPct val="150000"/>
              </a:lnSpc>
              <a:spcBef>
                <a:spcPts val="450"/>
              </a:spcBef>
              <a:spcAft>
                <a:spcPts val="450"/>
              </a:spcAft>
              <a:buFont typeface="Wingdings" panose="05000000000000000000" pitchFamily="2" charset="2"/>
              <a:buChar char="Ø"/>
              <a:defRPr/>
            </a:pPr>
            <a:r>
              <a:rPr lang="tr-TR" sz="1500" b="1" dirty="0"/>
              <a:t>Çözüm Devam</a:t>
            </a:r>
          </a:p>
          <a:p>
            <a:pPr marL="257175" indent="-257175" algn="just">
              <a:lnSpc>
                <a:spcPct val="150000"/>
              </a:lnSpc>
              <a:spcBef>
                <a:spcPts val="450"/>
              </a:spcBef>
              <a:spcAft>
                <a:spcPts val="450"/>
              </a:spcAft>
              <a:buFont typeface="Wingdings" panose="05000000000000000000" pitchFamily="2" charset="2"/>
              <a:buChar char="Ø"/>
              <a:defRPr/>
            </a:pPr>
            <a:r>
              <a:rPr lang="tr-TR" sz="1500" dirty="0"/>
              <a:t>yılın başında % 16 faiz üzerinden yatırılan 1.000 TL’nin üçüncü yıl sonundaki toplamı bulalım;</a:t>
            </a:r>
            <a:endParaRPr lang="tr-TR" sz="1350" dirty="0">
              <a:solidFill>
                <a:prstClr val="black"/>
              </a:solidFill>
              <a:latin typeface="Arial"/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="" xmlns:a16="http://schemas.microsoft.com/office/drawing/2014/main" id="{D069C5A1-2CE2-4262-8765-6C998E8456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5560" y="3018438"/>
            <a:ext cx="6443663" cy="1507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73013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1301320" y="1300833"/>
            <a:ext cx="6356393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rgbClr val="AD0101"/>
              </a:buClr>
              <a:defRPr/>
            </a:pPr>
            <a:r>
              <a:rPr lang="tr-TR" sz="1500" b="1" dirty="0" smtClean="0">
                <a:solidFill>
                  <a:prstClr val="black"/>
                </a:solidFill>
              </a:rPr>
              <a:t>KAYNAKLAR	</a:t>
            </a:r>
            <a:endParaRPr lang="en-US" sz="1500" b="1" dirty="0">
              <a:solidFill>
                <a:prstClr val="black"/>
              </a:solidFill>
              <a:latin typeface="Arial"/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759043" y="1885980"/>
            <a:ext cx="8012450" cy="25511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1200" dirty="0">
                <a:latin typeface="Calibri (Gövde)"/>
                <a:cs typeface="Arial" panose="020B0604020202020204" pitchFamily="34" charset="0"/>
              </a:rPr>
              <a:t>Finance of </a:t>
            </a:r>
            <a:r>
              <a:rPr lang="tr-TR" sz="1200" dirty="0" err="1">
                <a:latin typeface="Calibri (Gövde)"/>
                <a:cs typeface="Arial" panose="020B0604020202020204" pitchFamily="34" charset="0"/>
              </a:rPr>
              <a:t>Mathematics</a:t>
            </a:r>
            <a:r>
              <a:rPr lang="tr-TR" sz="1200" dirty="0">
                <a:latin typeface="Calibri (Gövde)"/>
                <a:cs typeface="Arial" panose="020B0604020202020204" pitchFamily="34" charset="0"/>
              </a:rPr>
              <a:t> </a:t>
            </a:r>
            <a:r>
              <a:rPr lang="tr-TR" sz="1200" dirty="0" err="1">
                <a:latin typeface="Calibri (Gövde)"/>
                <a:cs typeface="Arial" panose="020B0604020202020204" pitchFamily="34" charset="0"/>
              </a:rPr>
              <a:t>Theory</a:t>
            </a:r>
            <a:r>
              <a:rPr lang="tr-TR" sz="1200" dirty="0">
                <a:latin typeface="Calibri (Gövde)"/>
                <a:cs typeface="Arial" panose="020B0604020202020204" pitchFamily="34" charset="0"/>
              </a:rPr>
              <a:t> </a:t>
            </a:r>
            <a:r>
              <a:rPr lang="tr-TR" sz="1200" dirty="0" err="1">
                <a:latin typeface="Calibri (Gövde)"/>
                <a:cs typeface="Arial" panose="020B0604020202020204" pitchFamily="34" charset="0"/>
              </a:rPr>
              <a:t>and</a:t>
            </a:r>
            <a:r>
              <a:rPr lang="tr-TR" sz="1200" dirty="0">
                <a:latin typeface="Calibri (Gövde)"/>
                <a:cs typeface="Arial" panose="020B0604020202020204" pitchFamily="34" charset="0"/>
              </a:rPr>
              <a:t> </a:t>
            </a:r>
            <a:r>
              <a:rPr lang="tr-TR" sz="1200" dirty="0" err="1">
                <a:latin typeface="Calibri (Gövde)"/>
                <a:cs typeface="Arial" panose="020B0604020202020204" pitchFamily="34" charset="0"/>
              </a:rPr>
              <a:t>Problems</a:t>
            </a:r>
            <a:r>
              <a:rPr lang="tr-TR" sz="1200" dirty="0">
                <a:latin typeface="Calibri (Gövde)"/>
                <a:cs typeface="Arial" panose="020B0604020202020204" pitchFamily="34" charset="0"/>
              </a:rPr>
              <a:t>, </a:t>
            </a:r>
            <a:r>
              <a:rPr lang="tr-TR" sz="1200" dirty="0" err="1">
                <a:latin typeface="Calibri (Gövde)"/>
                <a:cs typeface="Arial" panose="020B0604020202020204" pitchFamily="34" charset="0"/>
              </a:rPr>
              <a:t>Jr.F</a:t>
            </a:r>
            <a:r>
              <a:rPr lang="tr-TR" sz="1200" dirty="0">
                <a:latin typeface="Calibri (Gövde)"/>
                <a:cs typeface="Arial" panose="020B0604020202020204" pitchFamily="34" charset="0"/>
              </a:rPr>
              <a:t>. </a:t>
            </a:r>
            <a:r>
              <a:rPr lang="tr-TR" sz="1200" dirty="0" err="1">
                <a:latin typeface="Calibri (Gövde)"/>
                <a:cs typeface="Arial" panose="020B0604020202020204" pitchFamily="34" charset="0"/>
              </a:rPr>
              <a:t>Ayres</a:t>
            </a:r>
            <a:r>
              <a:rPr lang="tr-TR" sz="1200" dirty="0">
                <a:latin typeface="Calibri (Gövde)"/>
                <a:cs typeface="Arial" panose="020B0604020202020204" pitchFamily="34" charset="0"/>
              </a:rPr>
              <a:t>, </a:t>
            </a:r>
            <a:r>
              <a:rPr lang="tr-TR" sz="1200" dirty="0" err="1">
                <a:latin typeface="Calibri (Gövde)"/>
                <a:cs typeface="Arial" panose="020B0604020202020204" pitchFamily="34" charset="0"/>
              </a:rPr>
              <a:t>Mc</a:t>
            </a:r>
            <a:r>
              <a:rPr lang="tr-TR" sz="1200" dirty="0">
                <a:latin typeface="Calibri (Gövde)"/>
                <a:cs typeface="Arial" panose="020B0604020202020204" pitchFamily="34" charset="0"/>
              </a:rPr>
              <a:t> </a:t>
            </a:r>
            <a:r>
              <a:rPr lang="tr-TR" sz="1200" dirty="0" err="1">
                <a:latin typeface="Calibri (Gövde)"/>
                <a:cs typeface="Arial" panose="020B0604020202020204" pitchFamily="34" charset="0"/>
              </a:rPr>
              <a:t>Graw-Hill</a:t>
            </a:r>
            <a:r>
              <a:rPr lang="tr-TR" sz="1200" dirty="0">
                <a:latin typeface="Calibri (Gövde)"/>
                <a:cs typeface="Arial" panose="020B0604020202020204" pitchFamily="34" charset="0"/>
              </a:rPr>
              <a:t> </a:t>
            </a:r>
            <a:r>
              <a:rPr lang="tr-TR" sz="1200" dirty="0" err="1">
                <a:latin typeface="Calibri (Gövde)"/>
                <a:cs typeface="Arial" panose="020B0604020202020204" pitchFamily="34" charset="0"/>
              </a:rPr>
              <a:t>Inetrnational</a:t>
            </a:r>
            <a:r>
              <a:rPr lang="tr-TR" sz="1200" dirty="0">
                <a:latin typeface="Calibri (Gövde)"/>
                <a:cs typeface="Arial" panose="020B0604020202020204" pitchFamily="34" charset="0"/>
              </a:rPr>
              <a:t> </a:t>
            </a:r>
            <a:r>
              <a:rPr lang="tr-TR" sz="1200" dirty="0" err="1">
                <a:latin typeface="Calibri (Gövde)"/>
                <a:cs typeface="Arial" panose="020B0604020202020204" pitchFamily="34" charset="0"/>
              </a:rPr>
              <a:t>Book</a:t>
            </a:r>
            <a:r>
              <a:rPr lang="tr-TR" sz="1200" dirty="0">
                <a:latin typeface="Calibri (Gövde)"/>
                <a:cs typeface="Arial" panose="020B0604020202020204" pitchFamily="34" charset="0"/>
              </a:rPr>
              <a:t> </a:t>
            </a:r>
            <a:r>
              <a:rPr lang="tr-TR" sz="1200" dirty="0" err="1">
                <a:latin typeface="Calibri (Gövde)"/>
                <a:cs typeface="Arial" panose="020B0604020202020204" pitchFamily="34" charset="0"/>
              </a:rPr>
              <a:t>Company</a:t>
            </a:r>
            <a:r>
              <a:rPr lang="tr-TR" sz="1200" dirty="0">
                <a:latin typeface="Calibri (Gövde)"/>
                <a:cs typeface="Arial" panose="020B0604020202020204" pitchFamily="34" charset="0"/>
              </a:rPr>
              <a:t>, </a:t>
            </a:r>
            <a:r>
              <a:rPr lang="tr-TR" sz="1200" dirty="0" err="1">
                <a:latin typeface="Calibri (Gövde)"/>
                <a:cs typeface="Arial" panose="020B0604020202020204" pitchFamily="34" charset="0"/>
              </a:rPr>
              <a:t>Singapore</a:t>
            </a:r>
            <a:r>
              <a:rPr lang="tr-TR" sz="1200" dirty="0">
                <a:latin typeface="Calibri (Gövde)"/>
                <a:cs typeface="Arial" panose="020B0604020202020204" pitchFamily="34" charset="0"/>
              </a:rPr>
              <a:t>, 1983.</a:t>
            </a:r>
          </a:p>
          <a:p>
            <a:pPr algn="just">
              <a:lnSpc>
                <a:spcPct val="150000"/>
              </a:lnSpc>
            </a:pPr>
            <a:r>
              <a:rPr lang="tr-TR" sz="1200" dirty="0">
                <a:latin typeface="Calibri (Gövde)"/>
                <a:cs typeface="Arial" panose="020B0604020202020204" pitchFamily="34" charset="0"/>
              </a:rPr>
              <a:t>Finans Matematiği, </a:t>
            </a:r>
            <a:r>
              <a:rPr lang="tr-TR" sz="1200" dirty="0" err="1">
                <a:latin typeface="Calibri (Gövde)"/>
                <a:cs typeface="Arial" panose="020B0604020202020204" pitchFamily="34" charset="0"/>
              </a:rPr>
              <a:t>N.Aydın</a:t>
            </a:r>
            <a:r>
              <a:rPr lang="tr-TR" sz="1200" dirty="0">
                <a:latin typeface="Calibri (Gövde)"/>
                <a:cs typeface="Arial" panose="020B0604020202020204" pitchFamily="34" charset="0"/>
              </a:rPr>
              <a:t>, Birlik Ofset, Eskişehir, 1996.</a:t>
            </a:r>
          </a:p>
          <a:p>
            <a:pPr algn="just">
              <a:lnSpc>
                <a:spcPct val="150000"/>
              </a:lnSpc>
            </a:pPr>
            <a:r>
              <a:rPr lang="tr-TR" sz="1200" dirty="0">
                <a:latin typeface="Calibri (Gövde)"/>
                <a:cs typeface="Arial" panose="020B0604020202020204" pitchFamily="34" charset="0"/>
              </a:rPr>
              <a:t>Finans Matematiği, O. Yozgat, Marmara Üniversitesi Yayın No:436, İstanbul, 1986.</a:t>
            </a:r>
          </a:p>
          <a:p>
            <a:pPr algn="just">
              <a:lnSpc>
                <a:spcPct val="150000"/>
              </a:lnSpc>
            </a:pPr>
            <a:r>
              <a:rPr lang="tr-TR" sz="1200" dirty="0">
                <a:latin typeface="Calibri (Gövde)"/>
                <a:cs typeface="Arial" panose="020B0604020202020204" pitchFamily="34" charset="0"/>
              </a:rPr>
              <a:t>Finans Matematiği, Z. Başkaya ve </a:t>
            </a:r>
            <a:r>
              <a:rPr lang="tr-TR" sz="1200" dirty="0" err="1">
                <a:latin typeface="Calibri (Gövde)"/>
                <a:cs typeface="Arial" panose="020B0604020202020204" pitchFamily="34" charset="0"/>
              </a:rPr>
              <a:t>D.Alper</a:t>
            </a:r>
            <a:r>
              <a:rPr lang="tr-TR" sz="1200" dirty="0">
                <a:latin typeface="Calibri (Gövde)"/>
                <a:cs typeface="Arial" panose="020B0604020202020204" pitchFamily="34" charset="0"/>
              </a:rPr>
              <a:t>, 2. Baskı, Ekin Kitabevi, Bursa, 2003.</a:t>
            </a:r>
          </a:p>
          <a:p>
            <a:pPr algn="just">
              <a:lnSpc>
                <a:spcPct val="150000"/>
              </a:lnSpc>
            </a:pPr>
            <a:r>
              <a:rPr lang="tr-TR" sz="1200" dirty="0">
                <a:latin typeface="Calibri (Gövde)"/>
                <a:cs typeface="Arial" panose="020B0604020202020204" pitchFamily="34" charset="0"/>
              </a:rPr>
              <a:t>Mali Matematik, M. İshakoğlu, Atatürk Üniversitesi Yayın No:395, Erzurum, 1974.</a:t>
            </a:r>
          </a:p>
          <a:p>
            <a:pPr algn="just">
              <a:lnSpc>
                <a:spcPct val="150000"/>
              </a:lnSpc>
            </a:pPr>
            <a:r>
              <a:rPr lang="tr-TR" sz="1200" dirty="0">
                <a:latin typeface="Calibri (Gövde)"/>
                <a:cs typeface="Arial" panose="020B0604020202020204" pitchFamily="34" charset="0"/>
              </a:rPr>
              <a:t>Mali Matematik, M. Şenel, Bilim ve Teknik Kitabevi Yayınları, Eskişehir, 1983.</a:t>
            </a:r>
          </a:p>
          <a:p>
            <a:pPr algn="just">
              <a:lnSpc>
                <a:spcPct val="150000"/>
              </a:lnSpc>
            </a:pPr>
            <a:r>
              <a:rPr lang="tr-TR" sz="1200" dirty="0">
                <a:latin typeface="Calibri (Gövde)"/>
                <a:cs typeface="Arial" panose="020B0604020202020204" pitchFamily="34" charset="0"/>
              </a:rPr>
              <a:t>Yatırım Projelerinin Düzenlenmesi Değerlendirilmesi ve İzlenmesi, O. </a:t>
            </a:r>
            <a:r>
              <a:rPr lang="tr-TR" sz="1200" dirty="0" err="1">
                <a:latin typeface="Calibri (Gövde)"/>
                <a:cs typeface="Arial" panose="020B0604020202020204" pitchFamily="34" charset="0"/>
              </a:rPr>
              <a:t>Güvemli</a:t>
            </a:r>
            <a:r>
              <a:rPr lang="tr-TR" sz="1200" dirty="0">
                <a:latin typeface="Calibri (Gövde)"/>
                <a:cs typeface="Arial" panose="020B0604020202020204" pitchFamily="34" charset="0"/>
              </a:rPr>
              <a:t>, Atlas Yayın Dağıtım Yayın No:7, İstanbul, 2001</a:t>
            </a:r>
            <a:r>
              <a:rPr lang="tr-TR" sz="1200" dirty="0" smtClean="0">
                <a:latin typeface="Calibri (Gövde)"/>
                <a:cs typeface="Arial" panose="020B0604020202020204" pitchFamily="34" charset="0"/>
              </a:rPr>
              <a:t>.</a:t>
            </a:r>
            <a:endParaRPr lang="tr-TR" sz="1200" dirty="0">
              <a:latin typeface="Calibri (Gövde)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597844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konomi">
  <a:themeElements>
    <a:clrScheme name="Gazete kağıdı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zete kağıdı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konomi" id="{14396F44-94C0-4BF2-8333-266569A57D02}" vid="{03703BF9-DFA0-42C9-89F9-C03DE1C4A071}"/>
    </a:ext>
  </a:extLst>
</a:theme>
</file>

<file path=ppt/theme/theme2.xml><?xml version="1.0" encoding="utf-8"?>
<a:theme xmlns:a="http://schemas.openxmlformats.org/drawingml/2006/main" name="1_Rics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.t." id="{413A7544-DC64-4FD9-B67F-E82A6B382656}" vid="{2993C0EF-C761-423D-BA24-A50FC7959470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ekonomi</Template>
  <TotalTime>12440</TotalTime>
  <Words>599</Words>
  <Application>Microsoft Office PowerPoint</Application>
  <PresentationFormat>Ekran Gösterisi (4:3)</PresentationFormat>
  <Paragraphs>41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8</vt:i4>
      </vt:variant>
    </vt:vector>
  </HeadingPairs>
  <TitlesOfParts>
    <vt:vector size="18" baseType="lpstr">
      <vt:lpstr>ＭＳ Ｐゴシック</vt:lpstr>
      <vt:lpstr>Arial</vt:lpstr>
      <vt:lpstr>Calibri</vt:lpstr>
      <vt:lpstr>Calibri (Gövde)</vt:lpstr>
      <vt:lpstr>Times New Roman</vt:lpstr>
      <vt:lpstr>Trebuchet MS</vt:lpstr>
      <vt:lpstr>Wingdings</vt:lpstr>
      <vt:lpstr>ekonomi</vt:lpstr>
      <vt:lpstr>1_Rics</vt:lpstr>
      <vt:lpstr>h.t.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UYGULAMALI BİLİMLER FAKÜLTESİ GAYRİMENKUL GELİŞTİRME VE YÖNETİMİ BÖLÜMÜ</dc:title>
  <dc:creator>sibel</dc:creator>
  <cp:lastModifiedBy>Taşınmaz</cp:lastModifiedBy>
  <cp:revision>812</cp:revision>
  <cp:lastPrinted>2016-10-24T07:53:35Z</cp:lastPrinted>
  <dcterms:created xsi:type="dcterms:W3CDTF">2016-09-18T09:35:24Z</dcterms:created>
  <dcterms:modified xsi:type="dcterms:W3CDTF">2020-02-24T11:53:38Z</dcterms:modified>
</cp:coreProperties>
</file>