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26"/>
  </p:notesMasterIdLst>
  <p:sldIdLst>
    <p:sldId id="292" r:id="rId2"/>
    <p:sldId id="302" r:id="rId3"/>
    <p:sldId id="304" r:id="rId4"/>
    <p:sldId id="305" r:id="rId5"/>
    <p:sldId id="306" r:id="rId6"/>
    <p:sldId id="308" r:id="rId7"/>
    <p:sldId id="309" r:id="rId8"/>
    <p:sldId id="307" r:id="rId9"/>
    <p:sldId id="371" r:id="rId10"/>
    <p:sldId id="369" r:id="rId11"/>
    <p:sldId id="374" r:id="rId12"/>
    <p:sldId id="312" r:id="rId13"/>
    <p:sldId id="310" r:id="rId14"/>
    <p:sldId id="311" r:id="rId15"/>
    <p:sldId id="313" r:id="rId16"/>
    <p:sldId id="295" r:id="rId17"/>
    <p:sldId id="315" r:id="rId18"/>
    <p:sldId id="316" r:id="rId19"/>
    <p:sldId id="317" r:id="rId20"/>
    <p:sldId id="319" r:id="rId21"/>
    <p:sldId id="321" r:id="rId22"/>
    <p:sldId id="322" r:id="rId23"/>
    <p:sldId id="323" r:id="rId24"/>
    <p:sldId id="326" r:id="rId25"/>
  </p:sldIdLst>
  <p:sldSz cx="9144000" cy="6858000" type="screen4x3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9158" autoAdjust="0"/>
    <p:restoredTop sz="94660"/>
  </p:normalViewPr>
  <p:slideViewPr>
    <p:cSldViewPr>
      <p:cViewPr varScale="1">
        <p:scale>
          <a:sx n="83" d="100"/>
          <a:sy n="83" d="100"/>
        </p:scale>
        <p:origin x="52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41" d="100"/>
        <a:sy n="41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tr-TR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E0E140C-EC40-47F9-837B-A3F750AA9C25}" type="datetimeFigureOut">
              <a:rPr lang="tr-TR"/>
              <a:pPr/>
              <a:t>7.3.2018</a:t>
            </a:fld>
            <a:endParaRPr lang="tr-TR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70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tr-TR"/>
          </a:p>
        </p:txBody>
      </p:sp>
      <p:sp>
        <p:nvSpPr>
          <p:cNvPr id="870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E1B9E7C-41C3-4177-A768-9F346F10995D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30746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7.3.2018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7.3.2018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7.3.2018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7.3.2018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7.3.2018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7.3.2018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7.3.2018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7.3.2018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7.3.2018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7.3.2018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7.3.2018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7.3.2018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</a:t>
            </a:fld>
            <a:endParaRPr lang="tr-TR"/>
          </a:p>
        </p:txBody>
      </p:sp>
      <p:sp>
        <p:nvSpPr>
          <p:cNvPr id="50177" name="1 Başlık"/>
          <p:cNvSpPr>
            <a:spLocks noGrp="1"/>
          </p:cNvSpPr>
          <p:nvPr>
            <p:ph type="title" idx="4294967295"/>
          </p:nvPr>
        </p:nvSpPr>
        <p:spPr>
          <a:xfrm>
            <a:off x="899592" y="274638"/>
            <a:ext cx="7330008" cy="1143000"/>
          </a:xfrm>
        </p:spPr>
        <p:txBody>
          <a:bodyPr/>
          <a:lstStyle/>
          <a:p>
            <a:pPr algn="ctr" eaLnBrk="1" hangingPunct="1"/>
            <a:r>
              <a:rPr lang="tr-TR" dirty="0">
                <a:solidFill>
                  <a:srgbClr val="FF0000"/>
                </a:solidFill>
              </a:rPr>
              <a:t>2) Anatomik Bölge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971600" y="1600200"/>
            <a:ext cx="7920880" cy="5068888"/>
          </a:xfrm>
        </p:spPr>
        <p:txBody>
          <a:bodyPr rtlCol="0">
            <a:normAutofit fontScale="85000" lnSpcReduction="10000"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kern="1200" dirty="0">
                <a:latin typeface="+mn-lt"/>
                <a:ea typeface="+mn-ea"/>
                <a:cs typeface="+mn-cs"/>
              </a:rPr>
              <a:t>Tümörün tutunduğu yeri mümkün olduğunca açık ve detaylı olarak tanımlamak için  </a:t>
            </a:r>
            <a:r>
              <a:rPr lang="tr-TR" kern="1200" dirty="0" smtClean="0">
                <a:latin typeface="+mn-lt"/>
                <a:ea typeface="+mn-ea"/>
                <a:cs typeface="+mn-cs"/>
              </a:rPr>
              <a:t>kullanılırlar. Tanımlanmamış </a:t>
            </a:r>
            <a:r>
              <a:rPr lang="tr-TR" kern="1200" dirty="0">
                <a:latin typeface="+mn-lt"/>
                <a:ea typeface="+mn-ea"/>
                <a:cs typeface="+mn-cs"/>
              </a:rPr>
              <a:t>kodları kesinlikle bilgi elde edilemediği durumlar dışında kullanılmamalıdır.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kern="1200" dirty="0">
                <a:latin typeface="+mn-lt"/>
                <a:ea typeface="+mn-ea"/>
                <a:cs typeface="+mn-cs"/>
              </a:rPr>
              <a:t> 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kern="1200" dirty="0">
                <a:solidFill>
                  <a:srgbClr val="66FF33"/>
                </a:solidFill>
                <a:latin typeface="+mn-lt"/>
                <a:ea typeface="+mn-ea"/>
                <a:cs typeface="+mn-cs"/>
              </a:rPr>
              <a:t>Örn:</a:t>
            </a:r>
            <a:r>
              <a:rPr lang="tr-TR" kern="1200" dirty="0">
                <a:latin typeface="+mn-lt"/>
                <a:ea typeface="+mn-ea"/>
                <a:cs typeface="+mn-cs"/>
              </a:rPr>
              <a:t> Göğüste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malign</a:t>
            </a:r>
            <a:r>
              <a:rPr lang="tr-TR" kern="1200" dirty="0">
                <a:latin typeface="+mn-lt"/>
                <a:ea typeface="+mn-ea"/>
                <a:cs typeface="+mn-cs"/>
              </a:rPr>
              <a:t>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neoplazi</a:t>
            </a:r>
            <a:endParaRPr lang="tr-TR" kern="1200" dirty="0"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kern="1200" dirty="0">
                <a:latin typeface="+mn-lt"/>
                <a:ea typeface="+mn-ea"/>
                <a:cs typeface="+mn-cs"/>
              </a:rPr>
              <a:t>C50.0  Meme başı ve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areolanın</a:t>
            </a:r>
            <a:r>
              <a:rPr lang="tr-TR" kern="1200" dirty="0">
                <a:latin typeface="+mn-lt"/>
                <a:ea typeface="+mn-ea"/>
                <a:cs typeface="+mn-cs"/>
              </a:rPr>
              <a:t> habis neoplazması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kern="1200" dirty="0">
                <a:latin typeface="+mn-lt"/>
                <a:ea typeface="+mn-ea"/>
                <a:cs typeface="+mn-cs"/>
              </a:rPr>
              <a:t>C50.1  Memenin merkezi kısmının habis neoplazması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kern="1200" dirty="0">
                <a:latin typeface="+mn-lt"/>
                <a:ea typeface="+mn-ea"/>
                <a:cs typeface="+mn-cs"/>
              </a:rPr>
              <a:t>C50.2  Memenin üst-iç kadranının habis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neopazması</a:t>
            </a:r>
            <a:endParaRPr lang="tr-TR" kern="1200" dirty="0"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tr-TR" kern="1200" dirty="0"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kern="1200" dirty="0">
                <a:latin typeface="+mn-lt"/>
                <a:ea typeface="+mn-ea"/>
                <a:cs typeface="+mn-cs"/>
              </a:rPr>
              <a:t>	Özellikle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primer</a:t>
            </a:r>
            <a:r>
              <a:rPr lang="tr-TR" kern="1200" dirty="0">
                <a:latin typeface="+mn-lt"/>
                <a:ea typeface="+mn-ea"/>
                <a:cs typeface="+mn-cs"/>
              </a:rPr>
              <a:t>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malign</a:t>
            </a:r>
            <a:r>
              <a:rPr lang="tr-TR" kern="1200" dirty="0">
                <a:latin typeface="+mn-lt"/>
                <a:ea typeface="+mn-ea"/>
                <a:cs typeface="+mn-cs"/>
              </a:rPr>
              <a:t>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neoplazilerde</a:t>
            </a:r>
            <a:r>
              <a:rPr lang="tr-TR" kern="1200" dirty="0">
                <a:latin typeface="+mn-lt"/>
                <a:ea typeface="+mn-ea"/>
                <a:cs typeface="+mn-cs"/>
              </a:rPr>
              <a:t> bölge açıkça belirtilmeli ve kodlanmalıdır.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Sekonder</a:t>
            </a:r>
            <a:r>
              <a:rPr lang="tr-TR" kern="1200" dirty="0">
                <a:latin typeface="+mn-lt"/>
                <a:ea typeface="+mn-ea"/>
                <a:cs typeface="+mn-cs"/>
              </a:rPr>
              <a:t>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neoplazilerde</a:t>
            </a:r>
            <a:r>
              <a:rPr lang="tr-TR" kern="1200" dirty="0">
                <a:latin typeface="+mn-lt"/>
                <a:ea typeface="+mn-ea"/>
                <a:cs typeface="+mn-cs"/>
              </a:rPr>
              <a:t> bölgeler daha az spesifiktir.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kern="1200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71600" y="188640"/>
            <a:ext cx="7715200" cy="1296144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err="1" smtClean="0">
                <a:solidFill>
                  <a:srgbClr val="FF0000"/>
                </a:solidFill>
              </a:rPr>
              <a:t>Neoplazm</a:t>
            </a:r>
            <a:r>
              <a:rPr lang="tr-TR" dirty="0" smtClean="0">
                <a:solidFill>
                  <a:srgbClr val="FF0000"/>
                </a:solidFill>
              </a:rPr>
              <a:t> Tablosu</a:t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>eskiden böyle buluyorduk!!!</a:t>
            </a:r>
            <a:endParaRPr lang="tr-TR" dirty="0">
              <a:solidFill>
                <a:srgbClr val="FF0000"/>
              </a:solidFill>
            </a:endParaRPr>
          </a:p>
        </p:txBody>
      </p:sp>
      <p:pic>
        <p:nvPicPr>
          <p:cNvPr id="1198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b="4583"/>
          <a:stretch>
            <a:fillRect/>
          </a:stretch>
        </p:blipFill>
        <p:spPr bwMode="auto">
          <a:xfrm>
            <a:off x="971600" y="1739936"/>
            <a:ext cx="8172400" cy="5118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75D151-8C9D-42CF-AB6D-126FF26B4EC1}" type="slidenum">
              <a:rPr lang="tr-TR" smtClean="0"/>
              <a:pPr>
                <a:defRPr/>
              </a:pPr>
              <a:t>10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43608" y="274320"/>
            <a:ext cx="7890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Neoplazma Tablosu</a:t>
            </a:r>
            <a:br>
              <a:rPr lang="tr-TR" b="1" dirty="0" smtClean="0">
                <a:solidFill>
                  <a:srgbClr val="FF0000"/>
                </a:solidFill>
              </a:rPr>
            </a:br>
            <a:r>
              <a:rPr lang="tr-TR" b="1" dirty="0" smtClean="0">
                <a:solidFill>
                  <a:srgbClr val="FF0000"/>
                </a:solidFill>
              </a:rPr>
              <a:t>Yeni Versiyon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8E5975-FC87-4DF9-857B-12351223B2CE}" type="slidenum">
              <a:rPr lang="tr-TR" smtClean="0"/>
              <a:pPr>
                <a:defRPr/>
              </a:pPr>
              <a:t>11</a:t>
            </a:fld>
            <a:endParaRPr lang="tr-TR"/>
          </a:p>
        </p:txBody>
      </p:sp>
      <p:pic>
        <p:nvPicPr>
          <p:cNvPr id="93186" name="Picture 2"/>
          <p:cNvPicPr>
            <a:picLocks noChangeAspect="1" noChangeArrowheads="1"/>
          </p:cNvPicPr>
          <p:nvPr/>
        </p:nvPicPr>
        <p:blipFill>
          <a:blip r:embed="rId2" cstate="print"/>
          <a:srcRect b="4984"/>
          <a:stretch>
            <a:fillRect/>
          </a:stretch>
        </p:blipFill>
        <p:spPr bwMode="auto">
          <a:xfrm>
            <a:off x="1043608" y="1628800"/>
            <a:ext cx="8100392" cy="52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12</a:t>
            </a:fld>
            <a:endParaRPr lang="tr-TR"/>
          </a:p>
        </p:txBody>
      </p:sp>
      <p:sp>
        <p:nvSpPr>
          <p:cNvPr id="65537" name="Rectangle 2"/>
          <p:cNvSpPr>
            <a:spLocks noGrp="1"/>
          </p:cNvSpPr>
          <p:nvPr>
            <p:ph type="title" idx="4294967295"/>
          </p:nvPr>
        </p:nvSpPr>
        <p:spPr>
          <a:xfrm>
            <a:off x="899592" y="274638"/>
            <a:ext cx="7330008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4000" dirty="0">
                <a:solidFill>
                  <a:srgbClr val="FF0000"/>
                </a:solidFill>
              </a:rPr>
              <a:t>Lenfatik ve </a:t>
            </a:r>
            <a:r>
              <a:rPr lang="tr-TR" sz="4000" dirty="0" err="1">
                <a:solidFill>
                  <a:srgbClr val="FF0000"/>
                </a:solidFill>
              </a:rPr>
              <a:t>Hematopoietik</a:t>
            </a:r>
            <a:r>
              <a:rPr lang="tr-TR" sz="4000" dirty="0">
                <a:solidFill>
                  <a:srgbClr val="FF0000"/>
                </a:solidFill>
              </a:rPr>
              <a:t> </a:t>
            </a:r>
            <a:r>
              <a:rPr lang="tr-TR" sz="4000" dirty="0" err="1">
                <a:solidFill>
                  <a:srgbClr val="FF0000"/>
                </a:solidFill>
              </a:rPr>
              <a:t>Neoplaziler</a:t>
            </a:r>
            <a:r>
              <a:rPr lang="tr-TR" sz="3600" dirty="0">
                <a:solidFill>
                  <a:srgbClr val="FF0000"/>
                </a:solidFill>
              </a:rPr>
              <a:t> </a:t>
            </a:r>
            <a:r>
              <a:rPr lang="tr-TR" sz="3200" dirty="0">
                <a:solidFill>
                  <a:srgbClr val="FF0000"/>
                </a:solidFill>
              </a:rPr>
              <a:t>(C81-C96)</a:t>
            </a:r>
          </a:p>
        </p:txBody>
      </p:sp>
      <p:sp>
        <p:nvSpPr>
          <p:cNvPr id="65538" name="Rectangle 3"/>
          <p:cNvSpPr>
            <a:spLocks noGrp="1"/>
          </p:cNvSpPr>
          <p:nvPr>
            <p:ph type="body" idx="4294967295"/>
          </p:nvPr>
        </p:nvSpPr>
        <p:spPr>
          <a:xfrm>
            <a:off x="971600" y="1600200"/>
            <a:ext cx="7704856" cy="52578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Aşağıdaki </a:t>
            </a:r>
            <a:r>
              <a:rPr lang="tr-TR" dirty="0" err="1"/>
              <a:t>neoplazileri</a:t>
            </a:r>
            <a:r>
              <a:rPr lang="tr-TR" dirty="0"/>
              <a:t> içerir:</a:t>
            </a:r>
          </a:p>
          <a:p>
            <a:pPr lvl="2" eaLnBrk="1" hangingPunct="1">
              <a:lnSpc>
                <a:spcPct val="9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Lenf </a:t>
            </a:r>
            <a:r>
              <a:rPr lang="tr-TR" dirty="0" err="1"/>
              <a:t>nodları</a:t>
            </a:r>
            <a:endParaRPr lang="tr-TR" dirty="0"/>
          </a:p>
          <a:p>
            <a:pPr lvl="2" eaLnBrk="1" hangingPunct="1">
              <a:lnSpc>
                <a:spcPct val="9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Kan hücreleri</a:t>
            </a:r>
          </a:p>
          <a:p>
            <a:pPr lvl="2" eaLnBrk="1" hangingPunct="1">
              <a:lnSpc>
                <a:spcPct val="9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Kemik iliği</a:t>
            </a:r>
          </a:p>
          <a:p>
            <a:pPr lvl="1" eaLnBrk="1" hangingPunct="1">
              <a:lnSpc>
                <a:spcPct val="9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Lokalize veya yaygın olabilir fakat kodlar yere göre değil morfolojiye göredir, alfabetik indekste morfoloji tipine göre aranır.</a:t>
            </a:r>
          </a:p>
          <a:p>
            <a:pPr lvl="1" eaLnBrk="1" hangingPunct="1">
              <a:lnSpc>
                <a:spcPct val="90000"/>
              </a:lnSpc>
              <a:buClr>
                <a:srgbClr val="66FF33"/>
              </a:buClr>
              <a:buFont typeface="Arial" charset="0"/>
              <a:buNone/>
            </a:pPr>
            <a:r>
              <a:rPr lang="tr-TR" dirty="0">
                <a:solidFill>
                  <a:srgbClr val="FF0000"/>
                </a:solidFill>
              </a:rPr>
              <a:t>TANI: </a:t>
            </a:r>
            <a:r>
              <a:rPr lang="tr-TR" dirty="0"/>
              <a:t>Akut </a:t>
            </a:r>
            <a:r>
              <a:rPr lang="tr-TR" dirty="0" err="1"/>
              <a:t>myeloblastik</a:t>
            </a:r>
            <a:r>
              <a:rPr lang="tr-TR" dirty="0"/>
              <a:t> lösemi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tr-TR" b="1" dirty="0">
                <a:solidFill>
                  <a:srgbClr val="FF0000"/>
                </a:solidFill>
              </a:rPr>
              <a:t>C92.00</a:t>
            </a:r>
            <a:r>
              <a:rPr lang="tr-TR" dirty="0"/>
              <a:t> 	Akut </a:t>
            </a:r>
            <a:r>
              <a:rPr lang="tr-TR" dirty="0" err="1"/>
              <a:t>miyeloid</a:t>
            </a:r>
            <a:r>
              <a:rPr lang="tr-TR" dirty="0"/>
              <a:t> lösemi,</a:t>
            </a:r>
            <a:r>
              <a:rPr lang="tr-TR" dirty="0" err="1"/>
              <a:t>remisyon</a:t>
            </a:r>
            <a:r>
              <a:rPr lang="tr-TR" dirty="0"/>
              <a:t> bahsi olmadan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tr-TR" b="1" dirty="0">
                <a:solidFill>
                  <a:srgbClr val="FF0000"/>
                </a:solidFill>
              </a:rPr>
              <a:t>M9872/3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/>
              <a:t> </a:t>
            </a:r>
            <a:r>
              <a:rPr lang="tr-TR" dirty="0" smtClean="0"/>
              <a:t>Akut </a:t>
            </a:r>
            <a:r>
              <a:rPr lang="tr-TR" dirty="0" err="1"/>
              <a:t>miyeloid</a:t>
            </a:r>
            <a:r>
              <a:rPr lang="tr-TR" dirty="0"/>
              <a:t> lösemi, minimal 	  		</a:t>
            </a:r>
            <a:r>
              <a:rPr lang="tr-TR" dirty="0" err="1"/>
              <a:t>diferansiasyon</a:t>
            </a:r>
            <a:endParaRPr lang="tr-TR" dirty="0"/>
          </a:p>
          <a:p>
            <a:pPr eaLnBrk="1" hangingPunct="1">
              <a:lnSpc>
                <a:spcPct val="90000"/>
              </a:lnSpc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13</a:t>
            </a:fld>
            <a:endParaRPr lang="tr-TR"/>
          </a:p>
        </p:txBody>
      </p:sp>
      <p:sp>
        <p:nvSpPr>
          <p:cNvPr id="66561" name="Rectangle 2"/>
          <p:cNvSpPr>
            <a:spLocks noGrp="1"/>
          </p:cNvSpPr>
          <p:nvPr>
            <p:ph type="title" idx="4294967295"/>
          </p:nvPr>
        </p:nvSpPr>
        <p:spPr>
          <a:xfrm>
            <a:off x="827584" y="274638"/>
            <a:ext cx="792088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4000" dirty="0" err="1">
                <a:solidFill>
                  <a:srgbClr val="FF0000"/>
                </a:solidFill>
              </a:rPr>
              <a:t>Malign</a:t>
            </a:r>
            <a:r>
              <a:rPr lang="tr-TR" sz="4000" dirty="0">
                <a:solidFill>
                  <a:srgbClr val="FF0000"/>
                </a:solidFill>
              </a:rPr>
              <a:t> </a:t>
            </a:r>
            <a:r>
              <a:rPr lang="tr-TR" sz="4000" dirty="0" err="1">
                <a:solidFill>
                  <a:srgbClr val="FF0000"/>
                </a:solidFill>
              </a:rPr>
              <a:t>İmmünoproliferatif</a:t>
            </a:r>
            <a:r>
              <a:rPr lang="tr-TR" sz="4000" dirty="0">
                <a:solidFill>
                  <a:srgbClr val="FF0000"/>
                </a:solidFill>
              </a:rPr>
              <a:t> Hastalıklarda ve Lösemide </a:t>
            </a:r>
            <a:r>
              <a:rPr lang="tr-TR" sz="4000" dirty="0" err="1">
                <a:solidFill>
                  <a:srgbClr val="FF0000"/>
                </a:solidFill>
              </a:rPr>
              <a:t>Remisyon</a:t>
            </a:r>
            <a:r>
              <a:rPr lang="tr-TR" sz="3600" dirty="0">
                <a:solidFill>
                  <a:srgbClr val="FF0000"/>
                </a:solidFill>
              </a:rPr>
              <a:t> (ACS 0245)</a:t>
            </a:r>
          </a:p>
        </p:txBody>
      </p:sp>
      <p:sp>
        <p:nvSpPr>
          <p:cNvPr id="66562" name="Rectangle 3"/>
          <p:cNvSpPr>
            <a:spLocks noGrp="1"/>
          </p:cNvSpPr>
          <p:nvPr>
            <p:ph type="body" idx="4294967295"/>
          </p:nvPr>
        </p:nvSpPr>
        <p:spPr>
          <a:xfrm>
            <a:off x="899592" y="1628801"/>
            <a:ext cx="7848872" cy="5040288"/>
          </a:xfrm>
        </p:spPr>
        <p:txBody>
          <a:bodyPr>
            <a:normAutofit/>
          </a:bodyPr>
          <a:lstStyle/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Hastalığın </a:t>
            </a:r>
            <a:r>
              <a:rPr lang="tr-TR" dirty="0" err="1"/>
              <a:t>remisyonda</a:t>
            </a:r>
            <a:r>
              <a:rPr lang="tr-TR" dirty="0"/>
              <a:t> olup olmadığını belirtmek üzere bazı kategorilerde 5’inci karakter Avustralya kodu bulunmaktadır</a:t>
            </a:r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>
                <a:solidFill>
                  <a:srgbClr val="FF0000"/>
                </a:solidFill>
              </a:rPr>
              <a:t>Tam </a:t>
            </a:r>
            <a:r>
              <a:rPr lang="tr-TR" dirty="0" err="1">
                <a:solidFill>
                  <a:srgbClr val="FF0000"/>
                </a:solidFill>
              </a:rPr>
              <a:t>remisyon</a:t>
            </a:r>
            <a:endParaRPr lang="tr-TR" dirty="0">
              <a:solidFill>
                <a:srgbClr val="FF0000"/>
              </a:solidFill>
            </a:endParaRPr>
          </a:p>
          <a:p>
            <a:pPr lvl="1" eaLnBrk="1" hangingPunct="1">
              <a:buClr>
                <a:srgbClr val="66FF33"/>
              </a:buClr>
              <a:buFont typeface="Arial" charset="0"/>
              <a:buNone/>
            </a:pPr>
            <a:r>
              <a:rPr lang="tr-TR" dirty="0"/>
              <a:t>	Hiçbir belirti kanıtı veya </a:t>
            </a:r>
            <a:r>
              <a:rPr lang="tr-TR" dirty="0" err="1"/>
              <a:t>malignite</a:t>
            </a:r>
            <a:r>
              <a:rPr lang="tr-TR" dirty="0"/>
              <a:t> semptomları bulunmaz, 5’inci karakteri ‘.</a:t>
            </a:r>
            <a:r>
              <a:rPr lang="tr-TR" dirty="0">
                <a:solidFill>
                  <a:srgbClr val="FF0000"/>
                </a:solidFill>
              </a:rPr>
              <a:t>1’</a:t>
            </a:r>
            <a:r>
              <a:rPr lang="tr-TR" dirty="0"/>
              <a:t> olarak atayın</a:t>
            </a:r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>
                <a:solidFill>
                  <a:srgbClr val="FF0000"/>
                </a:solidFill>
              </a:rPr>
              <a:t>Kısmi </a:t>
            </a:r>
            <a:r>
              <a:rPr lang="tr-TR" dirty="0" err="1">
                <a:solidFill>
                  <a:srgbClr val="FF0000"/>
                </a:solidFill>
              </a:rPr>
              <a:t>remisyon</a:t>
            </a:r>
            <a:endParaRPr lang="tr-TR" dirty="0">
              <a:solidFill>
                <a:srgbClr val="FF0000"/>
              </a:solidFill>
            </a:endParaRPr>
          </a:p>
          <a:p>
            <a:pPr lvl="2" eaLnBrk="1" hangingPunct="1">
              <a:buFont typeface="Arial" charset="0"/>
              <a:buNone/>
            </a:pPr>
            <a:r>
              <a:rPr lang="tr-TR" sz="2800" dirty="0"/>
              <a:t>Hastalık belirtilerinde ve semptomlarında </a:t>
            </a:r>
            <a:r>
              <a:rPr lang="en-US" sz="2800" dirty="0"/>
              <a:t>&gt;</a:t>
            </a:r>
            <a:r>
              <a:rPr lang="tr-TR" sz="2800" dirty="0"/>
              <a:t> %50 azalma var fakat hala aktif hastalık kanıtları mevcuttur, 5’inci karakteri ‘.</a:t>
            </a:r>
            <a:r>
              <a:rPr lang="tr-TR" sz="2800" dirty="0">
                <a:solidFill>
                  <a:srgbClr val="FF0000"/>
                </a:solidFill>
              </a:rPr>
              <a:t>0</a:t>
            </a:r>
            <a:r>
              <a:rPr lang="tr-TR" sz="2800" dirty="0"/>
              <a:t>’olarak atayın</a:t>
            </a:r>
          </a:p>
          <a:p>
            <a:pPr eaLnBrk="1" hangingPunct="1"/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14</a:t>
            </a:fld>
            <a:endParaRPr lang="tr-TR"/>
          </a:p>
        </p:txBody>
      </p:sp>
      <p:sp>
        <p:nvSpPr>
          <p:cNvPr id="67585" name="Rectangle 2"/>
          <p:cNvSpPr>
            <a:spLocks noGrp="1"/>
          </p:cNvSpPr>
          <p:nvPr>
            <p:ph type="title" idx="4294967295"/>
          </p:nvPr>
        </p:nvSpPr>
        <p:spPr>
          <a:xfrm>
            <a:off x="899592" y="274638"/>
            <a:ext cx="7330008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4000" b="1" dirty="0">
                <a:solidFill>
                  <a:srgbClr val="FF0000"/>
                </a:solidFill>
              </a:rPr>
              <a:t>Kişisel habis neoplazma öyküsü (Z85)</a:t>
            </a:r>
          </a:p>
        </p:txBody>
      </p:sp>
      <p:sp>
        <p:nvSpPr>
          <p:cNvPr id="67586" name="Rectangle 3"/>
          <p:cNvSpPr>
            <a:spLocks noGrp="1"/>
          </p:cNvSpPr>
          <p:nvPr>
            <p:ph type="body" idx="4294967295"/>
          </p:nvPr>
        </p:nvSpPr>
        <p:spPr>
          <a:xfrm>
            <a:off x="971600" y="1600200"/>
            <a:ext cx="7258000" cy="5068888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tr-TR" sz="2800" dirty="0"/>
              <a:t>Tam </a:t>
            </a:r>
            <a:r>
              <a:rPr lang="tr-TR" sz="2800" dirty="0" err="1"/>
              <a:t>remisyonun</a:t>
            </a:r>
            <a:r>
              <a:rPr lang="tr-TR" sz="2800" dirty="0"/>
              <a:t> kaydedilmesi ve hastanın </a:t>
            </a:r>
            <a:r>
              <a:rPr lang="tr-TR" sz="2800" dirty="0" err="1"/>
              <a:t>malignite</a:t>
            </a:r>
            <a:r>
              <a:rPr lang="tr-TR" sz="2800" dirty="0"/>
              <a:t> veya tedavinin yan etkileri nedeniyle herhangi bir tedavi görmediğine ilişkin hiçbir kanıt olmaması halinde, mevcut bakım epizodu ile ilgili olduğunda ‘</a:t>
            </a:r>
            <a:r>
              <a:rPr lang="tr-TR" sz="2800" dirty="0" err="1"/>
              <a:t>malignite</a:t>
            </a:r>
            <a:r>
              <a:rPr lang="tr-TR" sz="2800" dirty="0"/>
              <a:t> öyküsü’ için bir kod atanmalıdır (ACS 0002 </a:t>
            </a:r>
            <a:r>
              <a:rPr lang="tr-TR" sz="2800" i="1" dirty="0"/>
              <a:t>Ek </a:t>
            </a:r>
            <a:r>
              <a:rPr lang="tr-TR" sz="2800" i="1" dirty="0" err="1"/>
              <a:t>tanılar</a:t>
            </a:r>
            <a:r>
              <a:rPr lang="tr-TR" sz="2800" dirty="0" err="1"/>
              <a:t>’a</a:t>
            </a:r>
            <a:r>
              <a:rPr lang="tr-TR" sz="2800" dirty="0"/>
              <a:t> uygun olarak</a:t>
            </a:r>
            <a:r>
              <a:rPr lang="tr-TR" sz="2800" dirty="0" smtClean="0"/>
              <a:t>).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15</a:t>
            </a:fld>
            <a:endParaRPr lang="tr-TR"/>
          </a:p>
        </p:txBody>
      </p:sp>
      <p:sp>
        <p:nvSpPr>
          <p:cNvPr id="68609" name="Rectangle 2"/>
          <p:cNvSpPr>
            <a:spLocks noGrp="1"/>
          </p:cNvSpPr>
          <p:nvPr>
            <p:ph type="title" idx="4294967295"/>
          </p:nvPr>
        </p:nvSpPr>
        <p:spPr>
          <a:xfrm>
            <a:off x="971600" y="274638"/>
            <a:ext cx="7258000" cy="1143000"/>
          </a:xfrm>
        </p:spPr>
        <p:txBody>
          <a:bodyPr/>
          <a:lstStyle/>
          <a:p>
            <a:pPr algn="ctr" eaLnBrk="1" hangingPunct="1"/>
            <a:r>
              <a:rPr lang="tr-TR" sz="4800" dirty="0" err="1">
                <a:solidFill>
                  <a:srgbClr val="FF0000"/>
                </a:solidFill>
              </a:rPr>
              <a:t>Lenfoma</a:t>
            </a:r>
            <a:r>
              <a:rPr lang="tr-TR" sz="4800" dirty="0">
                <a:solidFill>
                  <a:srgbClr val="FF0000"/>
                </a:solidFill>
              </a:rPr>
              <a:t> </a:t>
            </a:r>
            <a:r>
              <a:rPr lang="tr-TR" sz="4000" dirty="0">
                <a:solidFill>
                  <a:srgbClr val="FF0000"/>
                </a:solidFill>
              </a:rPr>
              <a:t>(ACS 0222)</a:t>
            </a:r>
          </a:p>
        </p:txBody>
      </p:sp>
      <p:sp>
        <p:nvSpPr>
          <p:cNvPr id="68610" name="Rectangle 3"/>
          <p:cNvSpPr>
            <a:spLocks noGrp="1"/>
          </p:cNvSpPr>
          <p:nvPr>
            <p:ph type="body" idx="4294967295"/>
          </p:nvPr>
        </p:nvSpPr>
        <p:spPr>
          <a:xfrm>
            <a:off x="971600" y="1600200"/>
            <a:ext cx="7704856" cy="5069160"/>
          </a:xfrm>
        </p:spPr>
        <p:txBody>
          <a:bodyPr/>
          <a:lstStyle/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Vücudun bir organında yerleşik bile olsa, </a:t>
            </a:r>
            <a:r>
              <a:rPr lang="tr-TR" dirty="0" err="1"/>
              <a:t>lenfomalar</a:t>
            </a:r>
            <a:r>
              <a:rPr lang="tr-TR" dirty="0"/>
              <a:t> sistemik hastalık olarak kabul edilir ve metastaz yapmaz. </a:t>
            </a:r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err="1"/>
              <a:t>Lenfomaların</a:t>
            </a:r>
            <a:r>
              <a:rPr lang="tr-TR" dirty="0"/>
              <a:t> tümü C81-C85’e kodlanmaktadır</a:t>
            </a:r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err="1"/>
              <a:t>Lenfomaların</a:t>
            </a:r>
            <a:r>
              <a:rPr lang="tr-TR" dirty="0"/>
              <a:t> morfolojisi zamanla değişebilir, bu yüzden </a:t>
            </a:r>
            <a:r>
              <a:rPr lang="tr-TR" dirty="0">
                <a:solidFill>
                  <a:srgbClr val="FF0000"/>
                </a:solidFill>
              </a:rPr>
              <a:t>her zaman en son patoloji sonuçlarını </a:t>
            </a:r>
            <a:r>
              <a:rPr lang="tr-TR" dirty="0"/>
              <a:t>ve dokümanlarını kontrol ediniz</a:t>
            </a:r>
          </a:p>
          <a:p>
            <a:pPr eaLnBrk="1" hangingPunct="1"/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16</a:t>
            </a:fld>
            <a:endParaRPr lang="tr-TR"/>
          </a:p>
        </p:txBody>
      </p:sp>
      <p:sp>
        <p:nvSpPr>
          <p:cNvPr id="73729" name="Rectangle 2"/>
          <p:cNvSpPr>
            <a:spLocks noGrp="1"/>
          </p:cNvSpPr>
          <p:nvPr>
            <p:ph type="title" idx="4294967295"/>
          </p:nvPr>
        </p:nvSpPr>
        <p:spPr>
          <a:xfrm>
            <a:off x="971600" y="274638"/>
            <a:ext cx="7848872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tr-TR" sz="4000" dirty="0" err="1">
                <a:solidFill>
                  <a:srgbClr val="FF0000"/>
                </a:solidFill>
              </a:rPr>
              <a:t>Neoplazilerin</a:t>
            </a:r>
            <a:r>
              <a:rPr lang="tr-TR" sz="4000" dirty="0">
                <a:solidFill>
                  <a:srgbClr val="FF0000"/>
                </a:solidFill>
              </a:rPr>
              <a:t> Kodlanması Aşamaları:</a:t>
            </a:r>
          </a:p>
        </p:txBody>
      </p:sp>
      <p:sp>
        <p:nvSpPr>
          <p:cNvPr id="73730" name="Rectangle 3"/>
          <p:cNvSpPr>
            <a:spLocks noGrp="1"/>
          </p:cNvSpPr>
          <p:nvPr>
            <p:ph type="body" idx="4294967295"/>
          </p:nvPr>
        </p:nvSpPr>
        <p:spPr>
          <a:xfrm>
            <a:off x="971600" y="1600200"/>
            <a:ext cx="7776864" cy="5257800"/>
          </a:xfrm>
        </p:spPr>
        <p:txBody>
          <a:bodyPr>
            <a:normAutofit/>
          </a:bodyPr>
          <a:lstStyle/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2400" dirty="0"/>
              <a:t>Altı adımdan oluşur:</a:t>
            </a:r>
          </a:p>
          <a:p>
            <a:pPr lvl="2" eaLnBrk="1" hangingPunct="1">
              <a:buClr>
                <a:srgbClr val="66FF33"/>
              </a:buClr>
              <a:buSzPct val="90000"/>
              <a:buFont typeface="Wingdings" pitchFamily="2" charset="2"/>
              <a:buAutoNum type="arabicPeriod"/>
            </a:pPr>
            <a:r>
              <a:rPr lang="tr-TR" dirty="0"/>
              <a:t>Ana terimi alfabetik indekste bulun ve morfolojik tip için morfoloji kodunu not ediniz</a:t>
            </a:r>
          </a:p>
          <a:p>
            <a:pPr lvl="2" eaLnBrk="1" hangingPunct="1">
              <a:buClr>
                <a:srgbClr val="66FF33"/>
              </a:buClr>
              <a:buSzPct val="90000"/>
              <a:buFont typeface="Wingdings" pitchFamily="2" charset="2"/>
              <a:buAutoNum type="arabicPeriod"/>
            </a:pPr>
            <a:r>
              <a:rPr lang="tr-TR" dirty="0"/>
              <a:t>Spesifik yer için </a:t>
            </a:r>
            <a:r>
              <a:rPr lang="tr-TR" dirty="0" smtClean="0"/>
              <a:t>Neoplazma İndeksi </a:t>
            </a:r>
            <a:r>
              <a:rPr lang="tr-TR" dirty="0"/>
              <a:t>altında bir alt terim arayınız – Eğer varsa, adım 6’ya gidiniz</a:t>
            </a:r>
          </a:p>
          <a:p>
            <a:pPr lvl="2" eaLnBrk="1" hangingPunct="1">
              <a:buClr>
                <a:srgbClr val="66FF33"/>
              </a:buClr>
              <a:buSzPct val="90000"/>
              <a:buFont typeface="Wingdings" pitchFamily="2" charset="2"/>
              <a:buAutoNum type="arabicPeriod"/>
            </a:pPr>
            <a:r>
              <a:rPr lang="tr-TR" dirty="0"/>
              <a:t>Eğer alt terimleri bulamazsanız, herhangi çapraz referans açıklamasını izleyin (bakınız, ayrıca bakınız, vs.)</a:t>
            </a:r>
          </a:p>
          <a:p>
            <a:pPr lvl="2" eaLnBrk="1" hangingPunct="1">
              <a:buClr>
                <a:srgbClr val="66FF33"/>
              </a:buClr>
              <a:buSzPct val="90000"/>
              <a:buFont typeface="Wingdings" pitchFamily="2" charset="2"/>
              <a:buAutoNum type="arabicPeriod"/>
            </a:pPr>
            <a:r>
              <a:rPr lang="tr-TR" dirty="0" err="1"/>
              <a:t>Neoplazi</a:t>
            </a:r>
            <a:r>
              <a:rPr lang="tr-TR" dirty="0"/>
              <a:t> </a:t>
            </a:r>
            <a:r>
              <a:rPr lang="tr-TR" dirty="0" smtClean="0"/>
              <a:t>İndeksine dönüp </a:t>
            </a:r>
            <a:r>
              <a:rPr lang="tr-TR" dirty="0"/>
              <a:t>özel yer için alt terimi yerleştirin</a:t>
            </a:r>
          </a:p>
          <a:p>
            <a:pPr lvl="2" eaLnBrk="1" hangingPunct="1">
              <a:buClr>
                <a:srgbClr val="66FF33"/>
              </a:buClr>
              <a:buSzPct val="90000"/>
              <a:buFont typeface="Wingdings" pitchFamily="2" charset="2"/>
              <a:buAutoNum type="arabicPeriod"/>
            </a:pPr>
            <a:r>
              <a:rPr lang="tr-TR" dirty="0" err="1"/>
              <a:t>Neoplazi</a:t>
            </a:r>
            <a:r>
              <a:rPr lang="tr-TR" dirty="0"/>
              <a:t> </a:t>
            </a:r>
            <a:r>
              <a:rPr lang="tr-TR" dirty="0" smtClean="0"/>
              <a:t>İndeksinde ki yere ait uygun </a:t>
            </a:r>
            <a:r>
              <a:rPr lang="tr-TR" dirty="0"/>
              <a:t>kodu belirleyin</a:t>
            </a:r>
          </a:p>
          <a:p>
            <a:pPr lvl="2" eaLnBrk="1" hangingPunct="1">
              <a:buClr>
                <a:srgbClr val="66FF33"/>
              </a:buClr>
              <a:buSzPct val="90000"/>
              <a:buFont typeface="Wingdings" pitchFamily="2" charset="2"/>
              <a:buAutoNum type="arabicPeriod"/>
            </a:pPr>
            <a:r>
              <a:rPr lang="tr-TR" dirty="0"/>
              <a:t>Kodu </a:t>
            </a:r>
            <a:r>
              <a:rPr lang="tr-TR" dirty="0" smtClean="0"/>
              <a:t>tabular  </a:t>
            </a:r>
            <a:r>
              <a:rPr lang="tr-TR" dirty="0"/>
              <a:t>listeden kontrol edin</a:t>
            </a:r>
          </a:p>
          <a:p>
            <a:pPr eaLnBrk="1" hangingPunct="1"/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17</a:t>
            </a:fld>
            <a:endParaRPr lang="tr-TR"/>
          </a:p>
        </p:txBody>
      </p:sp>
      <p:sp>
        <p:nvSpPr>
          <p:cNvPr id="74754" name="Rectangle 3"/>
          <p:cNvSpPr>
            <a:spLocks noGrp="1"/>
          </p:cNvSpPr>
          <p:nvPr>
            <p:ph type="body" idx="4294967295"/>
          </p:nvPr>
        </p:nvSpPr>
        <p:spPr>
          <a:xfrm>
            <a:off x="1043608" y="836712"/>
            <a:ext cx="7632848" cy="5687913"/>
          </a:xfrm>
        </p:spPr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r>
              <a:rPr lang="tr-TR" dirty="0">
                <a:solidFill>
                  <a:srgbClr val="7030A0"/>
                </a:solidFill>
              </a:rPr>
              <a:t>TANI: </a:t>
            </a:r>
            <a:r>
              <a:rPr lang="tr-TR" dirty="0"/>
              <a:t>Sağ memenin üst-iç kadranının habis neoplazması,beyin metastazı ile birlikte</a:t>
            </a:r>
          </a:p>
          <a:p>
            <a:pPr eaLnBrk="1" hangingPunct="1">
              <a:buFont typeface="Arial" charset="0"/>
              <a:buNone/>
            </a:pPr>
            <a:r>
              <a:rPr lang="tr-TR" dirty="0" smtClean="0">
                <a:solidFill>
                  <a:srgbClr val="7030A0"/>
                </a:solidFill>
              </a:rPr>
              <a:t>  Kodlar: C50.2</a:t>
            </a:r>
            <a:r>
              <a:rPr lang="tr-TR" dirty="0" smtClean="0"/>
              <a:t> </a:t>
            </a:r>
            <a:r>
              <a:rPr lang="tr-TR" dirty="0"/>
              <a:t>Memenin üst-iç kadranının habis </a:t>
            </a:r>
            <a:r>
              <a:rPr lang="tr-TR" dirty="0" smtClean="0"/>
              <a:t> </a:t>
            </a:r>
            <a:r>
              <a:rPr lang="tr-TR" dirty="0"/>
              <a:t>neoplazması</a:t>
            </a:r>
          </a:p>
          <a:p>
            <a:pPr eaLnBrk="1" hangingPunct="1">
              <a:buFont typeface="Arial" charset="0"/>
              <a:buNone/>
            </a:pPr>
            <a:r>
              <a:rPr lang="tr-TR" dirty="0"/>
              <a:t>		</a:t>
            </a:r>
            <a:r>
              <a:rPr lang="tr-TR" dirty="0" smtClean="0"/>
              <a:t>      </a:t>
            </a:r>
            <a:r>
              <a:rPr lang="tr-TR" dirty="0" smtClean="0">
                <a:solidFill>
                  <a:srgbClr val="7030A0"/>
                </a:solidFill>
              </a:rPr>
              <a:t>M8140/3</a:t>
            </a:r>
            <a:r>
              <a:rPr lang="tr-TR" dirty="0" smtClean="0"/>
              <a:t> </a:t>
            </a:r>
            <a:r>
              <a:rPr lang="tr-TR" dirty="0" err="1" smtClean="0"/>
              <a:t>Adenokarsinom</a:t>
            </a:r>
            <a:r>
              <a:rPr lang="tr-TR" dirty="0"/>
              <a:t> </a:t>
            </a:r>
            <a:r>
              <a:rPr lang="tr-TR" dirty="0" smtClean="0"/>
              <a:t>NOS/</a:t>
            </a:r>
            <a:r>
              <a:rPr lang="tr-TR" dirty="0" err="1" smtClean="0"/>
              <a:t>Primer</a:t>
            </a:r>
            <a:endParaRPr lang="tr-TR" dirty="0"/>
          </a:p>
          <a:p>
            <a:pPr eaLnBrk="1" hangingPunct="1">
              <a:buFont typeface="Arial" charset="0"/>
              <a:buNone/>
            </a:pPr>
            <a:r>
              <a:rPr lang="tr-TR" dirty="0"/>
              <a:t>		</a:t>
            </a:r>
            <a:r>
              <a:rPr lang="tr-TR" dirty="0" smtClean="0"/>
              <a:t>      </a:t>
            </a:r>
            <a:r>
              <a:rPr lang="tr-TR" dirty="0" smtClean="0">
                <a:solidFill>
                  <a:srgbClr val="7030A0"/>
                </a:solidFill>
              </a:rPr>
              <a:t>C79.3</a:t>
            </a:r>
            <a:r>
              <a:rPr lang="tr-TR" dirty="0" smtClean="0"/>
              <a:t> </a:t>
            </a:r>
            <a:r>
              <a:rPr lang="tr-TR" dirty="0"/>
              <a:t>Beyin ve </a:t>
            </a:r>
            <a:r>
              <a:rPr lang="tr-TR" dirty="0" err="1"/>
              <a:t>serebral</a:t>
            </a:r>
            <a:r>
              <a:rPr lang="tr-TR" dirty="0"/>
              <a:t> </a:t>
            </a:r>
            <a:r>
              <a:rPr lang="tr-TR" dirty="0" err="1"/>
              <a:t>meninkslerin</a:t>
            </a:r>
            <a:r>
              <a:rPr lang="tr-TR" dirty="0"/>
              <a:t> </a:t>
            </a:r>
            <a:r>
              <a:rPr lang="tr-TR" dirty="0" err="1"/>
              <a:t>sekonder</a:t>
            </a:r>
            <a:r>
              <a:rPr lang="tr-TR" dirty="0"/>
              <a:t> habis neoplazması</a:t>
            </a:r>
          </a:p>
          <a:p>
            <a:pPr eaLnBrk="1" hangingPunct="1">
              <a:buFont typeface="Arial" charset="0"/>
              <a:buNone/>
            </a:pPr>
            <a:r>
              <a:rPr lang="tr-TR" dirty="0"/>
              <a:t>		</a:t>
            </a:r>
            <a:r>
              <a:rPr lang="tr-TR" dirty="0" smtClean="0"/>
              <a:t>      </a:t>
            </a:r>
            <a:r>
              <a:rPr lang="tr-TR" dirty="0" smtClean="0">
                <a:solidFill>
                  <a:srgbClr val="7030A0"/>
                </a:solidFill>
              </a:rPr>
              <a:t>M8140/6</a:t>
            </a:r>
            <a:r>
              <a:rPr lang="tr-TR" dirty="0" smtClean="0">
                <a:solidFill>
                  <a:srgbClr val="66FF33"/>
                </a:solidFill>
              </a:rPr>
              <a:t> </a:t>
            </a:r>
            <a:r>
              <a:rPr lang="tr-TR" dirty="0" err="1"/>
              <a:t>Adenokarsinom</a:t>
            </a:r>
            <a:r>
              <a:rPr lang="tr-TR" dirty="0"/>
              <a:t> </a:t>
            </a:r>
            <a:r>
              <a:rPr lang="tr-TR" dirty="0" err="1" smtClean="0"/>
              <a:t>metastatik</a:t>
            </a:r>
            <a:r>
              <a:rPr lang="tr-TR" dirty="0"/>
              <a:t> </a:t>
            </a:r>
            <a:r>
              <a:rPr lang="tr-TR" dirty="0" smtClean="0"/>
              <a:t>NOS/</a:t>
            </a:r>
            <a:r>
              <a:rPr lang="tr-TR" dirty="0" err="1" smtClean="0"/>
              <a:t>sekonder</a:t>
            </a:r>
            <a:endParaRPr lang="tr-TR" dirty="0">
              <a:solidFill>
                <a:srgbClr val="66FF33"/>
              </a:solidFill>
            </a:endParaRPr>
          </a:p>
          <a:p>
            <a:pPr eaLnBrk="1" hangingPunct="1"/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18</a:t>
            </a:fld>
            <a:endParaRPr lang="tr-TR"/>
          </a:p>
        </p:txBody>
      </p:sp>
      <p:sp>
        <p:nvSpPr>
          <p:cNvPr id="75777" name="Rectangle 2"/>
          <p:cNvSpPr>
            <a:spLocks noGrp="1"/>
          </p:cNvSpPr>
          <p:nvPr>
            <p:ph type="title" idx="4294967295"/>
          </p:nvPr>
        </p:nvSpPr>
        <p:spPr>
          <a:xfrm>
            <a:off x="1043608" y="274638"/>
            <a:ext cx="7185992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4200" dirty="0" err="1">
                <a:solidFill>
                  <a:srgbClr val="FF0000"/>
                </a:solidFill>
              </a:rPr>
              <a:t>Neoplazilerle</a:t>
            </a:r>
            <a:r>
              <a:rPr lang="tr-TR" sz="4200" dirty="0">
                <a:solidFill>
                  <a:srgbClr val="FF0000"/>
                </a:solidFill>
              </a:rPr>
              <a:t> İlişkili Komplikasyonlar</a:t>
            </a:r>
          </a:p>
        </p:txBody>
      </p:sp>
      <p:sp>
        <p:nvSpPr>
          <p:cNvPr id="75778" name="Rectangle 3"/>
          <p:cNvSpPr>
            <a:spLocks noGrp="1"/>
          </p:cNvSpPr>
          <p:nvPr>
            <p:ph type="body" idx="4294967295"/>
          </p:nvPr>
        </p:nvSpPr>
        <p:spPr>
          <a:xfrm>
            <a:off x="971600" y="1600200"/>
            <a:ext cx="7776864" cy="5257800"/>
          </a:xfrm>
        </p:spPr>
        <p:txBody>
          <a:bodyPr/>
          <a:lstStyle/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Hastalar bilinen bir </a:t>
            </a:r>
            <a:r>
              <a:rPr lang="tr-TR" dirty="0" err="1"/>
              <a:t>neoplazinin</a:t>
            </a:r>
            <a:r>
              <a:rPr lang="tr-TR" dirty="0"/>
              <a:t> spesifik komplikasyonlarının tedavisi için yatırıldığı zaman, komplikasyon için kod </a:t>
            </a:r>
            <a:r>
              <a:rPr lang="tr-TR" dirty="0" err="1"/>
              <a:t>Pdx’tir</a:t>
            </a:r>
            <a:r>
              <a:rPr lang="tr-TR" dirty="0"/>
              <a:t> ve </a:t>
            </a:r>
            <a:r>
              <a:rPr lang="tr-TR" dirty="0" err="1"/>
              <a:t>malignite</a:t>
            </a:r>
            <a:r>
              <a:rPr lang="tr-TR" dirty="0"/>
              <a:t> </a:t>
            </a:r>
            <a:r>
              <a:rPr lang="tr-TR" dirty="0" err="1"/>
              <a:t>Adx’tir</a:t>
            </a:r>
            <a:endParaRPr lang="tr-TR" dirty="0"/>
          </a:p>
          <a:p>
            <a:pPr lvl="1" eaLnBrk="1" hangingPunct="1">
              <a:buClr>
                <a:srgbClr val="66FF33"/>
              </a:buClr>
              <a:buFont typeface="Arial" charset="0"/>
              <a:buNone/>
            </a:pPr>
            <a:endParaRPr lang="tr-TR" dirty="0"/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İstisna: Komplikasyon bir yıldız kodu olduğu zaman, hançer/yıldız kurallarını uygulamalısınız.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19</a:t>
            </a:fld>
            <a:endParaRPr lang="tr-TR"/>
          </a:p>
        </p:txBody>
      </p:sp>
      <p:sp>
        <p:nvSpPr>
          <p:cNvPr id="76801" name="Rectangle 2"/>
          <p:cNvSpPr>
            <a:spLocks noGrp="1"/>
          </p:cNvSpPr>
          <p:nvPr>
            <p:ph type="title" idx="4294967295"/>
          </p:nvPr>
        </p:nvSpPr>
        <p:spPr>
          <a:xfrm>
            <a:off x="971600" y="274638"/>
            <a:ext cx="7704856" cy="1143000"/>
          </a:xfrm>
        </p:spPr>
        <p:txBody>
          <a:bodyPr/>
          <a:lstStyle/>
          <a:p>
            <a:pPr algn="ctr" eaLnBrk="1" hangingPunct="1"/>
            <a:r>
              <a:rPr lang="tr-TR" b="1" dirty="0" smtClean="0">
                <a:solidFill>
                  <a:srgbClr val="FF0000"/>
                </a:solidFill>
              </a:rPr>
              <a:t>Radyoterapi (0229 )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76802" name="Rectangle 3"/>
          <p:cNvSpPr>
            <a:spLocks noGrp="1"/>
          </p:cNvSpPr>
          <p:nvPr>
            <p:ph type="body" idx="4294967295"/>
          </p:nvPr>
        </p:nvSpPr>
        <p:spPr>
          <a:xfrm>
            <a:off x="971600" y="1600200"/>
            <a:ext cx="7920880" cy="5257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900" dirty="0"/>
              <a:t>Habis durumlar nedeniyle radyoterapi gören, </a:t>
            </a:r>
            <a:r>
              <a:rPr lang="tr-TR" sz="2900" b="1" dirty="0"/>
              <a:t>birden fazla gün </a:t>
            </a:r>
            <a:r>
              <a:rPr lang="tr-TR" sz="2900" dirty="0"/>
              <a:t>için hastaneye yatırılan hastaların (bir başka deyişle, yatış tarihlerinden sonraki bir tarihte taburcu edilen hastalar) habis durumu ana tanı olarak sıralanmalı ve [1786] ila [1799] </a:t>
            </a:r>
            <a:r>
              <a:rPr lang="tr-TR" sz="2900" i="1" dirty="0"/>
              <a:t>Radyasyon onkoloji prosedürleri </a:t>
            </a:r>
            <a:r>
              <a:rPr lang="tr-TR" sz="2900" dirty="0"/>
              <a:t>bloklarından uygun radyasyon onkoloji prosedürü kodu ile kodlanmalıdır.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900" dirty="0"/>
              <a:t> Herhangi bir </a:t>
            </a:r>
            <a:r>
              <a:rPr lang="tr-TR" sz="2900" b="1" dirty="0"/>
              <a:t>günlük </a:t>
            </a:r>
            <a:r>
              <a:rPr lang="tr-TR" sz="2900" dirty="0"/>
              <a:t>radyoterapi yatışının (aynı gün hastaneye yatırma ve taburcu etme) olması halinde, Avustralya standartlarından farklı olarak ülkemiz için geliştirdiğimiz </a:t>
            </a:r>
            <a:r>
              <a:rPr lang="tr-TR" sz="2900" dirty="0" err="1">
                <a:solidFill>
                  <a:srgbClr val="7030A0"/>
                </a:solidFill>
              </a:rPr>
              <a:t>İBaG</a:t>
            </a:r>
            <a:r>
              <a:rPr lang="tr-TR" sz="2900" dirty="0">
                <a:solidFill>
                  <a:srgbClr val="7030A0"/>
                </a:solidFill>
              </a:rPr>
              <a:t> grubu içerisinde yapılan her seans için bir frekans olarak girilecektir.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2</a:t>
            </a:fld>
            <a:endParaRPr lang="tr-TR"/>
          </a:p>
        </p:txBody>
      </p:sp>
      <p:sp>
        <p:nvSpPr>
          <p:cNvPr id="57345" name="Rectangle 2"/>
          <p:cNvSpPr>
            <a:spLocks noGrp="1"/>
          </p:cNvSpPr>
          <p:nvPr>
            <p:ph type="title" idx="4294967295"/>
          </p:nvPr>
        </p:nvSpPr>
        <p:spPr>
          <a:xfrm>
            <a:off x="971600" y="274638"/>
            <a:ext cx="7704856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b="1" dirty="0" err="1" smtClean="0">
                <a:solidFill>
                  <a:srgbClr val="FF0000"/>
                </a:solidFill>
              </a:rPr>
              <a:t>Malignitenin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Rekürensi</a:t>
            </a:r>
            <a:r>
              <a:rPr lang="tr-TR" b="1" dirty="0" smtClean="0">
                <a:solidFill>
                  <a:srgbClr val="FF0000"/>
                </a:solidFill>
              </a:rPr>
              <a:t> (0237)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57346" name="Rectangle 3"/>
          <p:cNvSpPr>
            <a:spLocks noGrp="1"/>
          </p:cNvSpPr>
          <p:nvPr>
            <p:ph type="body" idx="4294967295"/>
          </p:nvPr>
        </p:nvSpPr>
        <p:spPr>
          <a:xfrm>
            <a:off x="971600" y="1600200"/>
            <a:ext cx="7920880" cy="5257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dirty="0"/>
              <a:t>Daha önce yok edilmiş olan </a:t>
            </a:r>
            <a:r>
              <a:rPr lang="tr-TR" sz="2800" dirty="0" err="1"/>
              <a:t>primer</a:t>
            </a:r>
            <a:r>
              <a:rPr lang="tr-TR" sz="2800" dirty="0"/>
              <a:t> </a:t>
            </a:r>
            <a:r>
              <a:rPr lang="tr-TR" sz="2800" dirty="0" err="1"/>
              <a:t>malignite</a:t>
            </a:r>
            <a:r>
              <a:rPr lang="tr-TR" sz="2800" dirty="0"/>
              <a:t> yinelemişse, C00-C75’ten uygun kodu kullanarak </a:t>
            </a:r>
            <a:r>
              <a:rPr lang="tr-TR" sz="2800" b="1" dirty="0"/>
              <a:t>ilk </a:t>
            </a:r>
            <a:r>
              <a:rPr lang="tr-TR" sz="2800" b="1" dirty="0" err="1"/>
              <a:t>primer</a:t>
            </a:r>
            <a:r>
              <a:rPr lang="tr-TR" sz="2800" b="1" dirty="0"/>
              <a:t> bölgeyi kodlayın</a:t>
            </a:r>
            <a:r>
              <a:rPr lang="tr-TR" sz="2800" dirty="0"/>
              <a:t>. Belirtilen </a:t>
            </a:r>
            <a:r>
              <a:rPr lang="tr-TR" sz="2800" dirty="0" err="1"/>
              <a:t>sekonder</a:t>
            </a:r>
            <a:r>
              <a:rPr lang="tr-TR" sz="2800" dirty="0"/>
              <a:t> bölgeleri de kodlayın.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tr-TR" sz="2800" b="1" dirty="0" smtClean="0"/>
              <a:t>     </a:t>
            </a:r>
            <a:r>
              <a:rPr lang="tr-TR" sz="2800" b="1" dirty="0" smtClean="0">
                <a:solidFill>
                  <a:srgbClr val="7030A0"/>
                </a:solidFill>
              </a:rPr>
              <a:t>Örnek :</a:t>
            </a:r>
            <a:endParaRPr lang="tr-TR" sz="2800" b="1" dirty="0">
              <a:solidFill>
                <a:srgbClr val="7030A0"/>
              </a:solidFill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tr-TR" sz="2800" dirty="0" smtClean="0"/>
              <a:t>     Hastaya </a:t>
            </a:r>
            <a:r>
              <a:rPr lang="tr-TR" sz="2800" dirty="0"/>
              <a:t>1996’da </a:t>
            </a:r>
            <a:r>
              <a:rPr lang="tr-TR" sz="2800" dirty="0" err="1"/>
              <a:t>karsinoma</a:t>
            </a:r>
            <a:r>
              <a:rPr lang="tr-TR" sz="2800" dirty="0"/>
              <a:t> sebebiyle bir </a:t>
            </a:r>
            <a:r>
              <a:rPr lang="tr-TR" sz="2800" dirty="0" err="1"/>
              <a:t>sigmoid</a:t>
            </a:r>
            <a:r>
              <a:rPr lang="tr-TR" sz="2800" dirty="0"/>
              <a:t> </a:t>
            </a:r>
            <a:r>
              <a:rPr lang="tr-TR" sz="2800" dirty="0" err="1"/>
              <a:t>kolektomi</a:t>
            </a:r>
            <a:r>
              <a:rPr lang="tr-TR" sz="2800" dirty="0"/>
              <a:t> yapılmıştır; bugün, </a:t>
            </a:r>
            <a:r>
              <a:rPr lang="tr-TR" sz="2800" dirty="0" err="1"/>
              <a:t>karsinoma</a:t>
            </a:r>
            <a:r>
              <a:rPr lang="tr-TR" sz="2800" dirty="0"/>
              <a:t> rektumda yinelemektedir.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tr-TR" sz="2800" dirty="0" smtClean="0"/>
              <a:t>      Kodlar</a:t>
            </a:r>
            <a:r>
              <a:rPr lang="tr-TR" sz="2800" dirty="0"/>
              <a:t>: C18.7 </a:t>
            </a:r>
            <a:r>
              <a:rPr lang="tr-TR" sz="2800" i="1" dirty="0" err="1"/>
              <a:t>Sigmoid</a:t>
            </a:r>
            <a:r>
              <a:rPr lang="tr-TR" sz="2800" i="1" dirty="0"/>
              <a:t> kolonun habis neoplazması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tr-TR" sz="2800" dirty="0"/>
              <a:t>                  M8010/3 </a:t>
            </a:r>
            <a:r>
              <a:rPr lang="tr-TR" sz="2800" i="1" dirty="0" err="1"/>
              <a:t>Karsinoma</a:t>
            </a:r>
            <a:r>
              <a:rPr lang="tr-TR" sz="2800" i="1" dirty="0"/>
              <a:t> NOS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tr-TR" sz="2800" i="1" dirty="0"/>
              <a:t>                  +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tr-TR" sz="2800" i="1" dirty="0"/>
              <a:t>                  rektumdaki </a:t>
            </a:r>
            <a:r>
              <a:rPr lang="tr-TR" sz="2800" i="1" dirty="0" err="1"/>
              <a:t>karsinoma</a:t>
            </a:r>
            <a:r>
              <a:rPr lang="tr-TR" sz="2800" i="1" dirty="0"/>
              <a:t> da ek tanı olarak kodlanacak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20</a:t>
            </a:fld>
            <a:endParaRPr lang="tr-TR"/>
          </a:p>
        </p:txBody>
      </p:sp>
      <p:sp>
        <p:nvSpPr>
          <p:cNvPr id="77825" name="Rectangle 2"/>
          <p:cNvSpPr>
            <a:spLocks noGrp="1"/>
          </p:cNvSpPr>
          <p:nvPr>
            <p:ph type="title" idx="4294967295"/>
          </p:nvPr>
        </p:nvSpPr>
        <p:spPr>
          <a:xfrm>
            <a:off x="755576" y="274638"/>
            <a:ext cx="7992888" cy="1143000"/>
          </a:xfrm>
        </p:spPr>
        <p:txBody>
          <a:bodyPr/>
          <a:lstStyle/>
          <a:p>
            <a:pPr algn="ctr" eaLnBrk="1" hangingPunct="1"/>
            <a:r>
              <a:rPr lang="tr-TR" b="1" dirty="0" smtClean="0">
                <a:solidFill>
                  <a:srgbClr val="FF0000"/>
                </a:solidFill>
              </a:rPr>
              <a:t>Kemoterapi (0044)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77826" name="Rectangle 3"/>
          <p:cNvSpPr>
            <a:spLocks noGrp="1"/>
          </p:cNvSpPr>
          <p:nvPr>
            <p:ph type="body" idx="4294967295"/>
          </p:nvPr>
        </p:nvSpPr>
        <p:spPr>
          <a:xfrm>
            <a:off x="971600" y="1412875"/>
            <a:ext cx="7776864" cy="54451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b="1" dirty="0" smtClean="0">
                <a:solidFill>
                  <a:srgbClr val="7030A0"/>
                </a:solidFill>
              </a:rPr>
              <a:t>Neoplazma kemoterapisi için günlük bakım epizotları:</a:t>
            </a:r>
            <a:r>
              <a:rPr lang="tr-TR" sz="2800" dirty="0" smtClean="0">
                <a:solidFill>
                  <a:srgbClr val="7030A0"/>
                </a:solidFill>
              </a:rPr>
              <a:t> </a:t>
            </a:r>
            <a:r>
              <a:rPr lang="tr-TR" sz="2800" dirty="0" smtClean="0"/>
              <a:t>Hastanın aynı gün hastaneye yatırılıp taburcu edildiği, neoplazma veya neoplazma ile ilişkili bir duruma yönelik </a:t>
            </a:r>
            <a:r>
              <a:rPr lang="tr-TR" sz="2800" dirty="0" smtClean="0">
                <a:solidFill>
                  <a:srgbClr val="FF0000"/>
                </a:solidFill>
              </a:rPr>
              <a:t>kemoterapi bakım epizotları için </a:t>
            </a:r>
            <a:r>
              <a:rPr lang="tr-TR" sz="2800" dirty="0" err="1" smtClean="0">
                <a:solidFill>
                  <a:srgbClr val="FF0000"/>
                </a:solidFill>
              </a:rPr>
              <a:t>İBaG</a:t>
            </a:r>
            <a:r>
              <a:rPr lang="tr-TR" sz="2800" dirty="0" smtClean="0">
                <a:solidFill>
                  <a:srgbClr val="FF0000"/>
                </a:solidFill>
              </a:rPr>
              <a:t> grubundan yapılan her seans başına bir frekans verilecektir.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b="1" dirty="0" smtClean="0">
                <a:solidFill>
                  <a:srgbClr val="7030A0"/>
                </a:solidFill>
              </a:rPr>
              <a:t>Neoplazma dışındaki durumlara yönelik kemoterapi için günlük bakım epizotları: </a:t>
            </a:r>
            <a:r>
              <a:rPr lang="tr-TR" sz="2800" dirty="0" smtClean="0"/>
              <a:t>Hastanın aynı gün hastaneye yatırılıp taburcu edildiği, neoplazma dışındaki durumlara yönelik kemoterapi bakım epizotları için aşağıdaki kodları atayın: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tr-TR" sz="2800" dirty="0" smtClean="0"/>
              <a:t>           • Duruma ilişkin bir kod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tr-TR" sz="2800" dirty="0" smtClean="0"/>
              <a:t>           • Uygun işlem kodu.</a:t>
            </a:r>
          </a:p>
          <a:p>
            <a:pPr eaLnBrk="1" hangingPunct="1">
              <a:lnSpc>
                <a:spcPct val="80000"/>
              </a:lnSpc>
              <a:buNone/>
            </a:pP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21</a:t>
            </a:fld>
            <a:endParaRPr lang="tr-TR"/>
          </a:p>
        </p:txBody>
      </p:sp>
      <p:sp>
        <p:nvSpPr>
          <p:cNvPr id="79874" name="Rectangle 3"/>
          <p:cNvSpPr>
            <a:spLocks noGrp="1"/>
          </p:cNvSpPr>
          <p:nvPr>
            <p:ph type="body" idx="4294967295"/>
          </p:nvPr>
        </p:nvSpPr>
        <p:spPr>
          <a:xfrm>
            <a:off x="971600" y="1124744"/>
            <a:ext cx="7704856" cy="5256584"/>
          </a:xfrm>
        </p:spPr>
        <p:txBody>
          <a:bodyPr/>
          <a:lstStyle/>
          <a:p>
            <a:pPr eaLnBrk="1" hangingPunct="1">
              <a:buNone/>
            </a:pPr>
            <a:r>
              <a:rPr lang="tr-TR" b="1" dirty="0" smtClean="0">
                <a:solidFill>
                  <a:srgbClr val="7030A0"/>
                </a:solidFill>
              </a:rPr>
              <a:t>    Kemoterapi </a:t>
            </a:r>
            <a:r>
              <a:rPr lang="tr-TR" b="1" dirty="0">
                <a:solidFill>
                  <a:srgbClr val="7030A0"/>
                </a:solidFill>
              </a:rPr>
              <a:t>için birden fazla gün süren bakım epizotları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dirty="0"/>
              <a:t>Kemoterapi için birden fazla gün süren bakım epizotlarına, kemoterapi tedavisi gerektiren duruma ilişkin bir ana tanı kodu ve uygun işlem kodu atanmalıdır.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22</a:t>
            </a:fld>
            <a:endParaRPr lang="tr-TR"/>
          </a:p>
        </p:txBody>
      </p:sp>
      <p:sp>
        <p:nvSpPr>
          <p:cNvPr id="80897" name="Rectangle 2"/>
          <p:cNvSpPr>
            <a:spLocks noGrp="1"/>
          </p:cNvSpPr>
          <p:nvPr>
            <p:ph type="title" idx="4294967295"/>
          </p:nvPr>
        </p:nvSpPr>
        <p:spPr>
          <a:xfrm>
            <a:off x="827584" y="274638"/>
            <a:ext cx="7776864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4000" b="1" dirty="0"/>
              <a:t/>
            </a:r>
            <a:br>
              <a:rPr lang="tr-TR" sz="4000" b="1" dirty="0"/>
            </a:br>
            <a:r>
              <a:rPr lang="tr-TR" sz="4000" b="1" dirty="0">
                <a:solidFill>
                  <a:srgbClr val="FF0000"/>
                </a:solidFill>
              </a:rPr>
              <a:t>Kemoterapi işlem kodlaması</a:t>
            </a:r>
            <a:r>
              <a:rPr lang="tr-TR" sz="4000" b="1" dirty="0"/>
              <a:t/>
            </a:r>
            <a:br>
              <a:rPr lang="tr-TR" sz="4000" b="1" dirty="0"/>
            </a:br>
            <a:endParaRPr lang="tr-TR" sz="4000" b="1" dirty="0"/>
          </a:p>
        </p:txBody>
      </p:sp>
      <p:sp>
        <p:nvSpPr>
          <p:cNvPr id="80898" name="Rectangle 3"/>
          <p:cNvSpPr>
            <a:spLocks noGrp="1"/>
          </p:cNvSpPr>
          <p:nvPr>
            <p:ph type="body" idx="4294967295"/>
          </p:nvPr>
        </p:nvSpPr>
        <p:spPr>
          <a:xfrm>
            <a:off x="1043608" y="1600200"/>
            <a:ext cx="7560840" cy="478112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dirty="0"/>
              <a:t>Bir bakım epizodunda hastaya birkaç kez </a:t>
            </a:r>
            <a:r>
              <a:rPr lang="tr-TR" dirty="0" err="1"/>
              <a:t>farmakoterapi</a:t>
            </a:r>
            <a:r>
              <a:rPr lang="tr-TR" dirty="0"/>
              <a:t> uygulanması ve aynı işlem kodunun geçerli olması halinde, işlem kodunu yalnızca bir kez atayın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23</a:t>
            </a:fld>
            <a:endParaRPr lang="tr-TR"/>
          </a:p>
        </p:txBody>
      </p:sp>
      <p:sp>
        <p:nvSpPr>
          <p:cNvPr id="81922" name="Rectangle 3"/>
          <p:cNvSpPr>
            <a:spLocks noGrp="1"/>
          </p:cNvSpPr>
          <p:nvPr>
            <p:ph type="body" idx="4294967295"/>
          </p:nvPr>
        </p:nvSpPr>
        <p:spPr>
          <a:xfrm>
            <a:off x="1043608" y="1052736"/>
            <a:ext cx="7704856" cy="547260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b="1" dirty="0" smtClean="0">
                <a:solidFill>
                  <a:srgbClr val="7030A0"/>
                </a:solidFill>
              </a:rPr>
              <a:t>Örnek :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tr-TR" sz="2800" b="1" dirty="0" smtClean="0"/>
              <a:t>    </a:t>
            </a:r>
            <a:r>
              <a:rPr lang="tr-TR" sz="2800" dirty="0"/>
              <a:t>Hasta, meme kanseri sebebiyle on iki günden uzun sürecek bir kemoterapi seyri için hastaneye yatırılmıştır. </a:t>
            </a:r>
            <a:r>
              <a:rPr lang="tr-TR" sz="2800" dirty="0" err="1"/>
              <a:t>İntravenöz</a:t>
            </a:r>
            <a:r>
              <a:rPr lang="tr-TR" sz="2800" dirty="0"/>
              <a:t> kemoterapi (5FU) uygulanmıştır.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tr-TR" sz="2800" dirty="0"/>
              <a:t> Neler kodlanmalıdır?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tr-TR" sz="2800" dirty="0"/>
              <a:t>               C50.- </a:t>
            </a:r>
            <a:r>
              <a:rPr lang="tr-TR" sz="2800" i="1" dirty="0"/>
              <a:t>Memenin habis neoplazması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tr-TR" sz="2800" dirty="0"/>
              <a:t>               M8010/3 </a:t>
            </a:r>
            <a:r>
              <a:rPr lang="tr-TR" sz="2800" i="1" dirty="0" err="1"/>
              <a:t>Karsinoma</a:t>
            </a:r>
            <a:r>
              <a:rPr lang="tr-TR" sz="2800" i="1" dirty="0"/>
              <a:t> NOS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tr-TR" sz="2800" dirty="0"/>
              <a:t>               96199-00 [1920] </a:t>
            </a:r>
            <a:r>
              <a:rPr lang="tr-TR" sz="2800" i="1" dirty="0" err="1"/>
              <a:t>İntravenöz</a:t>
            </a:r>
            <a:r>
              <a:rPr lang="tr-TR" sz="2800" i="1" dirty="0"/>
              <a:t> farmakolojik ajan uygulaması, </a:t>
            </a:r>
            <a:r>
              <a:rPr lang="tr-TR" sz="2800" i="1" dirty="0" err="1"/>
              <a:t>antineoplastik</a:t>
            </a:r>
            <a:r>
              <a:rPr lang="tr-TR" sz="2800" i="1" dirty="0"/>
              <a:t> ajan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19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819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819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819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819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819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2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24</a:t>
            </a:fld>
            <a:endParaRPr lang="tr-TR"/>
          </a:p>
        </p:txBody>
      </p:sp>
      <p:sp>
        <p:nvSpPr>
          <p:cNvPr id="82946" name="Rectangle 3"/>
          <p:cNvSpPr>
            <a:spLocks noGrp="1"/>
          </p:cNvSpPr>
          <p:nvPr>
            <p:ph type="body" idx="4294967295"/>
          </p:nvPr>
        </p:nvSpPr>
        <p:spPr>
          <a:xfrm>
            <a:off x="971600" y="764704"/>
            <a:ext cx="7776864" cy="5832648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tr-TR" b="1" dirty="0" smtClean="0">
                <a:solidFill>
                  <a:srgbClr val="7030A0"/>
                </a:solidFill>
              </a:rPr>
              <a:t>Örnek: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tr-TR" b="1" dirty="0" smtClean="0"/>
              <a:t>    </a:t>
            </a:r>
            <a:r>
              <a:rPr lang="tr-TR" dirty="0"/>
              <a:t>Hasta, prostat kanseri için günlük kemoterapi amacıyla hastaneye yatırılmıştır.Hastaya </a:t>
            </a:r>
            <a:r>
              <a:rPr lang="tr-TR" dirty="0" err="1"/>
              <a:t>intravenöz</a:t>
            </a:r>
            <a:r>
              <a:rPr lang="tr-TR" dirty="0"/>
              <a:t> </a:t>
            </a:r>
            <a:r>
              <a:rPr lang="tr-TR" dirty="0" err="1"/>
              <a:t>siklofosfamid</a:t>
            </a:r>
            <a:r>
              <a:rPr lang="tr-TR" dirty="0"/>
              <a:t> verilmiş ve hasta aynı gün taburcu edilmiştir.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tr-TR" dirty="0"/>
              <a:t>    Neler kodlanacaktır?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tr-TR" dirty="0"/>
              <a:t>    Bu hasta seansı </a:t>
            </a:r>
            <a:r>
              <a:rPr lang="tr-TR" b="1" dirty="0" err="1"/>
              <a:t>İBaG</a:t>
            </a:r>
            <a:r>
              <a:rPr lang="tr-TR" dirty="0"/>
              <a:t> içerisinde frekans olarak ele alınacak. TİG veri kodlaması yapılmayacaktır!!!!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tr-TR" dirty="0"/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29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829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829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829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6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3</a:t>
            </a:fld>
            <a:endParaRPr lang="tr-TR"/>
          </a:p>
        </p:txBody>
      </p:sp>
      <p:sp>
        <p:nvSpPr>
          <p:cNvPr id="58369" name="Rectangle 2"/>
          <p:cNvSpPr>
            <a:spLocks noGrp="1"/>
          </p:cNvSpPr>
          <p:nvPr>
            <p:ph type="title" idx="4294967295"/>
          </p:nvPr>
        </p:nvSpPr>
        <p:spPr>
          <a:xfrm>
            <a:off x="467544" y="274638"/>
            <a:ext cx="7762056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4000" dirty="0">
                <a:solidFill>
                  <a:srgbClr val="FF0000"/>
                </a:solidFill>
              </a:rPr>
              <a:t>3) Metastazlar (</a:t>
            </a:r>
            <a:r>
              <a:rPr lang="tr-TR" sz="4000" dirty="0" err="1">
                <a:solidFill>
                  <a:srgbClr val="FF0000"/>
                </a:solidFill>
              </a:rPr>
              <a:t>Sekonder</a:t>
            </a:r>
            <a:r>
              <a:rPr lang="tr-TR" sz="4000" dirty="0">
                <a:solidFill>
                  <a:srgbClr val="FF0000"/>
                </a:solidFill>
              </a:rPr>
              <a:t> Yerler)</a:t>
            </a:r>
            <a:br>
              <a:rPr lang="tr-TR" sz="4000" dirty="0">
                <a:solidFill>
                  <a:srgbClr val="FF0000"/>
                </a:solidFill>
              </a:rPr>
            </a:br>
            <a:r>
              <a:rPr lang="tr-TR" sz="3200" dirty="0">
                <a:solidFill>
                  <a:srgbClr val="FF0000"/>
                </a:solidFill>
              </a:rPr>
              <a:t>(ACS 0239)</a:t>
            </a:r>
          </a:p>
        </p:txBody>
      </p:sp>
      <p:sp>
        <p:nvSpPr>
          <p:cNvPr id="58370" name="Rectangle 3"/>
          <p:cNvSpPr>
            <a:spLocks noGrp="1"/>
          </p:cNvSpPr>
          <p:nvPr>
            <p:ph type="body" idx="4294967295"/>
          </p:nvPr>
        </p:nvSpPr>
        <p:spPr>
          <a:xfrm>
            <a:off x="1043608" y="1711325"/>
            <a:ext cx="7632848" cy="4525963"/>
          </a:xfrm>
        </p:spPr>
        <p:txBody>
          <a:bodyPr>
            <a:normAutofit/>
          </a:bodyPr>
          <a:lstStyle/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3200" dirty="0" err="1"/>
              <a:t>Primer</a:t>
            </a:r>
            <a:r>
              <a:rPr lang="tr-TR" sz="3200" dirty="0"/>
              <a:t> </a:t>
            </a:r>
            <a:r>
              <a:rPr lang="tr-TR" sz="3200" dirty="0" err="1"/>
              <a:t>malign</a:t>
            </a:r>
            <a:r>
              <a:rPr lang="tr-TR" sz="3200" dirty="0"/>
              <a:t> </a:t>
            </a:r>
            <a:r>
              <a:rPr lang="tr-TR" sz="3200" dirty="0" err="1"/>
              <a:t>neoplazinin</a:t>
            </a:r>
            <a:r>
              <a:rPr lang="tr-TR" sz="3200" dirty="0"/>
              <a:t> yayıldığı yerdir. </a:t>
            </a:r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3200" dirty="0" err="1"/>
              <a:t>Sekonder</a:t>
            </a:r>
            <a:r>
              <a:rPr lang="tr-TR" sz="3200" dirty="0"/>
              <a:t> yerler için kodlar geneldir, örneğin, vücudun tüm kemikleri için </a:t>
            </a:r>
          </a:p>
          <a:p>
            <a:pPr lvl="1" eaLnBrk="1" hangingPunct="1">
              <a:buClr>
                <a:srgbClr val="66FF33"/>
              </a:buClr>
              <a:buFont typeface="Arial" charset="0"/>
              <a:buNone/>
            </a:pPr>
            <a:r>
              <a:rPr lang="tr-TR" sz="3200" dirty="0"/>
              <a:t>	C79 .5 </a:t>
            </a:r>
            <a:r>
              <a:rPr lang="tr-TR" sz="3200" i="1" dirty="0"/>
              <a:t>Kemik ve kemik iliğinin </a:t>
            </a:r>
            <a:r>
              <a:rPr lang="tr-TR" sz="3200" i="1" dirty="0" err="1"/>
              <a:t>sekonder</a:t>
            </a:r>
            <a:r>
              <a:rPr lang="tr-TR" sz="3200" i="1" dirty="0"/>
              <a:t> </a:t>
            </a:r>
            <a:r>
              <a:rPr lang="tr-TR" sz="3200" i="1" dirty="0" err="1"/>
              <a:t>malign</a:t>
            </a:r>
            <a:r>
              <a:rPr lang="tr-TR" sz="3200" i="1" dirty="0"/>
              <a:t> </a:t>
            </a:r>
            <a:r>
              <a:rPr lang="tr-TR" sz="3200" i="1" dirty="0" err="1"/>
              <a:t>neoplazileri</a:t>
            </a:r>
            <a:r>
              <a:rPr lang="tr-TR" sz="3200" dirty="0"/>
              <a:t>  kullanılmaktadır</a:t>
            </a:r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3200" dirty="0"/>
              <a:t>Eğer tanı </a:t>
            </a:r>
            <a:r>
              <a:rPr lang="tr-TR" sz="3200" dirty="0" err="1"/>
              <a:t>neoplazinin</a:t>
            </a:r>
            <a:r>
              <a:rPr lang="tr-TR" sz="3200" dirty="0"/>
              <a:t> </a:t>
            </a:r>
            <a:r>
              <a:rPr lang="tr-TR" sz="3200" dirty="0" err="1"/>
              <a:t>primer</a:t>
            </a:r>
            <a:r>
              <a:rPr lang="tr-TR" sz="3200" dirty="0"/>
              <a:t> mi </a:t>
            </a:r>
            <a:r>
              <a:rPr lang="tr-TR" sz="3200" dirty="0" err="1"/>
              <a:t>sekonder</a:t>
            </a:r>
            <a:r>
              <a:rPr lang="tr-TR" sz="3200" dirty="0"/>
              <a:t> mi olduğunu tanımlamıyorsa, bunu </a:t>
            </a:r>
            <a:r>
              <a:rPr lang="tr-TR" sz="3200" dirty="0" err="1"/>
              <a:t>primer</a:t>
            </a:r>
            <a:r>
              <a:rPr lang="tr-TR" sz="3200" dirty="0"/>
              <a:t> yere kodlayın</a:t>
            </a:r>
          </a:p>
          <a:p>
            <a:pPr eaLnBrk="1" hangingPunct="1"/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4</a:t>
            </a:fld>
            <a:endParaRPr lang="tr-TR"/>
          </a:p>
        </p:txBody>
      </p:sp>
      <p:pic>
        <p:nvPicPr>
          <p:cNvPr id="59394" name="Picture 2" descr="metastases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195736" y="1412776"/>
            <a:ext cx="4679950" cy="431958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5</a:t>
            </a:fld>
            <a:endParaRPr lang="tr-TR"/>
          </a:p>
        </p:txBody>
      </p:sp>
      <p:sp>
        <p:nvSpPr>
          <p:cNvPr id="61441" name="Rectangle 2"/>
          <p:cNvSpPr>
            <a:spLocks noGrp="1"/>
          </p:cNvSpPr>
          <p:nvPr>
            <p:ph type="title" idx="4294967295"/>
          </p:nvPr>
        </p:nvSpPr>
        <p:spPr>
          <a:xfrm>
            <a:off x="971600" y="274638"/>
            <a:ext cx="7776864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4000" dirty="0">
                <a:solidFill>
                  <a:srgbClr val="FF0000"/>
                </a:solidFill>
              </a:rPr>
              <a:t>4) </a:t>
            </a:r>
            <a:r>
              <a:rPr lang="tr-TR" sz="4000" dirty="0" err="1">
                <a:solidFill>
                  <a:srgbClr val="FF0000"/>
                </a:solidFill>
              </a:rPr>
              <a:t>Neoplazilerin</a:t>
            </a:r>
            <a:r>
              <a:rPr lang="tr-TR" sz="4000" dirty="0">
                <a:solidFill>
                  <a:srgbClr val="FF0000"/>
                </a:solidFill>
              </a:rPr>
              <a:t> Morfolojisi</a:t>
            </a:r>
            <a:r>
              <a:rPr lang="tr-TR" sz="3600" dirty="0">
                <a:solidFill>
                  <a:srgbClr val="FF0000"/>
                </a:solidFill>
              </a:rPr>
              <a:t> </a:t>
            </a:r>
            <a:r>
              <a:rPr lang="tr-TR" sz="3200" dirty="0">
                <a:solidFill>
                  <a:srgbClr val="FF0000"/>
                </a:solidFill>
              </a:rPr>
              <a:t>(ACS 0233)</a:t>
            </a:r>
          </a:p>
        </p:txBody>
      </p:sp>
      <p:sp>
        <p:nvSpPr>
          <p:cNvPr id="61442" name="Rectangle 3"/>
          <p:cNvSpPr>
            <a:spLocks noGrp="1"/>
          </p:cNvSpPr>
          <p:nvPr>
            <p:ph type="body" idx="4294967295"/>
          </p:nvPr>
        </p:nvSpPr>
        <p:spPr>
          <a:xfrm>
            <a:off x="971600" y="1600200"/>
            <a:ext cx="7776864" cy="5068888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2600" dirty="0"/>
              <a:t>Morfoloji, </a:t>
            </a:r>
            <a:r>
              <a:rPr lang="tr-TR" sz="2600" dirty="0" err="1"/>
              <a:t>neoplastik</a:t>
            </a:r>
            <a:r>
              <a:rPr lang="tr-TR" sz="2600" dirty="0"/>
              <a:t> hücrelerin </a:t>
            </a:r>
            <a:r>
              <a:rPr lang="tr-TR" sz="2600" dirty="0" err="1"/>
              <a:t>histopatolojisi</a:t>
            </a:r>
            <a:r>
              <a:rPr lang="tr-TR" sz="2600" dirty="0"/>
              <a:t> veya yapısı anlamına gelmektedir</a:t>
            </a:r>
          </a:p>
          <a:p>
            <a:pPr lvl="1" eaLnBrk="1" hangingPunct="1">
              <a:lnSpc>
                <a:spcPct val="90000"/>
              </a:lnSpc>
              <a:buClr>
                <a:srgbClr val="66FF33"/>
              </a:buClr>
              <a:buFont typeface="Wingdings" pitchFamily="2" charset="2"/>
              <a:buChar char="Ø"/>
            </a:pPr>
            <a:endParaRPr lang="tr-TR" sz="2600" dirty="0"/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tr-TR" sz="2600" dirty="0">
                <a:solidFill>
                  <a:srgbClr val="7030A0"/>
                </a:solidFill>
              </a:rPr>
              <a:t>Morfoloji		</a:t>
            </a:r>
            <a:r>
              <a:rPr lang="tr-TR" sz="2600" dirty="0" smtClean="0">
                <a:solidFill>
                  <a:srgbClr val="7030A0"/>
                </a:solidFill>
              </a:rPr>
              <a:t>Davranışı</a:t>
            </a:r>
            <a:r>
              <a:rPr lang="tr-TR" sz="2600" dirty="0">
                <a:solidFill>
                  <a:srgbClr val="7030A0"/>
                </a:solidFill>
              </a:rPr>
              <a:t>	Hücre tipi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tr-TR" sz="2600" dirty="0" err="1"/>
              <a:t>Carcinoma</a:t>
            </a:r>
            <a:r>
              <a:rPr lang="tr-TR" sz="2600" dirty="0"/>
              <a:t>	</a:t>
            </a:r>
            <a:r>
              <a:rPr lang="tr-TR" sz="2600" dirty="0" err="1" smtClean="0"/>
              <a:t>Malign</a:t>
            </a:r>
            <a:r>
              <a:rPr lang="tr-TR" sz="2600" dirty="0" smtClean="0"/>
              <a:t>     </a:t>
            </a:r>
            <a:r>
              <a:rPr lang="tr-TR" sz="2600" dirty="0"/>
              <a:t>	</a:t>
            </a:r>
            <a:r>
              <a:rPr lang="tr-TR" sz="2600" dirty="0" err="1"/>
              <a:t>Epitel</a:t>
            </a:r>
            <a:r>
              <a:rPr lang="tr-TR" sz="2600" dirty="0"/>
              <a:t> hücresi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tr-TR" sz="2600" dirty="0"/>
              <a:t>Adenoma		</a:t>
            </a:r>
            <a:r>
              <a:rPr lang="tr-TR" sz="2600" dirty="0" err="1" smtClean="0"/>
              <a:t>Benign</a:t>
            </a:r>
            <a:r>
              <a:rPr lang="tr-TR" sz="2600" dirty="0" smtClean="0"/>
              <a:t> </a:t>
            </a:r>
            <a:r>
              <a:rPr lang="tr-TR" sz="2600" dirty="0"/>
              <a:t>	</a:t>
            </a:r>
            <a:r>
              <a:rPr lang="tr-TR" sz="2600" dirty="0" err="1" smtClean="0"/>
              <a:t>Glandular</a:t>
            </a:r>
            <a:r>
              <a:rPr lang="tr-TR" sz="2600" dirty="0" smtClean="0"/>
              <a:t> </a:t>
            </a:r>
            <a:r>
              <a:rPr lang="tr-TR" sz="2600" dirty="0" err="1" smtClean="0"/>
              <a:t>epitel</a:t>
            </a:r>
            <a:r>
              <a:rPr lang="tr-TR" sz="2600" dirty="0"/>
              <a:t> </a:t>
            </a:r>
            <a:r>
              <a:rPr lang="tr-TR" sz="2600" dirty="0" smtClean="0"/>
              <a:t>h.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tr-TR" sz="2600" dirty="0" smtClean="0"/>
              <a:t>Morfoloji </a:t>
            </a:r>
            <a:r>
              <a:rPr lang="tr-TR" sz="2600" dirty="0"/>
              <a:t>kodları önek ve beş </a:t>
            </a:r>
            <a:r>
              <a:rPr lang="tr-TR" sz="2600" dirty="0" err="1"/>
              <a:t>kırılımdan</a:t>
            </a:r>
            <a:r>
              <a:rPr lang="tr-TR" sz="2600" dirty="0"/>
              <a:t> oluşur.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tr-TR" sz="2600" dirty="0"/>
              <a:t>Önek	histoloji	davranışı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tr-TR" sz="2600" dirty="0"/>
              <a:t>M		</a:t>
            </a:r>
            <a:r>
              <a:rPr lang="tr-TR" sz="2600" dirty="0" smtClean="0"/>
              <a:t>8140</a:t>
            </a:r>
            <a:r>
              <a:rPr lang="tr-TR" sz="2600" dirty="0"/>
              <a:t>		/</a:t>
            </a:r>
            <a:r>
              <a:rPr lang="tr-TR" sz="2600" dirty="0" smtClean="0"/>
              <a:t>3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tr-TR" sz="2600" dirty="0" smtClean="0"/>
              <a:t>8140 </a:t>
            </a:r>
            <a:r>
              <a:rPr lang="tr-TR" sz="2600" dirty="0" err="1"/>
              <a:t>adenokarsinoma</a:t>
            </a:r>
            <a:r>
              <a:rPr lang="tr-TR" sz="2600" dirty="0"/>
              <a:t> olduğunu  3 davranış kodunu gösterir.</a:t>
            </a:r>
          </a:p>
          <a:p>
            <a:pPr eaLnBrk="1" hangingPunct="1">
              <a:lnSpc>
                <a:spcPct val="90000"/>
              </a:lnSpc>
            </a:pP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6</a:t>
            </a:fld>
            <a:endParaRPr lang="tr-TR"/>
          </a:p>
        </p:txBody>
      </p:sp>
      <p:sp>
        <p:nvSpPr>
          <p:cNvPr id="62466" name="Rectangle 3"/>
          <p:cNvSpPr>
            <a:spLocks noGrp="1"/>
          </p:cNvSpPr>
          <p:nvPr>
            <p:ph type="body" idx="4294967295"/>
          </p:nvPr>
        </p:nvSpPr>
        <p:spPr>
          <a:xfrm>
            <a:off x="1043608" y="1124744"/>
            <a:ext cx="7185992" cy="5001419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tr-TR" dirty="0">
                <a:solidFill>
                  <a:srgbClr val="7030A0"/>
                </a:solidFill>
              </a:rPr>
              <a:t>Morfoloji Davranış Kodları</a:t>
            </a:r>
          </a:p>
          <a:p>
            <a:pPr eaLnBrk="1" hangingPunct="1">
              <a:buFont typeface="Arial" charset="0"/>
              <a:buNone/>
            </a:pPr>
            <a:r>
              <a:rPr lang="tr-TR" dirty="0"/>
              <a:t>/ 0  </a:t>
            </a:r>
            <a:r>
              <a:rPr lang="tr-TR" dirty="0" err="1"/>
              <a:t>benign</a:t>
            </a:r>
            <a:endParaRPr lang="tr-TR" dirty="0"/>
          </a:p>
          <a:p>
            <a:pPr eaLnBrk="1" hangingPunct="1">
              <a:buFont typeface="Arial" charset="0"/>
              <a:buNone/>
            </a:pPr>
            <a:r>
              <a:rPr lang="tr-TR" dirty="0"/>
              <a:t>/ 1  </a:t>
            </a:r>
            <a:r>
              <a:rPr lang="tr-TR" dirty="0" err="1"/>
              <a:t>benign</a:t>
            </a:r>
            <a:r>
              <a:rPr lang="tr-TR" dirty="0"/>
              <a:t> veya </a:t>
            </a:r>
            <a:r>
              <a:rPr lang="tr-TR" dirty="0" err="1"/>
              <a:t>malignant</a:t>
            </a:r>
            <a:r>
              <a:rPr lang="tr-TR" dirty="0"/>
              <a:t> olduğu belirsiz</a:t>
            </a:r>
          </a:p>
          <a:p>
            <a:pPr eaLnBrk="1" hangingPunct="1">
              <a:buFont typeface="Arial" charset="0"/>
              <a:buNone/>
            </a:pPr>
            <a:r>
              <a:rPr lang="tr-TR" dirty="0"/>
              <a:t>/ 2  </a:t>
            </a:r>
            <a:r>
              <a:rPr lang="tr-TR" dirty="0" err="1"/>
              <a:t>Carcinoma</a:t>
            </a:r>
            <a:r>
              <a:rPr lang="tr-TR" dirty="0"/>
              <a:t> in </a:t>
            </a:r>
            <a:r>
              <a:rPr lang="tr-TR" dirty="0" err="1"/>
              <a:t>situ</a:t>
            </a:r>
            <a:endParaRPr lang="tr-TR" dirty="0"/>
          </a:p>
          <a:p>
            <a:pPr eaLnBrk="1" hangingPunct="1">
              <a:buFont typeface="Arial" charset="0"/>
              <a:buNone/>
            </a:pPr>
            <a:r>
              <a:rPr lang="tr-TR" dirty="0"/>
              <a:t>/ 3  </a:t>
            </a:r>
            <a:r>
              <a:rPr lang="tr-TR" dirty="0" err="1"/>
              <a:t>Malign</a:t>
            </a:r>
            <a:r>
              <a:rPr lang="tr-TR" dirty="0"/>
              <a:t> </a:t>
            </a:r>
            <a:r>
              <a:rPr lang="tr-TR" dirty="0" err="1"/>
              <a:t>primer</a:t>
            </a:r>
            <a:endParaRPr lang="tr-TR" dirty="0"/>
          </a:p>
          <a:p>
            <a:pPr eaLnBrk="1" hangingPunct="1">
              <a:buFont typeface="Arial" charset="0"/>
              <a:buNone/>
            </a:pPr>
            <a:r>
              <a:rPr lang="tr-TR" dirty="0"/>
              <a:t>/ 6  </a:t>
            </a:r>
            <a:r>
              <a:rPr lang="tr-TR" dirty="0" err="1"/>
              <a:t>Malign</a:t>
            </a:r>
            <a:r>
              <a:rPr lang="tr-TR" dirty="0"/>
              <a:t> </a:t>
            </a:r>
            <a:r>
              <a:rPr lang="tr-TR" dirty="0" err="1"/>
              <a:t>metastatik</a:t>
            </a:r>
            <a:endParaRPr lang="tr-TR" dirty="0"/>
          </a:p>
          <a:p>
            <a:pPr eaLnBrk="1" hangingPunct="1">
              <a:buFont typeface="Arial" charset="0"/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7</a:t>
            </a:fld>
            <a:endParaRPr lang="tr-TR"/>
          </a:p>
        </p:txBody>
      </p:sp>
      <p:sp>
        <p:nvSpPr>
          <p:cNvPr id="63490" name="Rectangle 3"/>
          <p:cNvSpPr>
            <a:spLocks noGrp="1"/>
          </p:cNvSpPr>
          <p:nvPr>
            <p:ph type="body" idx="4294967295"/>
          </p:nvPr>
        </p:nvSpPr>
        <p:spPr>
          <a:xfrm>
            <a:off x="1043608" y="1052736"/>
            <a:ext cx="7632848" cy="5073427"/>
          </a:xfrm>
        </p:spPr>
        <p:txBody>
          <a:bodyPr/>
          <a:lstStyle/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smtClean="0">
                <a:solidFill>
                  <a:srgbClr val="FF0000"/>
                </a:solidFill>
              </a:rPr>
              <a:t>Bir </a:t>
            </a:r>
            <a:r>
              <a:rPr lang="tr-TR" dirty="0">
                <a:solidFill>
                  <a:srgbClr val="FF0000"/>
                </a:solidFill>
              </a:rPr>
              <a:t>morfoloji kodu asla </a:t>
            </a:r>
            <a:r>
              <a:rPr lang="tr-TR" dirty="0" err="1">
                <a:solidFill>
                  <a:srgbClr val="FF0000"/>
                </a:solidFill>
              </a:rPr>
              <a:t>Pdx</a:t>
            </a:r>
            <a:r>
              <a:rPr lang="tr-TR" dirty="0">
                <a:solidFill>
                  <a:srgbClr val="FF0000"/>
                </a:solidFill>
              </a:rPr>
              <a:t> olmamalıdır</a:t>
            </a:r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Morfoloji kodu, uygulandığı </a:t>
            </a:r>
            <a:r>
              <a:rPr lang="tr-TR" dirty="0" err="1"/>
              <a:t>neoplazi</a:t>
            </a:r>
            <a:r>
              <a:rPr lang="tr-TR" dirty="0"/>
              <a:t> kodunun hemen arkasına konulmalıdır</a:t>
            </a:r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endParaRPr lang="tr-TR" dirty="0"/>
          </a:p>
          <a:p>
            <a:pPr eaLnBrk="1" hangingPunct="1"/>
            <a:endParaRPr lang="tr-TR" dirty="0"/>
          </a:p>
        </p:txBody>
      </p:sp>
      <p:sp>
        <p:nvSpPr>
          <p:cNvPr id="63491" name="Text Box 4"/>
          <p:cNvSpPr txBox="1">
            <a:spLocks noChangeArrowheads="1"/>
          </p:cNvSpPr>
          <p:nvPr/>
        </p:nvSpPr>
        <p:spPr bwMode="auto">
          <a:xfrm>
            <a:off x="1547664" y="3789040"/>
            <a:ext cx="6767513" cy="2559050"/>
          </a:xfrm>
          <a:prstGeom prst="rect">
            <a:avLst/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tr-TR" sz="2000" b="1" dirty="0">
                <a:latin typeface="Albertus Medium"/>
              </a:rPr>
              <a:t>Tanı</a:t>
            </a:r>
            <a:r>
              <a:rPr lang="en-US" sz="2000" b="1" dirty="0">
                <a:latin typeface="Albertus Medium"/>
              </a:rPr>
              <a:t>:  </a:t>
            </a:r>
            <a:r>
              <a:rPr lang="tr-TR" sz="2000" b="1" dirty="0">
                <a:latin typeface="Albertus Medium"/>
              </a:rPr>
              <a:t>Omurgada </a:t>
            </a:r>
            <a:r>
              <a:rPr lang="tr-TR" sz="2000" b="1" dirty="0" err="1">
                <a:latin typeface="Albertus Medium"/>
              </a:rPr>
              <a:t>sekonder</a:t>
            </a:r>
            <a:r>
              <a:rPr lang="tr-TR" sz="2000" b="1" dirty="0">
                <a:latin typeface="Albertus Medium"/>
              </a:rPr>
              <a:t> olan, ana bronşun yulaf hücreli k</a:t>
            </a:r>
            <a:r>
              <a:rPr lang="en-US" sz="2000" b="1" dirty="0" err="1">
                <a:latin typeface="Albertus Medium"/>
              </a:rPr>
              <a:t>ar</a:t>
            </a:r>
            <a:r>
              <a:rPr lang="tr-TR" sz="2000" b="1" dirty="0">
                <a:latin typeface="Albertus Medium"/>
              </a:rPr>
              <a:t>s</a:t>
            </a:r>
            <a:r>
              <a:rPr lang="en-US" sz="2000" b="1" dirty="0" err="1">
                <a:latin typeface="Albertus Medium"/>
              </a:rPr>
              <a:t>inom</a:t>
            </a:r>
            <a:r>
              <a:rPr lang="tr-TR" sz="2000" b="1" dirty="0">
                <a:latin typeface="Albertus Medium"/>
              </a:rPr>
              <a:t>u</a:t>
            </a:r>
            <a:r>
              <a:rPr lang="en-US" sz="2000" b="1" dirty="0">
                <a:latin typeface="Albertus Medium"/>
              </a:rPr>
              <a:t> (</a:t>
            </a:r>
            <a:r>
              <a:rPr lang="tr-TR" sz="2000" b="1" dirty="0">
                <a:latin typeface="Albertus Medium"/>
              </a:rPr>
              <a:t>akciğer</a:t>
            </a:r>
            <a:r>
              <a:rPr lang="en-US" sz="2000" b="1" dirty="0">
                <a:latin typeface="Albertus Medium"/>
              </a:rPr>
              <a:t>) </a:t>
            </a:r>
          </a:p>
          <a:p>
            <a:pPr eaLnBrk="1" hangingPunct="1"/>
            <a:endParaRPr lang="en-US" sz="2000" b="1" dirty="0">
              <a:latin typeface="Albertus Medium"/>
            </a:endParaRPr>
          </a:p>
          <a:p>
            <a:pPr eaLnBrk="1" hangingPunct="1"/>
            <a:r>
              <a:rPr lang="tr-TR" sz="2000" b="1" dirty="0">
                <a:latin typeface="Albertus Medium"/>
              </a:rPr>
              <a:t>Kodlar</a:t>
            </a:r>
            <a:r>
              <a:rPr lang="en-US" sz="2000" b="1" dirty="0">
                <a:latin typeface="Albertus Medium"/>
              </a:rPr>
              <a:t>:    C34.0 </a:t>
            </a:r>
            <a:r>
              <a:rPr lang="tr-TR" sz="2000" b="1" dirty="0">
                <a:latin typeface="Albertus Medium"/>
              </a:rPr>
              <a:t>Ana bronşun </a:t>
            </a:r>
            <a:r>
              <a:rPr lang="tr-TR" sz="2000" b="1" dirty="0" err="1">
                <a:latin typeface="Albertus Medium"/>
              </a:rPr>
              <a:t>malign</a:t>
            </a:r>
            <a:r>
              <a:rPr lang="tr-TR" sz="2000" b="1" dirty="0">
                <a:latin typeface="Albertus Medium"/>
              </a:rPr>
              <a:t> </a:t>
            </a:r>
            <a:r>
              <a:rPr lang="tr-TR" sz="2000" b="1" dirty="0" err="1">
                <a:latin typeface="Albertus Medium"/>
              </a:rPr>
              <a:t>neoplazisi</a:t>
            </a:r>
            <a:r>
              <a:rPr lang="en-US" sz="2000" b="1" dirty="0">
                <a:latin typeface="Albertus Medium"/>
              </a:rPr>
              <a:t>			  M8042/3 </a:t>
            </a:r>
            <a:r>
              <a:rPr lang="tr-TR" sz="2000" b="1" dirty="0">
                <a:latin typeface="Albertus Medium"/>
              </a:rPr>
              <a:t> Yulaf hücreli</a:t>
            </a:r>
            <a:r>
              <a:rPr lang="en-US" sz="2000" b="1" dirty="0">
                <a:latin typeface="Albertus Medium"/>
              </a:rPr>
              <a:t> </a:t>
            </a:r>
            <a:r>
              <a:rPr lang="tr-TR" sz="2000" b="1" dirty="0">
                <a:latin typeface="Albertus Medium"/>
              </a:rPr>
              <a:t>k</a:t>
            </a:r>
            <a:r>
              <a:rPr lang="en-US" sz="2000" b="1" dirty="0" err="1">
                <a:latin typeface="Albertus Medium"/>
              </a:rPr>
              <a:t>ar</a:t>
            </a:r>
            <a:r>
              <a:rPr lang="tr-TR" sz="2000" b="1" dirty="0">
                <a:latin typeface="Albertus Medium"/>
              </a:rPr>
              <a:t>s</a:t>
            </a:r>
            <a:r>
              <a:rPr lang="en-US" sz="2000" b="1" dirty="0" err="1">
                <a:latin typeface="Albertus Medium"/>
              </a:rPr>
              <a:t>inom</a:t>
            </a:r>
            <a:endParaRPr lang="en-US" sz="2000" b="1" dirty="0">
              <a:latin typeface="Albertus Medium"/>
            </a:endParaRPr>
          </a:p>
          <a:p>
            <a:pPr eaLnBrk="1" hangingPunct="1"/>
            <a:r>
              <a:rPr lang="en-US" sz="2000" b="1" dirty="0">
                <a:latin typeface="Albertus Medium"/>
              </a:rPr>
              <a:t>	  C79.5	 </a:t>
            </a:r>
            <a:r>
              <a:rPr lang="tr-TR" sz="2000" b="1" dirty="0">
                <a:latin typeface="Albertus Medium"/>
              </a:rPr>
              <a:t>Kemik ve kemik iliğinin </a:t>
            </a:r>
            <a:r>
              <a:rPr lang="tr-TR" sz="2000" b="1" dirty="0" err="1">
                <a:latin typeface="Albertus Medium"/>
              </a:rPr>
              <a:t>sekonder</a:t>
            </a:r>
            <a:r>
              <a:rPr lang="tr-TR" sz="2000" b="1" dirty="0">
                <a:latin typeface="Albertus Medium"/>
              </a:rPr>
              <a:t> 			</a:t>
            </a:r>
            <a:r>
              <a:rPr lang="tr-TR" sz="2000" b="1" dirty="0" err="1">
                <a:latin typeface="Albertus Medium"/>
              </a:rPr>
              <a:t>malign</a:t>
            </a:r>
            <a:r>
              <a:rPr lang="tr-TR" sz="2000" b="1" dirty="0">
                <a:latin typeface="Albertus Medium"/>
              </a:rPr>
              <a:t> </a:t>
            </a:r>
            <a:r>
              <a:rPr lang="tr-TR" sz="2000" b="1" dirty="0" err="1">
                <a:latin typeface="Albertus Medium"/>
              </a:rPr>
              <a:t>neoplazisi</a:t>
            </a:r>
            <a:endParaRPr lang="en-US" sz="2000" b="1" dirty="0">
              <a:latin typeface="Albertus Medium"/>
            </a:endParaRPr>
          </a:p>
          <a:p>
            <a:pPr eaLnBrk="1" hangingPunct="1"/>
            <a:r>
              <a:rPr lang="en-US" sz="2000" b="1" dirty="0">
                <a:latin typeface="Albertus Medium"/>
              </a:rPr>
              <a:t>	  M8042/6 </a:t>
            </a:r>
            <a:r>
              <a:rPr lang="tr-TR" sz="2000" b="1" dirty="0" err="1">
                <a:latin typeface="Albertus Medium"/>
              </a:rPr>
              <a:t>Yu</a:t>
            </a:r>
            <a:r>
              <a:rPr lang="en-US" sz="2000" b="1" dirty="0">
                <a:latin typeface="Albertus Medium"/>
              </a:rPr>
              <a:t>l</a:t>
            </a:r>
            <a:r>
              <a:rPr lang="tr-TR" sz="2000" b="1" dirty="0">
                <a:latin typeface="Albertus Medium"/>
              </a:rPr>
              <a:t>af hücreli</a:t>
            </a:r>
            <a:r>
              <a:rPr lang="en-US" sz="2000" b="1" dirty="0">
                <a:latin typeface="Albertus Medium"/>
              </a:rPr>
              <a:t> </a:t>
            </a:r>
            <a:r>
              <a:rPr lang="tr-TR" sz="2000" b="1" dirty="0">
                <a:latin typeface="Albertus Medium"/>
              </a:rPr>
              <a:t>k</a:t>
            </a:r>
            <a:r>
              <a:rPr lang="en-US" sz="2000" b="1" dirty="0" err="1">
                <a:latin typeface="Albertus Medium"/>
              </a:rPr>
              <a:t>ar</a:t>
            </a:r>
            <a:r>
              <a:rPr lang="tr-TR" sz="2000" b="1" dirty="0">
                <a:latin typeface="Albertus Medium"/>
              </a:rPr>
              <a:t>s</a:t>
            </a:r>
            <a:r>
              <a:rPr lang="en-US" sz="2000" b="1" dirty="0" err="1">
                <a:latin typeface="Albertus Medium"/>
              </a:rPr>
              <a:t>inom</a:t>
            </a:r>
            <a:r>
              <a:rPr lang="en-US" sz="2000" b="1" dirty="0">
                <a:latin typeface="Albertus Medium"/>
              </a:rPr>
              <a:t>, </a:t>
            </a:r>
            <a:r>
              <a:rPr lang="en-US" sz="2000" b="1" dirty="0" err="1">
                <a:latin typeface="Albertus Medium"/>
              </a:rPr>
              <a:t>metastati</a:t>
            </a:r>
            <a:r>
              <a:rPr lang="tr-TR" sz="2000" b="1" dirty="0">
                <a:latin typeface="Albertus Medium"/>
              </a:rPr>
              <a:t>k</a:t>
            </a:r>
            <a:endParaRPr lang="en-US" sz="2400" dirty="0">
              <a:latin typeface="Albertus Medium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8</a:t>
            </a:fld>
            <a:endParaRPr lang="tr-TR"/>
          </a:p>
        </p:txBody>
      </p:sp>
      <p:sp>
        <p:nvSpPr>
          <p:cNvPr id="64513" name="Rectangle 2"/>
          <p:cNvSpPr>
            <a:spLocks noGrp="1"/>
          </p:cNvSpPr>
          <p:nvPr>
            <p:ph type="title" idx="4294967295"/>
          </p:nvPr>
        </p:nvSpPr>
        <p:spPr>
          <a:xfrm>
            <a:off x="899592" y="274638"/>
            <a:ext cx="7330008" cy="1143000"/>
          </a:xfrm>
        </p:spPr>
        <p:txBody>
          <a:bodyPr/>
          <a:lstStyle/>
          <a:p>
            <a:pPr algn="ctr" eaLnBrk="1" hangingPunct="1"/>
            <a:r>
              <a:rPr lang="tr-TR" dirty="0">
                <a:solidFill>
                  <a:srgbClr val="FF0000"/>
                </a:solidFill>
              </a:rPr>
              <a:t>Morfoloji Kodunu Bulma </a:t>
            </a:r>
          </a:p>
        </p:txBody>
      </p:sp>
      <p:sp>
        <p:nvSpPr>
          <p:cNvPr id="64514" name="Rectangle 3"/>
          <p:cNvSpPr>
            <a:spLocks noGrp="1"/>
          </p:cNvSpPr>
          <p:nvPr>
            <p:ph type="body" idx="4294967295"/>
          </p:nvPr>
        </p:nvSpPr>
        <p:spPr>
          <a:xfrm>
            <a:off x="1043608" y="1600200"/>
            <a:ext cx="7185992" cy="5257800"/>
          </a:xfrm>
        </p:spPr>
        <p:txBody>
          <a:bodyPr/>
          <a:lstStyle/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Morfoloji kodu, </a:t>
            </a:r>
            <a:r>
              <a:rPr lang="tr-TR" dirty="0" err="1"/>
              <a:t>neoplazinin</a:t>
            </a:r>
            <a:r>
              <a:rPr lang="tr-TR" dirty="0"/>
              <a:t> davranışını </a:t>
            </a:r>
            <a:r>
              <a:rPr lang="tr-TR" dirty="0" err="1"/>
              <a:t>benign</a:t>
            </a:r>
            <a:r>
              <a:rPr lang="tr-TR" dirty="0"/>
              <a:t>, </a:t>
            </a:r>
            <a:r>
              <a:rPr lang="tr-TR" dirty="0" err="1"/>
              <a:t>malign</a:t>
            </a:r>
            <a:r>
              <a:rPr lang="tr-TR" dirty="0"/>
              <a:t> veya belirsiz vb. size söyleyecektir</a:t>
            </a:r>
          </a:p>
          <a:p>
            <a:pPr lvl="1" eaLnBrk="1" hangingPunct="1">
              <a:buClr>
                <a:srgbClr val="66FF33"/>
              </a:buClr>
              <a:buNone/>
            </a:pPr>
            <a:endParaRPr lang="tr-TR" dirty="0"/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smtClean="0"/>
              <a:t>Morfoloji kodu aranırken  direkt kanserin spesifik adından( </a:t>
            </a:r>
            <a:r>
              <a:rPr lang="tr-TR" dirty="0" err="1" smtClean="0"/>
              <a:t>adenokarsinom</a:t>
            </a:r>
            <a:r>
              <a:rPr lang="tr-TR" dirty="0" smtClean="0"/>
              <a:t>,</a:t>
            </a:r>
            <a:r>
              <a:rPr lang="tr-TR" dirty="0" err="1" smtClean="0"/>
              <a:t>leomiyoma</a:t>
            </a:r>
            <a:r>
              <a:rPr lang="tr-TR" dirty="0" smtClean="0"/>
              <a:t>) bulunur</a:t>
            </a:r>
          </a:p>
          <a:p>
            <a:pPr lvl="1" eaLnBrk="1" hangingPunct="1">
              <a:buClr>
                <a:srgbClr val="66FF33"/>
              </a:buClr>
              <a:buNone/>
            </a:pPr>
            <a:endParaRPr lang="tr-TR" dirty="0" smtClean="0"/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smtClean="0"/>
              <a:t>  Bazı kanserlerde ise (küçük hücreli,</a:t>
            </a:r>
            <a:r>
              <a:rPr lang="tr-TR" dirty="0" err="1" smtClean="0"/>
              <a:t>clear</a:t>
            </a:r>
            <a:r>
              <a:rPr lang="tr-TR" dirty="0" smtClean="0"/>
              <a:t> </a:t>
            </a:r>
            <a:r>
              <a:rPr lang="tr-TR" dirty="0" err="1" smtClean="0"/>
              <a:t>cell</a:t>
            </a:r>
            <a:r>
              <a:rPr lang="tr-TR" dirty="0" smtClean="0"/>
              <a:t>,</a:t>
            </a:r>
            <a:r>
              <a:rPr lang="tr-TR" dirty="0" err="1" smtClean="0"/>
              <a:t>papiller</a:t>
            </a:r>
            <a:r>
              <a:rPr lang="tr-TR" dirty="0" smtClean="0"/>
              <a:t> vs) kanser veya tümör başlığı altından bulunur.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9</a:t>
            </a:fld>
            <a:endParaRPr lang="tr-TR" dirty="0"/>
          </a:p>
        </p:txBody>
      </p:sp>
      <p:sp>
        <p:nvSpPr>
          <p:cNvPr id="69633" name="Rectangle 2"/>
          <p:cNvSpPr>
            <a:spLocks noGrp="1"/>
          </p:cNvSpPr>
          <p:nvPr>
            <p:ph type="title" idx="4294967295"/>
          </p:nvPr>
        </p:nvSpPr>
        <p:spPr>
          <a:xfrm>
            <a:off x="1043608" y="274638"/>
            <a:ext cx="7185992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4000" dirty="0" err="1">
                <a:solidFill>
                  <a:srgbClr val="FF0000"/>
                </a:solidFill>
              </a:rPr>
              <a:t>Neoplazi</a:t>
            </a:r>
            <a:r>
              <a:rPr lang="tr-TR" sz="4000" dirty="0">
                <a:solidFill>
                  <a:srgbClr val="FF0000"/>
                </a:solidFill>
              </a:rPr>
              <a:t> Kodlarının Alfabetik Dizinde Bulunması</a:t>
            </a:r>
          </a:p>
        </p:txBody>
      </p:sp>
      <p:sp>
        <p:nvSpPr>
          <p:cNvPr id="69634" name="Rectangle 3"/>
          <p:cNvSpPr>
            <a:spLocks noGrp="1"/>
          </p:cNvSpPr>
          <p:nvPr>
            <p:ph type="body" idx="4294967295"/>
          </p:nvPr>
        </p:nvSpPr>
        <p:spPr>
          <a:xfrm>
            <a:off x="914400" y="1600200"/>
            <a:ext cx="8229600" cy="5257800"/>
          </a:xfrm>
        </p:spPr>
        <p:txBody>
          <a:bodyPr/>
          <a:lstStyle/>
          <a:p>
            <a:pPr lvl="2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2800" i="1" dirty="0" smtClean="0">
                <a:solidFill>
                  <a:srgbClr val="FF0000"/>
                </a:solidFill>
              </a:rPr>
              <a:t>ICD indeks listesi (2.Cilt) içerisinde Neoplazma İndeksi olarak e-kitabın yeni versiyonunda revize edilmiştir.</a:t>
            </a:r>
            <a:endParaRPr lang="tr-TR" sz="2800" dirty="0" smtClean="0"/>
          </a:p>
          <a:p>
            <a:pPr lvl="2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2800" dirty="0" smtClean="0"/>
              <a:t>Beş </a:t>
            </a:r>
            <a:r>
              <a:rPr lang="tr-TR" sz="2800" dirty="0"/>
              <a:t>sütun altındaki ana terimler ve alt terimler olarak listelenen spesifik yerler</a:t>
            </a:r>
          </a:p>
          <a:p>
            <a:pPr lvl="3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err="1"/>
              <a:t>primer</a:t>
            </a:r>
            <a:r>
              <a:rPr lang="tr-TR" dirty="0"/>
              <a:t> </a:t>
            </a:r>
            <a:r>
              <a:rPr lang="tr-TR" dirty="0" err="1"/>
              <a:t>malign</a:t>
            </a:r>
            <a:endParaRPr lang="tr-TR" dirty="0"/>
          </a:p>
          <a:p>
            <a:pPr lvl="3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err="1"/>
              <a:t>sekonder</a:t>
            </a:r>
            <a:r>
              <a:rPr lang="tr-TR" dirty="0"/>
              <a:t> </a:t>
            </a:r>
            <a:r>
              <a:rPr lang="tr-TR" dirty="0" err="1"/>
              <a:t>malign</a:t>
            </a:r>
            <a:endParaRPr lang="tr-TR" dirty="0"/>
          </a:p>
          <a:p>
            <a:pPr lvl="3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in </a:t>
            </a:r>
            <a:r>
              <a:rPr lang="tr-TR" dirty="0" err="1"/>
              <a:t>situ</a:t>
            </a:r>
            <a:endParaRPr lang="tr-TR" dirty="0"/>
          </a:p>
          <a:p>
            <a:pPr lvl="3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err="1"/>
              <a:t>benign</a:t>
            </a:r>
            <a:endParaRPr lang="tr-TR" dirty="0"/>
          </a:p>
          <a:p>
            <a:pPr lvl="3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Belirsiz veya bilinmeyen davranış</a:t>
            </a:r>
          </a:p>
          <a:p>
            <a:pPr lvl="2" eaLnBrk="1" hangingPunct="1">
              <a:buClr>
                <a:srgbClr val="66FF33"/>
              </a:buClr>
              <a:buFont typeface="Arial" charset="0"/>
              <a:buNone/>
            </a:pPr>
            <a:r>
              <a:rPr lang="tr-TR" sz="2800" i="1" dirty="0">
                <a:solidFill>
                  <a:srgbClr val="FF0000"/>
                </a:solidFill>
              </a:rPr>
              <a:t>Unutmayın, bu tablo size morfoloji kodlarını değil yer  kodlarını </a:t>
            </a:r>
            <a:r>
              <a:rPr lang="tr-TR" sz="2800" i="1" dirty="0" smtClean="0">
                <a:solidFill>
                  <a:srgbClr val="FF0000"/>
                </a:solidFill>
              </a:rPr>
              <a:t>sağlar. </a:t>
            </a:r>
            <a:endParaRPr lang="tr-TR" sz="28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595</TotalTime>
  <Words>981</Words>
  <Application>Microsoft Office PowerPoint</Application>
  <PresentationFormat>Ekran Gösterisi (4:3)</PresentationFormat>
  <Paragraphs>146</Paragraphs>
  <Slides>24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32" baseType="lpstr">
      <vt:lpstr>Albertus Medium</vt:lpstr>
      <vt:lpstr>Arial</vt:lpstr>
      <vt:lpstr>Calibri</vt:lpstr>
      <vt:lpstr>Gill Sans MT</vt:lpstr>
      <vt:lpstr>Verdana</vt:lpstr>
      <vt:lpstr>Wingdings</vt:lpstr>
      <vt:lpstr>Wingdings 2</vt:lpstr>
      <vt:lpstr>Gündönümü</vt:lpstr>
      <vt:lpstr>2) Anatomik Bölge</vt:lpstr>
      <vt:lpstr>Malignitenin Rekürensi (0237)</vt:lpstr>
      <vt:lpstr>3) Metastazlar (Sekonder Yerler) (ACS 0239)</vt:lpstr>
      <vt:lpstr>PowerPoint Sunusu</vt:lpstr>
      <vt:lpstr>4) Neoplazilerin Morfolojisi (ACS 0233)</vt:lpstr>
      <vt:lpstr>PowerPoint Sunusu</vt:lpstr>
      <vt:lpstr>PowerPoint Sunusu</vt:lpstr>
      <vt:lpstr>Morfoloji Kodunu Bulma </vt:lpstr>
      <vt:lpstr>Neoplazi Kodlarının Alfabetik Dizinde Bulunması</vt:lpstr>
      <vt:lpstr>Neoplazm Tablosu eskiden böyle buluyorduk!!!</vt:lpstr>
      <vt:lpstr>Neoplazma Tablosu Yeni Versiyon</vt:lpstr>
      <vt:lpstr>Lenfatik ve Hematopoietik Neoplaziler (C81-C96)</vt:lpstr>
      <vt:lpstr>Malign İmmünoproliferatif Hastalıklarda ve Lösemide Remisyon (ACS 0245)</vt:lpstr>
      <vt:lpstr>Kişisel habis neoplazma öyküsü (Z85)</vt:lpstr>
      <vt:lpstr>Lenfoma (ACS 0222)</vt:lpstr>
      <vt:lpstr>Neoplazilerin Kodlanması Aşamaları:</vt:lpstr>
      <vt:lpstr>PowerPoint Sunusu</vt:lpstr>
      <vt:lpstr>Neoplazilerle İlişkili Komplikasyonlar</vt:lpstr>
      <vt:lpstr>Radyoterapi (0229 )</vt:lpstr>
      <vt:lpstr>Kemoterapi (0044)</vt:lpstr>
      <vt:lpstr>PowerPoint Sunusu</vt:lpstr>
      <vt:lpstr> Kemoterapi işlem kodlaması 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Belirli Enfeksiyon ve Paraziter Hastalıklar (A00-B99)</dc:title>
  <dc:creator>TIG</dc:creator>
  <cp:lastModifiedBy>Zeynep Köksal</cp:lastModifiedBy>
  <cp:revision>69</cp:revision>
  <dcterms:created xsi:type="dcterms:W3CDTF">2011-03-04T22:02:18Z</dcterms:created>
  <dcterms:modified xsi:type="dcterms:W3CDTF">2018-03-07T15:21:06Z</dcterms:modified>
</cp:coreProperties>
</file>