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sldIdLst>
    <p:sldId id="292" r:id="rId2"/>
    <p:sldId id="302" r:id="rId3"/>
    <p:sldId id="304" r:id="rId4"/>
    <p:sldId id="305" r:id="rId5"/>
    <p:sldId id="306" r:id="rId6"/>
    <p:sldId id="308" r:id="rId7"/>
    <p:sldId id="309" r:id="rId8"/>
    <p:sldId id="307" r:id="rId9"/>
    <p:sldId id="371" r:id="rId10"/>
    <p:sldId id="369" r:id="rId11"/>
    <p:sldId id="374" r:id="rId12"/>
    <p:sldId id="312" r:id="rId13"/>
    <p:sldId id="310" r:id="rId14"/>
    <p:sldId id="311" r:id="rId15"/>
    <p:sldId id="313" r:id="rId16"/>
    <p:sldId id="295" r:id="rId17"/>
    <p:sldId id="315" r:id="rId18"/>
    <p:sldId id="316" r:id="rId19"/>
    <p:sldId id="317" r:id="rId20"/>
    <p:sldId id="319" r:id="rId21"/>
    <p:sldId id="321" r:id="rId22"/>
    <p:sldId id="322" r:id="rId23"/>
    <p:sldId id="323" r:id="rId24"/>
    <p:sldId id="326" r:id="rId2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9158" autoAdjust="0"/>
    <p:restoredTop sz="94660"/>
  </p:normalViewPr>
  <p:slideViewPr>
    <p:cSldViewPr>
      <p:cViewPr varScale="1">
        <p:scale>
          <a:sx n="83" d="100"/>
          <a:sy n="83" d="100"/>
        </p:scale>
        <p:origin x="52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0E140C-EC40-47F9-837B-A3F750AA9C25}" type="datetimeFigureOut">
              <a:rPr lang="tr-TR"/>
              <a:pPr/>
              <a:t>7.3.2018</a:t>
            </a:fld>
            <a:endParaRPr lang="tr-TR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E1B9E7C-41C3-4177-A768-9F346F10995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074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  <p:sp>
        <p:nvSpPr>
          <p:cNvPr id="5017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2) Anatomik Bölge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Tümörün tutunduğu yeri mümkün olduğunca açık ve detaylı olarak tanımlamak için 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kullanılırlar. Tanımlanmamış </a:t>
            </a:r>
            <a:r>
              <a:rPr lang="tr-TR" kern="1200" dirty="0">
                <a:latin typeface="+mn-lt"/>
                <a:ea typeface="+mn-ea"/>
                <a:cs typeface="+mn-cs"/>
              </a:rPr>
              <a:t>kodları kesinlikle bilgi elde edilemediği durumlar dışında kullanılmamalıdır.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66FF33"/>
                </a:solidFill>
                <a:latin typeface="+mn-lt"/>
                <a:ea typeface="+mn-ea"/>
                <a:cs typeface="+mn-cs"/>
              </a:rPr>
              <a:t>Örn:</a:t>
            </a:r>
            <a:r>
              <a:rPr lang="tr-TR" kern="1200" dirty="0">
                <a:latin typeface="+mn-lt"/>
                <a:ea typeface="+mn-ea"/>
                <a:cs typeface="+mn-cs"/>
              </a:rPr>
              <a:t> Göğüste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C50.0  Meme başı ve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areolanın</a:t>
            </a:r>
            <a:r>
              <a:rPr lang="tr-TR" kern="1200" dirty="0">
                <a:latin typeface="+mn-lt"/>
                <a:ea typeface="+mn-ea"/>
                <a:cs typeface="+mn-cs"/>
              </a:rPr>
              <a:t>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C50.1  Memenin merkezi kısmının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C50.2  Memenin üst-iç kadranının habis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neopazması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	Özellikle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 açıkça belirtilmeli ve kodlanmalıdır.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Sekonder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bölgeler daha az spesifiktir.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152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Neoplazm</a:t>
            </a:r>
            <a:r>
              <a:rPr lang="tr-TR" dirty="0" smtClean="0">
                <a:solidFill>
                  <a:srgbClr val="FF0000"/>
                </a:solidFill>
              </a:rPr>
              <a:t> Tablosu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eskiden böyle buluyorduk!!!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19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583"/>
          <a:stretch>
            <a:fillRect/>
          </a:stretch>
        </p:blipFill>
        <p:spPr bwMode="auto">
          <a:xfrm>
            <a:off x="971600" y="1739936"/>
            <a:ext cx="8172400" cy="51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Neoplazma Tablosu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Yeni Versiyon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8E5975-FC87-4DF9-857B-12351223B2CE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 b="4984"/>
          <a:stretch>
            <a:fillRect/>
          </a:stretch>
        </p:blipFill>
        <p:spPr bwMode="auto">
          <a:xfrm>
            <a:off x="1043608" y="1628800"/>
            <a:ext cx="810039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sp>
        <p:nvSpPr>
          <p:cNvPr id="65537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Lenfatik ve </a:t>
            </a:r>
            <a:r>
              <a:rPr lang="tr-TR" sz="4000" dirty="0" err="1">
                <a:solidFill>
                  <a:srgbClr val="FF0000"/>
                </a:solidFill>
              </a:rPr>
              <a:t>Hematopoietik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Neoplaziler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(C81-C96)</a:t>
            </a:r>
          </a:p>
        </p:txBody>
      </p:sp>
      <p:sp>
        <p:nvSpPr>
          <p:cNvPr id="6553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257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Aşağıdaki </a:t>
            </a:r>
            <a:r>
              <a:rPr lang="tr-TR" dirty="0" err="1"/>
              <a:t>neoplazileri</a:t>
            </a:r>
            <a:r>
              <a:rPr lang="tr-TR" dirty="0"/>
              <a:t> içerir: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Lenf </a:t>
            </a:r>
            <a:r>
              <a:rPr lang="tr-TR" dirty="0" err="1"/>
              <a:t>nodları</a:t>
            </a:r>
            <a:endParaRPr lang="tr-TR" dirty="0"/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Kan hücreleri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Kemik iliği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Lokalize veya yaygın olabilir fakat kodlar yere göre değil morfolojiye göredir, alfabetik indekste morfoloji tipine göre aranır.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TANI: </a:t>
            </a:r>
            <a:r>
              <a:rPr lang="tr-TR" dirty="0"/>
              <a:t>Akut </a:t>
            </a:r>
            <a:r>
              <a:rPr lang="tr-TR" dirty="0" err="1"/>
              <a:t>myeloblastik</a:t>
            </a:r>
            <a:r>
              <a:rPr lang="tr-TR" dirty="0"/>
              <a:t> lösemi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C92.00</a:t>
            </a:r>
            <a:r>
              <a:rPr lang="tr-TR" dirty="0"/>
              <a:t> 	Akut </a:t>
            </a:r>
            <a:r>
              <a:rPr lang="tr-TR" dirty="0" err="1"/>
              <a:t>miyeloid</a:t>
            </a:r>
            <a:r>
              <a:rPr lang="tr-TR" dirty="0"/>
              <a:t> lösemi,</a:t>
            </a:r>
            <a:r>
              <a:rPr lang="tr-TR" dirty="0" err="1"/>
              <a:t>remisyon</a:t>
            </a:r>
            <a:r>
              <a:rPr lang="tr-TR" dirty="0"/>
              <a:t> bahsi olmadan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M9872/3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 </a:t>
            </a:r>
            <a:r>
              <a:rPr lang="tr-TR" dirty="0" smtClean="0"/>
              <a:t>Akut </a:t>
            </a:r>
            <a:r>
              <a:rPr lang="tr-TR" dirty="0" err="1"/>
              <a:t>miyeloid</a:t>
            </a:r>
            <a:r>
              <a:rPr lang="tr-TR" dirty="0"/>
              <a:t> lösemi, minimal 	  		</a:t>
            </a:r>
            <a:r>
              <a:rPr lang="tr-TR" dirty="0" err="1"/>
              <a:t>diferansiasyon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66561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Malign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İmmünoproliferatif</a:t>
            </a:r>
            <a:r>
              <a:rPr lang="tr-TR" sz="4000" dirty="0">
                <a:solidFill>
                  <a:srgbClr val="FF0000"/>
                </a:solidFill>
              </a:rPr>
              <a:t> Hastalıklarda ve Lösemide </a:t>
            </a:r>
            <a:r>
              <a:rPr lang="tr-TR" sz="4000" dirty="0" err="1">
                <a:solidFill>
                  <a:srgbClr val="FF0000"/>
                </a:solidFill>
              </a:rPr>
              <a:t>Remisyon</a:t>
            </a:r>
            <a:r>
              <a:rPr lang="tr-TR" sz="3600" dirty="0">
                <a:solidFill>
                  <a:srgbClr val="FF0000"/>
                </a:solidFill>
              </a:rPr>
              <a:t> (ACS 0245)</a:t>
            </a:r>
          </a:p>
        </p:txBody>
      </p:sp>
      <p:sp>
        <p:nvSpPr>
          <p:cNvPr id="66562" name="Rectangle 3"/>
          <p:cNvSpPr>
            <a:spLocks noGrp="1"/>
          </p:cNvSpPr>
          <p:nvPr>
            <p:ph type="body" idx="4294967295"/>
          </p:nvPr>
        </p:nvSpPr>
        <p:spPr>
          <a:xfrm>
            <a:off x="899592" y="1628801"/>
            <a:ext cx="7848872" cy="504028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Hastalığın </a:t>
            </a:r>
            <a:r>
              <a:rPr lang="tr-TR" dirty="0" err="1"/>
              <a:t>remisyonda</a:t>
            </a:r>
            <a:r>
              <a:rPr lang="tr-TR" dirty="0"/>
              <a:t> olup olmadığını belirtmek üzere bazı kategorilerde 5’inci karakter Avustralya kodu bulunmaktadır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Tam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dirty="0"/>
              <a:t>	Hiçbir belirti kanıtı veya </a:t>
            </a:r>
            <a:r>
              <a:rPr lang="tr-TR" dirty="0" err="1"/>
              <a:t>malignite</a:t>
            </a:r>
            <a:r>
              <a:rPr lang="tr-TR" dirty="0"/>
              <a:t> semptomları bulunmaz, 5’inci karakteri ‘.</a:t>
            </a:r>
            <a:r>
              <a:rPr lang="tr-TR" dirty="0">
                <a:solidFill>
                  <a:srgbClr val="FF0000"/>
                </a:solidFill>
              </a:rPr>
              <a:t>1’</a:t>
            </a:r>
            <a:r>
              <a:rPr lang="tr-TR" dirty="0"/>
              <a:t> olarak atayın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Kısmi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None/>
            </a:pPr>
            <a:r>
              <a:rPr lang="tr-TR" sz="2800" dirty="0"/>
              <a:t>Hastalık belirtilerinde ve semptomlarında </a:t>
            </a:r>
            <a:r>
              <a:rPr lang="en-US" sz="2800" dirty="0"/>
              <a:t>&gt;</a:t>
            </a:r>
            <a:r>
              <a:rPr lang="tr-TR" sz="2800" dirty="0"/>
              <a:t> %50 azalma var fakat hala aktif hastalık kanıtları mevcuttur, 5’inci karakteri ‘.</a:t>
            </a:r>
            <a:r>
              <a:rPr lang="tr-TR" sz="2800" dirty="0">
                <a:solidFill>
                  <a:srgbClr val="FF0000"/>
                </a:solidFill>
              </a:rPr>
              <a:t>0</a:t>
            </a:r>
            <a:r>
              <a:rPr lang="tr-TR" sz="2800" dirty="0"/>
              <a:t>’olarak atayın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67585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Kişisel habis neoplazma öyküsü (Z85)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2580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/>
              <a:t>Tam </a:t>
            </a:r>
            <a:r>
              <a:rPr lang="tr-TR" sz="2800" dirty="0" err="1"/>
              <a:t>remisyonun</a:t>
            </a:r>
            <a:r>
              <a:rPr lang="tr-TR" sz="2800" dirty="0"/>
              <a:t> kaydedilmesi ve hastanın </a:t>
            </a:r>
            <a:r>
              <a:rPr lang="tr-TR" sz="2800" dirty="0" err="1"/>
              <a:t>malignite</a:t>
            </a:r>
            <a:r>
              <a:rPr lang="tr-TR" sz="2800" dirty="0"/>
              <a:t> veya tedavinin yan etkileri nedeniyle herhangi bir tedavi görmediğine ilişkin hiçbir kanıt olmaması halinde, mevcut bakım epizodu ile ilgili olduğunda ‘</a:t>
            </a:r>
            <a:r>
              <a:rPr lang="tr-TR" sz="2800" dirty="0" err="1"/>
              <a:t>malignite</a:t>
            </a:r>
            <a:r>
              <a:rPr lang="tr-TR" sz="2800" dirty="0"/>
              <a:t> öyküsü’ için bir kod atanmalıdır (ACS 0002 </a:t>
            </a:r>
            <a:r>
              <a:rPr lang="tr-TR" sz="2800" i="1" dirty="0"/>
              <a:t>Ek </a:t>
            </a:r>
            <a:r>
              <a:rPr lang="tr-TR" sz="2800" i="1" dirty="0" err="1"/>
              <a:t>tanılar</a:t>
            </a:r>
            <a:r>
              <a:rPr lang="tr-TR" sz="2800" dirty="0" err="1"/>
              <a:t>’a</a:t>
            </a:r>
            <a:r>
              <a:rPr lang="tr-TR" sz="2800" dirty="0"/>
              <a:t> uygun olarak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sp>
        <p:nvSpPr>
          <p:cNvPr id="6860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sz="4800" dirty="0" err="1">
                <a:solidFill>
                  <a:srgbClr val="FF0000"/>
                </a:solidFill>
              </a:rPr>
              <a:t>Lenfoma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000" dirty="0">
                <a:solidFill>
                  <a:srgbClr val="FF0000"/>
                </a:solidFill>
              </a:rPr>
              <a:t>(ACS 0222)</a:t>
            </a:r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06916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Vücudun bir organında yerleşik bile olsa, </a:t>
            </a:r>
            <a:r>
              <a:rPr lang="tr-TR" dirty="0" err="1"/>
              <a:t>lenfomalar</a:t>
            </a:r>
            <a:r>
              <a:rPr lang="tr-TR" dirty="0"/>
              <a:t> sistemik hastalık olarak kabul edilir ve metastaz yapmaz.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tümü C81-C85’e kodlanmaktadır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morfolojisi zamanla değişebilir, bu yüzden </a:t>
            </a:r>
            <a:r>
              <a:rPr lang="tr-TR" dirty="0">
                <a:solidFill>
                  <a:srgbClr val="FF0000"/>
                </a:solidFill>
              </a:rPr>
              <a:t>her zaman en son patoloji sonuçlarını </a:t>
            </a:r>
            <a:r>
              <a:rPr lang="tr-TR" dirty="0"/>
              <a:t>ve dokümanlarını kontrol ediniz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7372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84887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Kodlanması Aşamaları: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400" dirty="0"/>
              <a:t>Altı adımdan oluşur: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Ana terimi alfabetik indekste bulun ve morfolojik tip için morfoloji kodunu not ediniz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Spesifik yer için </a:t>
            </a:r>
            <a:r>
              <a:rPr lang="tr-TR" dirty="0" smtClean="0"/>
              <a:t>Neoplazma İndeksi </a:t>
            </a:r>
            <a:r>
              <a:rPr lang="tr-TR" dirty="0"/>
              <a:t>altında bir alt terim arayınız – Eğer varsa, adım 6’ya gidiniz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Eğer alt terimleri bulamazsanız, herhangi çapraz referans açıklamasını izleyin (bakınız, ayrıca bakınız, vs.)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İndeksine dönüp </a:t>
            </a:r>
            <a:r>
              <a:rPr lang="tr-TR" dirty="0"/>
              <a:t>özel yer için alt terimi yerleştirin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İndeksinde ki yere ait uygun </a:t>
            </a:r>
            <a:r>
              <a:rPr lang="tr-TR" dirty="0"/>
              <a:t>kodu belirleyin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Kodu </a:t>
            </a:r>
            <a:r>
              <a:rPr lang="tr-TR" dirty="0" smtClean="0"/>
              <a:t>tabular  </a:t>
            </a:r>
            <a:r>
              <a:rPr lang="tr-TR" dirty="0"/>
              <a:t>listeden kontrol edin</a:t>
            </a:r>
          </a:p>
          <a:p>
            <a:pPr eaLnBrk="1" hangingPunct="1"/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7475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836712"/>
            <a:ext cx="7632848" cy="568791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TANI: </a:t>
            </a:r>
            <a:r>
              <a:rPr lang="tr-TR" dirty="0"/>
              <a:t>Sağ memenin üst-iç kadranının habis neoplazması,beyin metastazı ile birlikte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rgbClr val="7030A0"/>
                </a:solidFill>
              </a:rPr>
              <a:t>  Kodlar: C50.2</a:t>
            </a:r>
            <a:r>
              <a:rPr lang="tr-TR" dirty="0" smtClean="0"/>
              <a:t> </a:t>
            </a:r>
            <a:r>
              <a:rPr lang="tr-TR" dirty="0"/>
              <a:t>Memenin üst-iç kadranının habis </a:t>
            </a:r>
            <a:r>
              <a:rPr lang="tr-TR" dirty="0" smtClean="0"/>
              <a:t> </a:t>
            </a:r>
            <a:r>
              <a:rPr lang="tr-TR" dirty="0"/>
              <a:t>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M8140/3</a:t>
            </a:r>
            <a:r>
              <a:rPr lang="tr-TR" dirty="0" smtClean="0"/>
              <a:t> </a:t>
            </a:r>
            <a:r>
              <a:rPr lang="tr-TR" dirty="0" err="1" smtClean="0"/>
              <a:t>Adenokarsinom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C79.3</a:t>
            </a:r>
            <a:r>
              <a:rPr lang="tr-TR" dirty="0" smtClean="0"/>
              <a:t> </a:t>
            </a:r>
            <a:r>
              <a:rPr lang="tr-TR" dirty="0"/>
              <a:t>Beyin ve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/>
              <a:t>meninkslerin</a:t>
            </a:r>
            <a:r>
              <a:rPr lang="tr-TR" dirty="0"/>
              <a:t> </a:t>
            </a:r>
            <a:r>
              <a:rPr lang="tr-TR" dirty="0" err="1"/>
              <a:t>sekonder</a:t>
            </a:r>
            <a:r>
              <a:rPr lang="tr-TR" dirty="0"/>
              <a:t> habis 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M8140/6</a:t>
            </a:r>
            <a:r>
              <a:rPr lang="tr-TR" dirty="0" smtClean="0">
                <a:solidFill>
                  <a:srgbClr val="66FF33"/>
                </a:solidFill>
              </a:rPr>
              <a:t> </a:t>
            </a:r>
            <a:r>
              <a:rPr lang="tr-TR" dirty="0" err="1"/>
              <a:t>Adenokarsinom</a:t>
            </a:r>
            <a:r>
              <a:rPr lang="tr-TR" dirty="0"/>
              <a:t> </a:t>
            </a:r>
            <a:r>
              <a:rPr lang="tr-TR" dirty="0" err="1" smtClean="0"/>
              <a:t>metastatik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sekonder</a:t>
            </a:r>
            <a:endParaRPr lang="tr-TR" dirty="0">
              <a:solidFill>
                <a:srgbClr val="66FF33"/>
              </a:solidFill>
            </a:endParaRP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200" dirty="0" err="1">
                <a:solidFill>
                  <a:srgbClr val="FF0000"/>
                </a:solidFill>
              </a:rPr>
              <a:t>Neoplazilerle</a:t>
            </a:r>
            <a:r>
              <a:rPr lang="tr-TR" sz="4200" dirty="0">
                <a:solidFill>
                  <a:srgbClr val="FF0000"/>
                </a:solidFill>
              </a:rPr>
              <a:t> İlişkili Komplikasyonlar</a:t>
            </a:r>
          </a:p>
        </p:txBody>
      </p:sp>
      <p:sp>
        <p:nvSpPr>
          <p:cNvPr id="7577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Hastalar bilinen bir </a:t>
            </a:r>
            <a:r>
              <a:rPr lang="tr-TR" dirty="0" err="1"/>
              <a:t>neoplazinin</a:t>
            </a:r>
            <a:r>
              <a:rPr lang="tr-TR" dirty="0"/>
              <a:t> spesifik komplikasyonlarının tedavisi için yatırıldığı zaman, komplikasyon için kod </a:t>
            </a:r>
            <a:r>
              <a:rPr lang="tr-TR" dirty="0" err="1"/>
              <a:t>Pdx’tir</a:t>
            </a:r>
            <a:r>
              <a:rPr lang="tr-TR" dirty="0"/>
              <a:t> ve </a:t>
            </a:r>
            <a:r>
              <a:rPr lang="tr-TR" dirty="0" err="1"/>
              <a:t>malignite</a:t>
            </a:r>
            <a:r>
              <a:rPr lang="tr-TR" dirty="0"/>
              <a:t> </a:t>
            </a:r>
            <a:r>
              <a:rPr lang="tr-TR" dirty="0" err="1"/>
              <a:t>Adx’tir</a:t>
            </a:r>
            <a:endParaRPr lang="tr-TR" dirty="0"/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İstisna: Komplikasyon bir yıldız kodu olduğu zaman, hançer/yıldız kurallarını uygulamalısınız.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7680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Radyoterapi (0229 )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680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Habis durumlar nedeniyle radyoterapi gören, </a:t>
            </a:r>
            <a:r>
              <a:rPr lang="tr-TR" sz="2900" b="1" dirty="0"/>
              <a:t>birden fazla gün </a:t>
            </a:r>
            <a:r>
              <a:rPr lang="tr-TR" sz="2900" dirty="0"/>
              <a:t>için hastaneye yatırılan hastaların (bir başka deyişle, yatış tarihlerinden sonraki bir tarihte taburcu edilen hastalar) habis durumu ana tanı olarak sıralanmalı ve [1786] ila [1799] </a:t>
            </a:r>
            <a:r>
              <a:rPr lang="tr-TR" sz="2900" i="1" dirty="0"/>
              <a:t>Radyasyon onkoloji prosedürleri </a:t>
            </a:r>
            <a:r>
              <a:rPr lang="tr-TR" sz="2900" dirty="0"/>
              <a:t>bloklarından uygun radyasyon onkoloji prosedürü kodu ile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 Herhangi bir </a:t>
            </a:r>
            <a:r>
              <a:rPr lang="tr-TR" sz="2900" b="1" dirty="0"/>
              <a:t>günlük </a:t>
            </a:r>
            <a:r>
              <a:rPr lang="tr-TR" sz="2900" dirty="0"/>
              <a:t>radyoterapi yatışının (aynı gün hastaneye yatırma ve taburcu etme) olması halinde, Avustralya standartlarından farklı olarak ülkemiz için geliştirdiğimiz </a:t>
            </a:r>
            <a:r>
              <a:rPr lang="tr-TR" sz="2900" dirty="0" err="1">
                <a:solidFill>
                  <a:srgbClr val="7030A0"/>
                </a:solidFill>
              </a:rPr>
              <a:t>İBaG</a:t>
            </a:r>
            <a:r>
              <a:rPr lang="tr-TR" sz="2900" dirty="0">
                <a:solidFill>
                  <a:srgbClr val="7030A0"/>
                </a:solidFill>
              </a:rPr>
              <a:t> grubu içerisinde yapılan her seans için bir frekans olarak girilecektir.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Malignitenin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Rekürensi</a:t>
            </a:r>
            <a:r>
              <a:rPr lang="tr-TR" b="1" dirty="0" smtClean="0">
                <a:solidFill>
                  <a:srgbClr val="FF0000"/>
                </a:solidFill>
              </a:rPr>
              <a:t> (0237)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/>
              <a:t>Daha önce yok edilmiş olan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malignite</a:t>
            </a:r>
            <a:r>
              <a:rPr lang="tr-TR" sz="2800" dirty="0"/>
              <a:t> yinelemişse, C00-C75’ten uygun kodu kullanarak </a:t>
            </a:r>
            <a:r>
              <a:rPr lang="tr-TR" sz="2800" b="1" dirty="0"/>
              <a:t>ilk </a:t>
            </a:r>
            <a:r>
              <a:rPr lang="tr-TR" sz="2800" b="1" dirty="0" err="1"/>
              <a:t>primer</a:t>
            </a:r>
            <a:r>
              <a:rPr lang="tr-TR" sz="2800" b="1" dirty="0"/>
              <a:t> bölgeyi kodlayın</a:t>
            </a:r>
            <a:r>
              <a:rPr lang="tr-TR" sz="2800" dirty="0"/>
              <a:t>. Belirtilen </a:t>
            </a:r>
            <a:r>
              <a:rPr lang="tr-TR" sz="2800" dirty="0" err="1"/>
              <a:t>sekonder</a:t>
            </a:r>
            <a:r>
              <a:rPr lang="tr-TR" sz="2800" dirty="0"/>
              <a:t> bölgeleri de kodlayın.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Hastaya </a:t>
            </a:r>
            <a:r>
              <a:rPr lang="tr-TR" sz="2800" dirty="0"/>
              <a:t>1996’da </a:t>
            </a:r>
            <a:r>
              <a:rPr lang="tr-TR" sz="2800" dirty="0" err="1"/>
              <a:t>karsinoma</a:t>
            </a:r>
            <a:r>
              <a:rPr lang="tr-TR" sz="2800" dirty="0"/>
              <a:t> sebebiyle bir </a:t>
            </a:r>
            <a:r>
              <a:rPr lang="tr-TR" sz="2800" dirty="0" err="1"/>
              <a:t>sigmoid</a:t>
            </a:r>
            <a:r>
              <a:rPr lang="tr-TR" sz="2800" dirty="0"/>
              <a:t> </a:t>
            </a:r>
            <a:r>
              <a:rPr lang="tr-TR" sz="2800" dirty="0" err="1"/>
              <a:t>kolektomi</a:t>
            </a:r>
            <a:r>
              <a:rPr lang="tr-TR" sz="2800" dirty="0"/>
              <a:t> yapılmıştır; bugün, </a:t>
            </a:r>
            <a:r>
              <a:rPr lang="tr-TR" sz="2800" dirty="0" err="1"/>
              <a:t>karsinoma</a:t>
            </a:r>
            <a:r>
              <a:rPr lang="tr-TR" sz="2800" dirty="0"/>
              <a:t> rektumda yinelemektedir.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Kodlar</a:t>
            </a:r>
            <a:r>
              <a:rPr lang="tr-TR" sz="2800" dirty="0"/>
              <a:t>: C18.7 </a:t>
            </a:r>
            <a:r>
              <a:rPr lang="tr-TR" sz="2800" i="1" dirty="0" err="1"/>
              <a:t>Sigmoid</a:t>
            </a:r>
            <a:r>
              <a:rPr lang="tr-TR" sz="2800" i="1" dirty="0"/>
              <a:t> kolonun habis neoplazması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dirty="0"/>
              <a:t>   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rektumdaki </a:t>
            </a:r>
            <a:r>
              <a:rPr lang="tr-TR" sz="2800" i="1" dirty="0" err="1"/>
              <a:t>karsinoma</a:t>
            </a:r>
            <a:r>
              <a:rPr lang="tr-TR" sz="2800" i="1" dirty="0"/>
              <a:t> da ek tanı olarak kodlanacak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77825" name="Rectangle 2"/>
          <p:cNvSpPr>
            <a:spLocks noGrp="1"/>
          </p:cNvSpPr>
          <p:nvPr>
            <p:ph type="title" idx="4294967295"/>
          </p:nvPr>
        </p:nvSpPr>
        <p:spPr>
          <a:xfrm>
            <a:off x="755576" y="274638"/>
            <a:ext cx="7992888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Kemoterapi (0044)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782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412875"/>
            <a:ext cx="7776864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kemoterapisi için günlük bakım epizotları:</a:t>
            </a:r>
            <a:r>
              <a:rPr lang="tr-TR" sz="2800" dirty="0" smtClean="0">
                <a:solidFill>
                  <a:srgbClr val="7030A0"/>
                </a:solidFill>
              </a:rPr>
              <a:t> </a:t>
            </a:r>
            <a:r>
              <a:rPr lang="tr-TR" sz="2800" dirty="0" smtClean="0"/>
              <a:t>Hastanın aynı gün hastaneye yatırılıp taburcu edildiği, neoplazma veya neoplazma ile ilişkili bir duruma yönelik </a:t>
            </a:r>
            <a:r>
              <a:rPr lang="tr-TR" sz="2800" dirty="0" smtClean="0">
                <a:solidFill>
                  <a:srgbClr val="FF0000"/>
                </a:solidFill>
              </a:rPr>
              <a:t>kemoterapi bakım epizotları için </a:t>
            </a:r>
            <a:r>
              <a:rPr lang="tr-TR" sz="2800" dirty="0" err="1" smtClean="0">
                <a:solidFill>
                  <a:srgbClr val="FF0000"/>
                </a:solidFill>
              </a:rPr>
              <a:t>İBaG</a:t>
            </a:r>
            <a:r>
              <a:rPr lang="tr-TR" sz="2800" dirty="0" smtClean="0">
                <a:solidFill>
                  <a:srgbClr val="FF0000"/>
                </a:solidFill>
              </a:rPr>
              <a:t> grubundan yapılan her seans başına bir frekans verilecektir.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dışındaki durumlara yönelik kemoterapi için günlük bakım epizotları: </a:t>
            </a:r>
            <a:r>
              <a:rPr lang="tr-TR" sz="2800" dirty="0" smtClean="0"/>
              <a:t>Hastanın aynı gün hastaneye yatırılıp taburcu edildiği, neoplazma dışındaki durumlara yönelik kemoterapi bakım epizotları için aşağıdaki kodları atayın: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Duruma ilişkin bir kod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Uygun işlem kodu.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79874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124744"/>
            <a:ext cx="7704856" cy="5256584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 smtClean="0">
                <a:solidFill>
                  <a:srgbClr val="7030A0"/>
                </a:solidFill>
              </a:rPr>
              <a:t>    Kemoterapi </a:t>
            </a:r>
            <a:r>
              <a:rPr lang="tr-TR" b="1" dirty="0">
                <a:solidFill>
                  <a:srgbClr val="7030A0"/>
                </a:solidFill>
              </a:rPr>
              <a:t>için birden fazla gün süren bakım epizotları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Kemoterapi için birden fazla gün süren bakım epizotlarına, kemoterapi tedavisi gerektiren duruma ilişkin bir ana tanı kodu ve uygun işlem kodu atanmalıdır.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80897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>
                <a:solidFill>
                  <a:srgbClr val="FF0000"/>
                </a:solidFill>
              </a:rPr>
              <a:t>Kemoterapi işlem kodlaması</a:t>
            </a:r>
            <a:r>
              <a:rPr lang="tr-TR" sz="4000" b="1" dirty="0"/>
              <a:t/>
            </a:r>
            <a:br>
              <a:rPr lang="tr-TR" sz="4000" b="1" dirty="0"/>
            </a:br>
            <a:endParaRPr lang="tr-TR" sz="4000" b="1" dirty="0"/>
          </a:p>
        </p:txBody>
      </p:sp>
      <p:sp>
        <p:nvSpPr>
          <p:cNvPr id="80898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56084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/>
              <a:t>Bir bakım epizodunda hastaya birkaç kez </a:t>
            </a:r>
            <a:r>
              <a:rPr lang="tr-TR" dirty="0" err="1"/>
              <a:t>farmakoterapi</a:t>
            </a:r>
            <a:r>
              <a:rPr lang="tr-TR" dirty="0"/>
              <a:t> uygulanması ve aynı işlem kodunun geçerli olması halinde, işlem kodunu yalnızca bir kez atayın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81922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704856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b="1" dirty="0" smtClean="0"/>
              <a:t>    </a:t>
            </a:r>
            <a:r>
              <a:rPr lang="tr-TR" sz="2800" dirty="0"/>
              <a:t>Hasta, meme kanseri sebebiyle on iki günden uzun sürecek bir kemoterapi seyri için hastaneye yatırılmıştır. </a:t>
            </a:r>
            <a:r>
              <a:rPr lang="tr-TR" sz="2800" dirty="0" err="1"/>
              <a:t>İntravenöz</a:t>
            </a:r>
            <a:r>
              <a:rPr lang="tr-TR" sz="2800" dirty="0"/>
              <a:t> kemoterapi (5FU) uygulanmıştır.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Neler kodlanmalıdır?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C50.- </a:t>
            </a:r>
            <a:r>
              <a:rPr lang="tr-TR" sz="2800" i="1" dirty="0"/>
              <a:t>Memenin habis neoplazması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96199-00 [1920] </a:t>
            </a:r>
            <a:r>
              <a:rPr lang="tr-TR" sz="2800" i="1" dirty="0" err="1"/>
              <a:t>İntravenöz</a:t>
            </a:r>
            <a:r>
              <a:rPr lang="tr-TR" sz="2800" i="1" dirty="0"/>
              <a:t> farmakolojik ajan uygulaması, </a:t>
            </a:r>
            <a:r>
              <a:rPr lang="tr-TR" sz="2800" i="1" dirty="0" err="1"/>
              <a:t>antineoplastik</a:t>
            </a:r>
            <a:r>
              <a:rPr lang="tr-TR" sz="2800" i="1" dirty="0"/>
              <a:t> ajan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829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764704"/>
            <a:ext cx="7776864" cy="583264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7030A0"/>
                </a:solidFill>
              </a:rPr>
              <a:t>Örnek: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 smtClean="0"/>
              <a:t>    </a:t>
            </a:r>
            <a:r>
              <a:rPr lang="tr-TR" dirty="0"/>
              <a:t>Hasta, prostat kanseri için günlük kemoterapi amacıyla hastaneye yatırılmıştır.Hastaya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siklofosfamid</a:t>
            </a:r>
            <a:r>
              <a:rPr lang="tr-TR" dirty="0"/>
              <a:t> verilmiş ve hasta aynı gün taburcu edilmiştir.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Neler kodlanacaktır?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Bu hasta seansı </a:t>
            </a:r>
            <a:r>
              <a:rPr lang="tr-TR" b="1" dirty="0" err="1"/>
              <a:t>İBaG</a:t>
            </a:r>
            <a:r>
              <a:rPr lang="tr-TR" dirty="0"/>
              <a:t> içerisinde frekans olarak ele alınacak. TİG veri kodlaması yapılmayacaktır!!!!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58369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7620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3) Metastazlar (</a:t>
            </a:r>
            <a:r>
              <a:rPr lang="tr-TR" sz="4000" dirty="0" err="1">
                <a:solidFill>
                  <a:srgbClr val="FF0000"/>
                </a:solidFill>
              </a:rPr>
              <a:t>Sekonder</a:t>
            </a:r>
            <a:r>
              <a:rPr lang="tr-TR" sz="4000" dirty="0">
                <a:solidFill>
                  <a:srgbClr val="FF0000"/>
                </a:solidFill>
              </a:rPr>
              <a:t> Yerler)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3200" dirty="0">
                <a:solidFill>
                  <a:srgbClr val="FF0000"/>
                </a:solidFill>
              </a:rPr>
              <a:t>(ACS 0239)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711325"/>
            <a:ext cx="7632848" cy="4525963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Primer</a:t>
            </a:r>
            <a:r>
              <a:rPr lang="tr-TR" sz="3200" dirty="0"/>
              <a:t>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neoplazinin</a:t>
            </a:r>
            <a:r>
              <a:rPr lang="tr-TR" sz="3200" dirty="0"/>
              <a:t> yayıldığı yerdir.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Sekonder</a:t>
            </a:r>
            <a:r>
              <a:rPr lang="tr-TR" sz="3200" dirty="0"/>
              <a:t> yerler için kodlar geneldir, örneğin, vücudun tüm kemikleri için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C79 .5 </a:t>
            </a:r>
            <a:r>
              <a:rPr lang="tr-TR" sz="3200" i="1" dirty="0"/>
              <a:t>Kemik ve kemik iliğinin </a:t>
            </a:r>
            <a:r>
              <a:rPr lang="tr-TR" sz="3200" i="1" dirty="0" err="1"/>
              <a:t>sekonder</a:t>
            </a:r>
            <a:r>
              <a:rPr lang="tr-TR" sz="3200" i="1" dirty="0"/>
              <a:t> </a:t>
            </a:r>
            <a:r>
              <a:rPr lang="tr-TR" sz="3200" i="1" dirty="0" err="1"/>
              <a:t>malign</a:t>
            </a:r>
            <a:r>
              <a:rPr lang="tr-TR" sz="3200" i="1" dirty="0"/>
              <a:t> </a:t>
            </a:r>
            <a:r>
              <a:rPr lang="tr-TR" sz="3200" i="1" dirty="0" err="1"/>
              <a:t>neoplazileri</a:t>
            </a:r>
            <a:r>
              <a:rPr lang="tr-TR" sz="3200" dirty="0"/>
              <a:t>  kullanılmaktadır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/>
              <a:t>Eğer tanı </a:t>
            </a:r>
            <a:r>
              <a:rPr lang="tr-TR" sz="3200" dirty="0" err="1"/>
              <a:t>neoplazinin</a:t>
            </a:r>
            <a:r>
              <a:rPr lang="tr-TR" sz="3200" dirty="0"/>
              <a:t> </a:t>
            </a:r>
            <a:r>
              <a:rPr lang="tr-TR" sz="3200" dirty="0" err="1"/>
              <a:t>primer</a:t>
            </a:r>
            <a:r>
              <a:rPr lang="tr-TR" sz="3200" dirty="0"/>
              <a:t> mi </a:t>
            </a:r>
            <a:r>
              <a:rPr lang="tr-TR" sz="3200" dirty="0" err="1"/>
              <a:t>sekonder</a:t>
            </a:r>
            <a:r>
              <a:rPr lang="tr-TR" sz="3200" dirty="0"/>
              <a:t> mi olduğunu tanımlamıyorsa, bunu </a:t>
            </a:r>
            <a:r>
              <a:rPr lang="tr-TR" sz="3200" dirty="0" err="1"/>
              <a:t>primer</a:t>
            </a:r>
            <a:r>
              <a:rPr lang="tr-TR" sz="3200" dirty="0"/>
              <a:t> yere kodlayın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pic>
        <p:nvPicPr>
          <p:cNvPr id="59394" name="Picture 2" descr="metastase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412776"/>
            <a:ext cx="4679950" cy="4319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4) </a:t>
            </a:r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Morfolojisi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(ACS 0233)</a:t>
            </a:r>
          </a:p>
        </p:txBody>
      </p:sp>
      <p:sp>
        <p:nvSpPr>
          <p:cNvPr id="6144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0688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/>
              <a:t>Morfoloji, </a:t>
            </a:r>
            <a:r>
              <a:rPr lang="tr-TR" sz="2600" dirty="0" err="1"/>
              <a:t>neoplastik</a:t>
            </a:r>
            <a:r>
              <a:rPr lang="tr-TR" sz="2600" dirty="0"/>
              <a:t> hücrelerin </a:t>
            </a:r>
            <a:r>
              <a:rPr lang="tr-TR" sz="2600" dirty="0" err="1"/>
              <a:t>histopatolojisi</a:t>
            </a:r>
            <a:r>
              <a:rPr lang="tr-TR" sz="2600" dirty="0"/>
              <a:t> veya yapısı anlamına gelmektedir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endParaRPr lang="tr-TR" sz="2600" dirty="0"/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>
                <a:solidFill>
                  <a:srgbClr val="7030A0"/>
                </a:solidFill>
              </a:rPr>
              <a:t>Morfoloji		</a:t>
            </a:r>
            <a:r>
              <a:rPr lang="tr-TR" sz="2600" dirty="0" smtClean="0">
                <a:solidFill>
                  <a:srgbClr val="7030A0"/>
                </a:solidFill>
              </a:rPr>
              <a:t>Davranışı</a:t>
            </a:r>
            <a:r>
              <a:rPr lang="tr-TR" sz="2600" dirty="0">
                <a:solidFill>
                  <a:srgbClr val="7030A0"/>
                </a:solidFill>
              </a:rPr>
              <a:t>	Hücre tipi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err="1"/>
              <a:t>Carcinoma</a:t>
            </a:r>
            <a:r>
              <a:rPr lang="tr-TR" sz="2600" dirty="0"/>
              <a:t>	</a:t>
            </a:r>
            <a:r>
              <a:rPr lang="tr-TR" sz="2600" dirty="0" err="1" smtClean="0"/>
              <a:t>Malign</a:t>
            </a:r>
            <a:r>
              <a:rPr lang="tr-TR" sz="2600" dirty="0" smtClean="0"/>
              <a:t>     </a:t>
            </a:r>
            <a:r>
              <a:rPr lang="tr-TR" sz="2600" dirty="0"/>
              <a:t>	</a:t>
            </a:r>
            <a:r>
              <a:rPr lang="tr-TR" sz="2600" dirty="0" err="1"/>
              <a:t>Epitel</a:t>
            </a:r>
            <a:r>
              <a:rPr lang="tr-TR" sz="2600" dirty="0"/>
              <a:t> hücresi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Adenoma		</a:t>
            </a:r>
            <a:r>
              <a:rPr lang="tr-TR" sz="2600" dirty="0" err="1" smtClean="0"/>
              <a:t>Benign</a:t>
            </a:r>
            <a:r>
              <a:rPr lang="tr-TR" sz="2600" dirty="0" smtClean="0"/>
              <a:t> </a:t>
            </a:r>
            <a:r>
              <a:rPr lang="tr-TR" sz="2600" dirty="0"/>
              <a:t>	</a:t>
            </a:r>
            <a:r>
              <a:rPr lang="tr-TR" sz="2600" dirty="0" err="1" smtClean="0"/>
              <a:t>Glandular</a:t>
            </a:r>
            <a:r>
              <a:rPr lang="tr-TR" sz="2600" dirty="0" smtClean="0"/>
              <a:t> </a:t>
            </a:r>
            <a:r>
              <a:rPr lang="tr-TR" sz="2600" dirty="0" err="1" smtClean="0"/>
              <a:t>epitel</a:t>
            </a:r>
            <a:r>
              <a:rPr lang="tr-TR" sz="2600" dirty="0"/>
              <a:t> </a:t>
            </a:r>
            <a:r>
              <a:rPr lang="tr-TR" sz="2600" dirty="0" smtClean="0"/>
              <a:t>h.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Morfoloji </a:t>
            </a:r>
            <a:r>
              <a:rPr lang="tr-TR" sz="2600" dirty="0"/>
              <a:t>kodları önek ve beş </a:t>
            </a:r>
            <a:r>
              <a:rPr lang="tr-TR" sz="2600" dirty="0" err="1"/>
              <a:t>kırılımdan</a:t>
            </a:r>
            <a:r>
              <a:rPr lang="tr-TR" sz="2600" dirty="0"/>
              <a:t> oluşur.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Önek	histoloji	davranışı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M		</a:t>
            </a:r>
            <a:r>
              <a:rPr lang="tr-TR" sz="2600" dirty="0" smtClean="0"/>
              <a:t>8140</a:t>
            </a:r>
            <a:r>
              <a:rPr lang="tr-TR" sz="2600" dirty="0"/>
              <a:t>		/</a:t>
            </a:r>
            <a:r>
              <a:rPr lang="tr-TR" sz="2600" dirty="0" smtClean="0"/>
              <a:t>3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8140 </a:t>
            </a:r>
            <a:r>
              <a:rPr lang="tr-TR" sz="2600" dirty="0" err="1"/>
              <a:t>adenokarsinoma</a:t>
            </a:r>
            <a:r>
              <a:rPr lang="tr-TR" sz="2600" dirty="0"/>
              <a:t> olduğunu  3 davranış kodunu gösterir.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62466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124744"/>
            <a:ext cx="7185992" cy="500141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Morfoloji Davranış Kodları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0  </a:t>
            </a:r>
            <a:r>
              <a:rPr lang="tr-TR" dirty="0" err="1"/>
              <a:t>benign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1  </a:t>
            </a:r>
            <a:r>
              <a:rPr lang="tr-TR" dirty="0" err="1"/>
              <a:t>benign</a:t>
            </a:r>
            <a:r>
              <a:rPr lang="tr-TR" dirty="0"/>
              <a:t> veya </a:t>
            </a:r>
            <a:r>
              <a:rPr lang="tr-TR" dirty="0" err="1"/>
              <a:t>malignant</a:t>
            </a:r>
            <a:r>
              <a:rPr lang="tr-TR" dirty="0"/>
              <a:t> olduğu belirsiz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2  </a:t>
            </a:r>
            <a:r>
              <a:rPr lang="tr-TR" dirty="0" err="1"/>
              <a:t>Carcinoma</a:t>
            </a:r>
            <a:r>
              <a:rPr lang="tr-TR" dirty="0"/>
              <a:t> in </a:t>
            </a:r>
            <a:r>
              <a:rPr lang="tr-TR" dirty="0" err="1"/>
              <a:t>situ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3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6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metastatik</a:t>
            </a:r>
            <a:endParaRPr lang="tr-TR" dirty="0"/>
          </a:p>
          <a:p>
            <a:pPr eaLnBrk="1" hangingPunct="1">
              <a:buFont typeface="Arial" charset="0"/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6349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632848" cy="5073427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>
                <a:solidFill>
                  <a:srgbClr val="FF0000"/>
                </a:solidFill>
              </a:rPr>
              <a:t>morfoloji kodu asla </a:t>
            </a:r>
            <a:r>
              <a:rPr lang="tr-TR" dirty="0" err="1">
                <a:solidFill>
                  <a:srgbClr val="FF0000"/>
                </a:solidFill>
              </a:rPr>
              <a:t>Pdx</a:t>
            </a:r>
            <a:r>
              <a:rPr lang="tr-TR" dirty="0">
                <a:solidFill>
                  <a:srgbClr val="FF0000"/>
                </a:solidFill>
              </a:rPr>
              <a:t> olmamalıdır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uygulandığı </a:t>
            </a:r>
            <a:r>
              <a:rPr lang="tr-TR" dirty="0" err="1"/>
              <a:t>neoplazi</a:t>
            </a:r>
            <a:r>
              <a:rPr lang="tr-TR" dirty="0"/>
              <a:t> kodunun hemen arkasına konulmalıdır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endParaRPr lang="tr-TR" dirty="0"/>
          </a:p>
          <a:p>
            <a:pPr eaLnBrk="1" hangingPunct="1"/>
            <a:endParaRPr lang="tr-TR" dirty="0"/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1547664" y="3789040"/>
            <a:ext cx="6767513" cy="255905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000" b="1" dirty="0">
                <a:latin typeface="Albertus Medium"/>
              </a:rPr>
              <a:t>Tanı</a:t>
            </a:r>
            <a:r>
              <a:rPr lang="en-US" sz="2000" b="1" dirty="0">
                <a:latin typeface="Albertus Medium"/>
              </a:rPr>
              <a:t>:  </a:t>
            </a:r>
            <a:r>
              <a:rPr lang="tr-TR" sz="2000" b="1" dirty="0">
                <a:latin typeface="Albertus Medium"/>
              </a:rPr>
              <a:t>Omurgada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olan, ana bronşun yulaf hücreli 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tr-TR" sz="2000" b="1" dirty="0">
                <a:latin typeface="Albertus Medium"/>
              </a:rPr>
              <a:t>u</a:t>
            </a:r>
            <a:r>
              <a:rPr lang="en-US" sz="2000" b="1" dirty="0">
                <a:latin typeface="Albertus Medium"/>
              </a:rPr>
              <a:t> (</a:t>
            </a:r>
            <a:r>
              <a:rPr lang="tr-TR" sz="2000" b="1" dirty="0">
                <a:latin typeface="Albertus Medium"/>
              </a:rPr>
              <a:t>akciğer</a:t>
            </a:r>
            <a:r>
              <a:rPr lang="en-US" sz="2000" b="1" dirty="0">
                <a:latin typeface="Albertus Medium"/>
              </a:rPr>
              <a:t>) </a:t>
            </a:r>
          </a:p>
          <a:p>
            <a:pPr eaLnBrk="1" hangingPunct="1"/>
            <a:endParaRPr lang="en-US" sz="2000" b="1" dirty="0">
              <a:latin typeface="Albertus Medium"/>
            </a:endParaRPr>
          </a:p>
          <a:p>
            <a:pPr eaLnBrk="1" hangingPunct="1"/>
            <a:r>
              <a:rPr lang="tr-TR" sz="2000" b="1" dirty="0">
                <a:latin typeface="Albertus Medium"/>
              </a:rPr>
              <a:t>Kodlar</a:t>
            </a:r>
            <a:r>
              <a:rPr lang="en-US" sz="2000" b="1" dirty="0">
                <a:latin typeface="Albertus Medium"/>
              </a:rPr>
              <a:t>:    C34.0 </a:t>
            </a:r>
            <a:r>
              <a:rPr lang="tr-TR" sz="2000" b="1" dirty="0">
                <a:latin typeface="Albertus Medium"/>
              </a:rPr>
              <a:t>Ana bronşun 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r>
              <a:rPr lang="en-US" sz="2000" b="1" dirty="0">
                <a:latin typeface="Albertus Medium"/>
              </a:rPr>
              <a:t>			  M8042/3 </a:t>
            </a:r>
            <a:r>
              <a:rPr lang="tr-TR" sz="2000" b="1" dirty="0">
                <a:latin typeface="Albertus Medium"/>
              </a:rPr>
              <a:t> Yulaf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C79.5	 </a:t>
            </a:r>
            <a:r>
              <a:rPr lang="tr-TR" sz="2000" b="1" dirty="0">
                <a:latin typeface="Albertus Medium"/>
              </a:rPr>
              <a:t>Kemik ve kemik iliğinin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			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M8042/6 </a:t>
            </a:r>
            <a:r>
              <a:rPr lang="tr-TR" sz="2000" b="1" dirty="0" err="1">
                <a:latin typeface="Albertus Medium"/>
              </a:rPr>
              <a:t>Yu</a:t>
            </a:r>
            <a:r>
              <a:rPr lang="en-US" sz="2000" b="1" dirty="0">
                <a:latin typeface="Albertus Medium"/>
              </a:rPr>
              <a:t>l</a:t>
            </a:r>
            <a:r>
              <a:rPr lang="tr-TR" sz="2000" b="1" dirty="0">
                <a:latin typeface="Albertus Medium"/>
              </a:rPr>
              <a:t>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en-US" sz="2000" b="1" dirty="0">
                <a:latin typeface="Albertus Medium"/>
              </a:rPr>
              <a:t>, </a:t>
            </a:r>
            <a:r>
              <a:rPr lang="en-US" sz="2000" b="1" dirty="0" err="1">
                <a:latin typeface="Albertus Medium"/>
              </a:rPr>
              <a:t>metastati</a:t>
            </a:r>
            <a:r>
              <a:rPr lang="tr-TR" sz="2000" b="1" dirty="0">
                <a:latin typeface="Albertus Medium"/>
              </a:rPr>
              <a:t>k</a:t>
            </a:r>
            <a:endParaRPr lang="en-US" sz="2400" dirty="0">
              <a:latin typeface="Albertus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64513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Morfoloji Kodunu Bulma </a:t>
            </a:r>
          </a:p>
        </p:txBody>
      </p:sp>
      <p:sp>
        <p:nvSpPr>
          <p:cNvPr id="6451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185992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</a:t>
            </a:r>
            <a:r>
              <a:rPr lang="tr-TR" dirty="0" err="1"/>
              <a:t>neoplazinin</a:t>
            </a:r>
            <a:r>
              <a:rPr lang="tr-TR" dirty="0"/>
              <a:t> davranışını </a:t>
            </a:r>
            <a:r>
              <a:rPr lang="tr-TR" dirty="0" err="1"/>
              <a:t>benign</a:t>
            </a:r>
            <a:r>
              <a:rPr lang="tr-TR" dirty="0"/>
              <a:t>, </a:t>
            </a:r>
            <a:r>
              <a:rPr lang="tr-TR" dirty="0" err="1"/>
              <a:t>malign</a:t>
            </a:r>
            <a:r>
              <a:rPr lang="tr-TR" dirty="0"/>
              <a:t> veya belirsiz vb. size söyleyecektir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Morfoloji kodu aranırken  direkt kanserin spesifik adından( </a:t>
            </a:r>
            <a:r>
              <a:rPr lang="tr-TR" dirty="0" err="1" smtClean="0"/>
              <a:t>adenokarsinom</a:t>
            </a:r>
            <a:r>
              <a:rPr lang="tr-TR" dirty="0" smtClean="0"/>
              <a:t>,</a:t>
            </a:r>
            <a:r>
              <a:rPr lang="tr-TR" dirty="0" err="1" smtClean="0"/>
              <a:t>leomiyoma</a:t>
            </a:r>
            <a:r>
              <a:rPr lang="tr-TR" dirty="0" smtClean="0"/>
              <a:t>) bulunur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  Bazı kanserlerde ise (küçük hücreli,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,</a:t>
            </a:r>
            <a:r>
              <a:rPr lang="tr-TR" dirty="0" err="1" smtClean="0"/>
              <a:t>papiller</a:t>
            </a:r>
            <a:r>
              <a:rPr lang="tr-TR" dirty="0" smtClean="0"/>
              <a:t> vs) kanser veya tümör başlığı altından bulunur.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 dirty="0"/>
          </a:p>
        </p:txBody>
      </p:sp>
      <p:sp>
        <p:nvSpPr>
          <p:cNvPr id="69633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</a:t>
            </a:r>
            <a:r>
              <a:rPr lang="tr-TR" sz="4000" dirty="0">
                <a:solidFill>
                  <a:srgbClr val="FF0000"/>
                </a:solidFill>
              </a:rPr>
              <a:t> Kodlarının Alfabetik Dizinde Bulunması</a:t>
            </a:r>
          </a:p>
        </p:txBody>
      </p:sp>
      <p:sp>
        <p:nvSpPr>
          <p:cNvPr id="6963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600200"/>
            <a:ext cx="8229600" cy="5257800"/>
          </a:xfrm>
        </p:spPr>
        <p:txBody>
          <a:bodyPr/>
          <a:lstStyle/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i="1" dirty="0" smtClean="0">
                <a:solidFill>
                  <a:srgbClr val="FF0000"/>
                </a:solidFill>
              </a:rPr>
              <a:t>ICD indeks listesi (2.Cilt) içerisinde Neoplazma İndeksi olarak e-kitabın yeni versiyonunda revize edilmiştir.</a:t>
            </a:r>
            <a:endParaRPr lang="tr-TR" sz="2800" dirty="0" smtClean="0"/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Beş </a:t>
            </a:r>
            <a:r>
              <a:rPr lang="tr-TR" sz="2800" dirty="0"/>
              <a:t>sütun altındaki ana terimler ve alt terimler olarak listelenen spesifik yerler</a:t>
            </a:r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in </a:t>
            </a:r>
            <a:r>
              <a:rPr lang="tr-TR" dirty="0" err="1"/>
              <a:t>situ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benign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Belirsiz veya bilinmeyen davranış</a:t>
            </a:r>
          </a:p>
          <a:p>
            <a:pPr lvl="2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2800" i="1" dirty="0">
                <a:solidFill>
                  <a:srgbClr val="FF0000"/>
                </a:solidFill>
              </a:rPr>
              <a:t>Unutmayın, bu tablo size morfoloji kodlarını değil yer  kodlarını </a:t>
            </a:r>
            <a:r>
              <a:rPr lang="tr-TR" sz="2800" i="1" dirty="0" smtClean="0">
                <a:solidFill>
                  <a:srgbClr val="FF0000"/>
                </a:solidFill>
              </a:rPr>
              <a:t>sağlar. </a:t>
            </a:r>
            <a:endParaRPr lang="tr-TR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595</TotalTime>
  <Words>981</Words>
  <Application>Microsoft Office PowerPoint</Application>
  <PresentationFormat>Ekran Gösterisi (4:3)</PresentationFormat>
  <Paragraphs>146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Albertus Medium</vt:lpstr>
      <vt:lpstr>Arial</vt:lpstr>
      <vt:lpstr>Calibri</vt:lpstr>
      <vt:lpstr>Gill Sans MT</vt:lpstr>
      <vt:lpstr>Verdana</vt:lpstr>
      <vt:lpstr>Wingdings</vt:lpstr>
      <vt:lpstr>Wingdings 2</vt:lpstr>
      <vt:lpstr>Gündönümü</vt:lpstr>
      <vt:lpstr>2) Anatomik Bölge</vt:lpstr>
      <vt:lpstr>Malignitenin Rekürensi (0237)</vt:lpstr>
      <vt:lpstr>3) Metastazlar (Sekonder Yerler) (ACS 0239)</vt:lpstr>
      <vt:lpstr>PowerPoint Sunusu</vt:lpstr>
      <vt:lpstr>4) Neoplazilerin Morfolojisi (ACS 0233)</vt:lpstr>
      <vt:lpstr>PowerPoint Sunusu</vt:lpstr>
      <vt:lpstr>PowerPoint Sunusu</vt:lpstr>
      <vt:lpstr>Morfoloji Kodunu Bulma </vt:lpstr>
      <vt:lpstr>Neoplazi Kodlarının Alfabetik Dizinde Bulunması</vt:lpstr>
      <vt:lpstr>Neoplazm Tablosu eskiden böyle buluyorduk!!!</vt:lpstr>
      <vt:lpstr>Neoplazma Tablosu Yeni Versiyon</vt:lpstr>
      <vt:lpstr>Lenfatik ve Hematopoietik Neoplaziler (C81-C96)</vt:lpstr>
      <vt:lpstr>Malign İmmünoproliferatif Hastalıklarda ve Lösemide Remisyon (ACS 0245)</vt:lpstr>
      <vt:lpstr>Kişisel habis neoplazma öyküsü (Z85)</vt:lpstr>
      <vt:lpstr>Lenfoma (ACS 0222)</vt:lpstr>
      <vt:lpstr>Neoplazilerin Kodlanması Aşamaları:</vt:lpstr>
      <vt:lpstr>PowerPoint Sunusu</vt:lpstr>
      <vt:lpstr>Neoplazilerle İlişkili Komplikasyonlar</vt:lpstr>
      <vt:lpstr>Radyoterapi (0229 )</vt:lpstr>
      <vt:lpstr>Kemoterapi (0044)</vt:lpstr>
      <vt:lpstr>PowerPoint Sunusu</vt:lpstr>
      <vt:lpstr> Kemoterapi işlem kodlaması 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Belirli Enfeksiyon ve Paraziter Hastalıklar (A00-B99)</dc:title>
  <dc:creator>TIG</dc:creator>
  <cp:lastModifiedBy>Zeynep Köksal</cp:lastModifiedBy>
  <cp:revision>69</cp:revision>
  <dcterms:created xsi:type="dcterms:W3CDTF">2011-03-04T22:02:18Z</dcterms:created>
  <dcterms:modified xsi:type="dcterms:W3CDTF">2018-03-07T15:21:06Z</dcterms:modified>
</cp:coreProperties>
</file>