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76" r:id="rId4"/>
    <p:sldId id="258" r:id="rId5"/>
    <p:sldId id="275" r:id="rId6"/>
    <p:sldId id="272" r:id="rId7"/>
    <p:sldId id="273" r:id="rId8"/>
    <p:sldId id="274" r:id="rId9"/>
    <p:sldId id="27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314" autoAdjust="0"/>
  </p:normalViewPr>
  <p:slideViewPr>
    <p:cSldViewPr snapToGrid="0">
      <p:cViewPr varScale="1">
        <p:scale>
          <a:sx n="58" d="100"/>
          <a:sy n="58" d="100"/>
        </p:scale>
        <p:origin x="964" y="4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273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77867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790612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43260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45846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2321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19395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651706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61286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39779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97183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58832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045D6A-A649-460B-A59A-C809CC847460}" type="datetimeFigureOut">
              <a:rPr lang="tr-TR" smtClean="0"/>
              <a:t>16.09.2021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0045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1428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45D6A-A649-460B-A59A-C809CC847460}" type="datetimeFigureOut">
              <a:rPr lang="tr-TR" smtClean="0"/>
              <a:t>16.09.2021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5921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97056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6706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45D6A-A649-460B-A59A-C809CC847460}" type="datetimeFigureOut">
              <a:rPr lang="tr-TR" smtClean="0"/>
              <a:t>16.09.2021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893A43B-2B8D-4BDF-A104-6385DC93FFFA}" type="slidenum">
              <a:rPr lang="tr-TR" smtClean="0"/>
              <a:t>‹#›</a:t>
            </a:fld>
            <a:endParaRPr lang="tr-TR"/>
          </a:p>
        </p:txBody>
      </p:sp>
    </p:spTree>
    <p:extLst>
      <p:ext uri="{BB962C8B-B14F-4D97-AF65-F5344CB8AC3E}">
        <p14:creationId xmlns:p14="http://schemas.microsoft.com/office/powerpoint/2010/main" val="3485430387"/>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br>
              <a:rPr lang="tr-TR" sz="5400" b="1" dirty="0"/>
            </a:br>
            <a:r>
              <a:rPr lang="tr-TR" sz="5400" b="1" dirty="0"/>
              <a:t>SÖZLEŞME VE SÖZLEŞMENİN KURULMASI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1202988" cy="1231135"/>
          </a:xfrm>
        </p:spPr>
        <p:txBody>
          <a:bodyPr>
            <a:normAutofit/>
          </a:bodyPr>
          <a:lstStyle/>
          <a:p>
            <a:pPr marL="0" indent="0" algn="ctr">
              <a:buNone/>
            </a:pPr>
            <a:r>
              <a:rPr lang="tr-TR" sz="5400" b="1" dirty="0"/>
              <a:t>BORÇLAR HUKUKU: 3. HAFTA</a:t>
            </a:r>
          </a:p>
        </p:txBody>
      </p:sp>
    </p:spTree>
    <p:extLst>
      <p:ext uri="{BB962C8B-B14F-4D97-AF65-F5344CB8AC3E}">
        <p14:creationId xmlns:p14="http://schemas.microsoft.com/office/powerpoint/2010/main" val="3040070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594911" y="5370724"/>
            <a:ext cx="5916058" cy="1151262"/>
          </a:xfrm>
        </p:spPr>
        <p:txBody>
          <a:bodyPr>
            <a:normAutofit fontScale="90000"/>
          </a:bodyPr>
          <a:lstStyle/>
          <a:p>
            <a:pPr algn="ctr"/>
            <a:r>
              <a:rPr lang="tr-TR" sz="5400" b="1" dirty="0"/>
              <a:t>SÖZLEŞME NEDİR?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algn="just"/>
            <a:r>
              <a:rPr lang="tr-TR" sz="5000" b="1" dirty="0"/>
              <a:t>İki tarafın karşılıklı ve birbirine uygun irade açıklamalarıyla meydana gelen </a:t>
            </a:r>
            <a:r>
              <a:rPr lang="tr-TR" sz="5000" b="1" i="1" dirty="0"/>
              <a:t>hukuki işleme </a:t>
            </a:r>
            <a:r>
              <a:rPr lang="tr-TR" sz="5000" b="1" dirty="0"/>
              <a:t>sözleşme denir.</a:t>
            </a:r>
          </a:p>
          <a:p>
            <a:pPr algn="just"/>
            <a:r>
              <a:rPr lang="tr-TR" sz="5000" b="1" dirty="0"/>
              <a:t>Sözleşme, iki taraflı bir hukuki işlemdir. </a:t>
            </a:r>
          </a:p>
        </p:txBody>
      </p:sp>
    </p:spTree>
    <p:extLst>
      <p:ext uri="{BB962C8B-B14F-4D97-AF65-F5344CB8AC3E}">
        <p14:creationId xmlns:p14="http://schemas.microsoft.com/office/powerpoint/2010/main" val="173439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594911" y="5370724"/>
            <a:ext cx="5916058" cy="1151262"/>
          </a:xfrm>
        </p:spPr>
        <p:txBody>
          <a:bodyPr>
            <a:normAutofit fontScale="90000"/>
          </a:bodyPr>
          <a:lstStyle/>
          <a:p>
            <a:pPr algn="ctr"/>
            <a:r>
              <a:rPr lang="tr-TR" sz="5400" b="1" dirty="0"/>
              <a:t>SÖZLEŞME NEDİR?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77500" lnSpcReduction="20000"/>
          </a:bodyPr>
          <a:lstStyle/>
          <a:p>
            <a:pPr algn="just"/>
            <a:r>
              <a:rPr lang="tr-TR" sz="5400" b="1" dirty="0"/>
              <a:t>Ancak sözleşmenin yapılması sonucunda sadece bir taraf borç altına giriyorsa tek tarafa borç yükleyen sözleşmeden (örnek: bağışlama vaadi sözleşmesi);</a:t>
            </a:r>
          </a:p>
          <a:p>
            <a:pPr algn="just"/>
            <a:r>
              <a:rPr lang="tr-TR" sz="5400" b="1" dirty="0"/>
              <a:t>Buna karşılık her iki taraf da borç altında giriyorsa iki tarafa borç yükleyen sözleşmeden (örnek: satım, kira, hizmet, eser sözleşmeleri) söz edilir.</a:t>
            </a:r>
          </a:p>
        </p:txBody>
      </p:sp>
    </p:spTree>
    <p:extLst>
      <p:ext uri="{BB962C8B-B14F-4D97-AF65-F5344CB8AC3E}">
        <p14:creationId xmlns:p14="http://schemas.microsoft.com/office/powerpoint/2010/main" val="4238713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5585552"/>
            <a:ext cx="11026718" cy="735376"/>
          </a:xfrm>
        </p:spPr>
        <p:txBody>
          <a:bodyPr>
            <a:normAutofit fontScale="90000"/>
          </a:bodyPr>
          <a:lstStyle/>
          <a:p>
            <a:r>
              <a:rPr lang="tr-TR" sz="5400" b="1" dirty="0"/>
              <a:t>SÖZLEŞMENİN KURULMASI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176271" y="616945"/>
            <a:ext cx="11766014" cy="4968607"/>
          </a:xfrm>
        </p:spPr>
        <p:txBody>
          <a:bodyPr>
            <a:normAutofit/>
          </a:bodyPr>
          <a:lstStyle/>
          <a:p>
            <a:pPr algn="just"/>
            <a:r>
              <a:rPr lang="tr-TR" sz="4800" b="1" dirty="0" err="1"/>
              <a:t>BK'nun</a:t>
            </a:r>
            <a:r>
              <a:rPr lang="tr-TR" sz="4800" b="1" dirty="0"/>
              <a:t> 1 </a:t>
            </a:r>
            <a:r>
              <a:rPr lang="tr-TR" sz="4800" b="1" dirty="0" err="1"/>
              <a:t>nci</a:t>
            </a:r>
            <a:r>
              <a:rPr lang="tr-TR" sz="4800" b="1" dirty="0"/>
              <a:t> maddesine göre, "iki taraf karşılıklı ve birbirine uygun surette rızalarını beyan ettikleri an, sözleşme (akit) tamam olur". </a:t>
            </a:r>
          </a:p>
        </p:txBody>
      </p:sp>
    </p:spTree>
    <p:extLst>
      <p:ext uri="{BB962C8B-B14F-4D97-AF65-F5344CB8AC3E}">
        <p14:creationId xmlns:p14="http://schemas.microsoft.com/office/powerpoint/2010/main" val="658953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5585552"/>
            <a:ext cx="11026718" cy="735376"/>
          </a:xfrm>
        </p:spPr>
        <p:txBody>
          <a:bodyPr>
            <a:normAutofit fontScale="90000"/>
          </a:bodyPr>
          <a:lstStyle/>
          <a:p>
            <a:r>
              <a:rPr lang="tr-TR" sz="5400" b="1" dirty="0"/>
              <a:t>SÖZLEŞMENİN KURULMASI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176271" y="616945"/>
            <a:ext cx="11766014" cy="4968607"/>
          </a:xfrm>
        </p:spPr>
        <p:txBody>
          <a:bodyPr>
            <a:normAutofit/>
          </a:bodyPr>
          <a:lstStyle/>
          <a:p>
            <a:pPr algn="just"/>
            <a:r>
              <a:rPr lang="tr-TR" sz="4800" b="1" dirty="0"/>
              <a:t>Sözleşmenin meydana gelebilmesi için gerekli olan karşılıklı ve birbirine uygun bu iki irade beyanından zaman bakımından önce açıklananına icap (teklif, öneri), sonra açıklananına ise kabul denir. </a:t>
            </a:r>
          </a:p>
        </p:txBody>
      </p:sp>
    </p:spTree>
    <p:extLst>
      <p:ext uri="{BB962C8B-B14F-4D97-AF65-F5344CB8AC3E}">
        <p14:creationId xmlns:p14="http://schemas.microsoft.com/office/powerpoint/2010/main" val="2053701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5585552"/>
            <a:ext cx="11026718" cy="735376"/>
          </a:xfrm>
        </p:spPr>
        <p:txBody>
          <a:bodyPr>
            <a:normAutofit fontScale="90000"/>
          </a:bodyPr>
          <a:lstStyle/>
          <a:p>
            <a:r>
              <a:rPr lang="tr-TR" sz="5400" b="1" dirty="0"/>
              <a:t>SÖZLEŞMENİN KURULMASI: ÖNERİ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176271" y="616945"/>
            <a:ext cx="11766014" cy="4968607"/>
          </a:xfrm>
        </p:spPr>
        <p:txBody>
          <a:bodyPr>
            <a:normAutofit fontScale="92500" lnSpcReduction="20000"/>
          </a:bodyPr>
          <a:lstStyle/>
          <a:p>
            <a:pPr algn="just"/>
            <a:r>
              <a:rPr lang="tr-TR" sz="4800" b="1" dirty="0"/>
              <a:t>Öneri (icap): </a:t>
            </a:r>
            <a:r>
              <a:rPr lang="tr-TR" sz="4800" dirty="0"/>
              <a:t>Sözleşme yapma çağrısıdır. Sözleşmenin esaslı noktalarını içermesi ve karşı tarafça kabul edildiğinde sözleşmeyi kurabilecek olgunlukta bir beyan olması gerekir. </a:t>
            </a:r>
          </a:p>
          <a:p>
            <a:pPr algn="just"/>
            <a:r>
              <a:rPr lang="tr-TR" sz="4800" b="1" dirty="0"/>
              <a:t>Öneri (icap), </a:t>
            </a:r>
            <a:r>
              <a:rPr lang="tr-TR" sz="4800" dirty="0"/>
              <a:t>tek taraflı bir hukuki işlemdir ve karşı tarafa ulaşınca (varınca) sonuçlarını doğurur.</a:t>
            </a:r>
          </a:p>
        </p:txBody>
      </p:sp>
    </p:spTree>
    <p:extLst>
      <p:ext uri="{BB962C8B-B14F-4D97-AF65-F5344CB8AC3E}">
        <p14:creationId xmlns:p14="http://schemas.microsoft.com/office/powerpoint/2010/main" val="1109341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249715" y="5585552"/>
            <a:ext cx="11461215" cy="735376"/>
          </a:xfrm>
        </p:spPr>
        <p:txBody>
          <a:bodyPr>
            <a:noAutofit/>
          </a:bodyPr>
          <a:lstStyle/>
          <a:p>
            <a:r>
              <a:rPr lang="tr-TR" sz="4500" b="1" dirty="0"/>
              <a:t>SÖZLEŞMENİN KURULMASI: İCABA DAVET</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176271" y="616945"/>
            <a:ext cx="11766014" cy="4968607"/>
          </a:xfrm>
        </p:spPr>
        <p:txBody>
          <a:bodyPr>
            <a:normAutofit fontScale="92500" lnSpcReduction="20000"/>
          </a:bodyPr>
          <a:lstStyle/>
          <a:p>
            <a:pPr algn="just"/>
            <a:r>
              <a:rPr lang="tr-TR" sz="4800" dirty="0"/>
              <a:t>Buna karşılık, sözleşmenin esaslı noktalarını içermeyen ve karşı tarafça kabul edildiğinde sözleşmeyi kurabilecek olgunlukta olmayan beyanlar ise </a:t>
            </a:r>
            <a:r>
              <a:rPr lang="tr-TR" sz="4800" b="1" dirty="0"/>
              <a:t>icaba davet </a:t>
            </a:r>
            <a:r>
              <a:rPr lang="tr-TR" sz="4800" dirty="0"/>
              <a:t>sayılır. </a:t>
            </a:r>
          </a:p>
          <a:p>
            <a:pPr algn="just"/>
            <a:r>
              <a:rPr lang="tr-TR" sz="4800" dirty="0"/>
              <a:t>Bir beyanın icap mı, yoksa </a:t>
            </a:r>
            <a:r>
              <a:rPr lang="tr-TR" sz="4800" b="1" dirty="0"/>
              <a:t>icaba davet </a:t>
            </a:r>
            <a:r>
              <a:rPr lang="tr-TR" sz="4800" dirty="0"/>
              <a:t>mi olduğu şüphe halinde beyanın yorumlanması suretiyle çözülür. </a:t>
            </a:r>
          </a:p>
        </p:txBody>
      </p:sp>
    </p:spTree>
    <p:extLst>
      <p:ext uri="{BB962C8B-B14F-4D97-AF65-F5344CB8AC3E}">
        <p14:creationId xmlns:p14="http://schemas.microsoft.com/office/powerpoint/2010/main" val="2667082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249715" y="5585552"/>
            <a:ext cx="11461215" cy="735376"/>
          </a:xfrm>
        </p:spPr>
        <p:txBody>
          <a:bodyPr>
            <a:noAutofit/>
          </a:bodyPr>
          <a:lstStyle/>
          <a:p>
            <a:r>
              <a:rPr lang="tr-TR" sz="4000" b="1" dirty="0"/>
              <a:t>SÖZLEŞMENİN KURULMASI:İCABIN KABULÜ</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176271" y="616945"/>
            <a:ext cx="11766014" cy="4968607"/>
          </a:xfrm>
        </p:spPr>
        <p:txBody>
          <a:bodyPr>
            <a:normAutofit lnSpcReduction="10000"/>
          </a:bodyPr>
          <a:lstStyle/>
          <a:p>
            <a:pPr algn="just"/>
            <a:r>
              <a:rPr lang="tr-TR" sz="4800" b="1" dirty="0"/>
              <a:t>İcabın kabulü ile sözleşme tamam olur (kurulur). İcap gibi kabul de, tek taraflı ve varması gerekli bir irade beyanıdır. </a:t>
            </a:r>
          </a:p>
          <a:p>
            <a:pPr algn="just"/>
            <a:r>
              <a:rPr lang="tr-TR" sz="4800" b="1" dirty="0"/>
              <a:t>Bir beyanın kabul sayılabilmesi için, içerik olarak icaba uygun olması gerekir.</a:t>
            </a:r>
          </a:p>
        </p:txBody>
      </p:sp>
    </p:spTree>
    <p:extLst>
      <p:ext uri="{BB962C8B-B14F-4D97-AF65-F5344CB8AC3E}">
        <p14:creationId xmlns:p14="http://schemas.microsoft.com/office/powerpoint/2010/main" val="2814264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117512" y="231354"/>
            <a:ext cx="11703587" cy="1002535"/>
          </a:xfrm>
        </p:spPr>
        <p:txBody>
          <a:bodyPr>
            <a:normAutofit/>
          </a:bodyPr>
          <a:lstStyle/>
          <a:p>
            <a:pPr algn="ctr"/>
            <a:r>
              <a:rPr lang="tr-TR" sz="5400" b="1" dirty="0"/>
              <a:t>HUKUKİ </a:t>
            </a:r>
            <a:r>
              <a:rPr lang="tr-TR" sz="5400" b="1" dirty="0" err="1"/>
              <a:t>İŞLEMler:hukuki</a:t>
            </a:r>
            <a:r>
              <a:rPr lang="tr-TR" sz="5400" b="1"/>
              <a:t> sonuç</a:t>
            </a:r>
            <a:endParaRPr lang="tr-TR" sz="5400" b="1" dirty="0"/>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64405" y="1233889"/>
            <a:ext cx="11810082" cy="5221995"/>
          </a:xfrm>
        </p:spPr>
        <p:txBody>
          <a:bodyPr>
            <a:normAutofit fontScale="70000" lnSpcReduction="20000"/>
          </a:bodyPr>
          <a:lstStyle/>
          <a:p>
            <a:pPr marL="0" indent="0" algn="just">
              <a:buNone/>
            </a:pPr>
            <a:r>
              <a:rPr lang="tr-TR" sz="4800" b="1" dirty="0"/>
              <a:t>HUKUKİ SONUÇ NEDİR?</a:t>
            </a:r>
          </a:p>
          <a:p>
            <a:pPr algn="just"/>
            <a:r>
              <a:rPr lang="tr-TR" sz="4800" b="1" dirty="0"/>
              <a:t>Hukuki işlemin meydana gelmesi için sadece iradenin açıklanması yeterli değildir, ayrıca bu iradenin bir hukuki sonuca yönelmesi ve bu sonucun hukuk düzenince tanınması gerekir. </a:t>
            </a:r>
          </a:p>
          <a:p>
            <a:pPr algn="just"/>
            <a:r>
              <a:rPr lang="tr-TR" sz="4800" b="1" dirty="0"/>
              <a:t>Örneğin bir kimse malını karşı tarafa vermişse, bunu satım amacıyla mı, yoksa kiralama ya da bağışlama amacıyla mı verdiğini belirtmelidir. Bu belirtme, irade beyanının söz konusu hukuki sonuca (işleme) ilişkin esaslı unsurları içermesiyle mümkündür. </a:t>
            </a:r>
          </a:p>
        </p:txBody>
      </p:sp>
    </p:spTree>
    <p:extLst>
      <p:ext uri="{BB962C8B-B14F-4D97-AF65-F5344CB8AC3E}">
        <p14:creationId xmlns:p14="http://schemas.microsoft.com/office/powerpoint/2010/main" val="3726196310"/>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
  <TotalTime>144</TotalTime>
  <Words>355</Words>
  <Application>Microsoft Office PowerPoint</Application>
  <PresentationFormat>Geniş ekran</PresentationFormat>
  <Paragraphs>25</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Century Gothic</vt:lpstr>
      <vt:lpstr>Wingdings 3</vt:lpstr>
      <vt:lpstr>Dilim</vt:lpstr>
      <vt:lpstr> SÖZLEŞME VE SÖZLEŞMENİN KURULMASI</vt:lpstr>
      <vt:lpstr>SÖZLEŞME NEDİR?</vt:lpstr>
      <vt:lpstr>SÖZLEŞME NEDİR?</vt:lpstr>
      <vt:lpstr>SÖZLEŞMENİN KURULMASI</vt:lpstr>
      <vt:lpstr>SÖZLEŞMENİN KURULMASI</vt:lpstr>
      <vt:lpstr>SÖZLEŞMENİN KURULMASI: ÖNERİ</vt:lpstr>
      <vt:lpstr>SÖZLEŞMENİN KURULMASI: İCABA DAVET</vt:lpstr>
      <vt:lpstr>SÖZLEŞMENİN KURULMASI:İCABIN KABULÜ</vt:lpstr>
      <vt:lpstr>HUKUKİ İŞLEMler:hukuki sonuç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Reside.Adal.Dundar</dc:creator>
  <cp:lastModifiedBy>Reside.Adal.Dundar</cp:lastModifiedBy>
  <cp:revision>32</cp:revision>
  <dcterms:created xsi:type="dcterms:W3CDTF">2021-09-15T13:57:36Z</dcterms:created>
  <dcterms:modified xsi:type="dcterms:W3CDTF">2021-09-16T08:30:28Z</dcterms:modified>
</cp:coreProperties>
</file>