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9" r:id="rId12"/>
    <p:sldId id="266" r:id="rId13"/>
    <p:sldId id="267" r:id="rId14"/>
    <p:sldId id="270" r:id="rId15"/>
    <p:sldId id="271" r:id="rId16"/>
    <p:sldId id="272" r:id="rId17"/>
    <p:sldId id="273" r:id="rId18"/>
    <p:sldId id="274" r:id="rId19"/>
    <p:sldId id="276" r:id="rId20"/>
    <p:sldId id="277" r:id="rId21"/>
    <p:sldId id="278" r:id="rId22"/>
    <p:sldId id="279" r:id="rId23"/>
    <p:sldId id="280" r:id="rId24"/>
    <p:sldId id="281" r:id="rId25"/>
    <p:sldId id="275" r:id="rId26"/>
    <p:sldId id="268" r:id="rId27"/>
    <p:sldId id="282"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7A0F7CF-8852-4E53-9CB1-2C48A49AA233}" type="datetimeFigureOut">
              <a:rPr lang="tr-TR" smtClean="0"/>
              <a:pPr/>
              <a:t>05.03.2012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530519A-5963-4B26-BC22-B93F884ABFD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0F7CF-8852-4E53-9CB1-2C48A49AA233}" type="datetimeFigureOut">
              <a:rPr lang="tr-TR" smtClean="0"/>
              <a:pPr/>
              <a:t>05.03.2012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30519A-5963-4B26-BC22-B93F884ABFD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714356"/>
            <a:ext cx="7772400" cy="1470025"/>
          </a:xfrm>
        </p:spPr>
        <p:txBody>
          <a:bodyPr/>
          <a:lstStyle/>
          <a:p>
            <a:r>
              <a:rPr lang="tr-TR" dirty="0" smtClean="0">
                <a:solidFill>
                  <a:srgbClr val="FF0000"/>
                </a:solidFill>
                <a:latin typeface="Comic Sans MS" pitchFamily="66" charset="0"/>
              </a:rPr>
              <a:t>ATOMUN YAPISI</a:t>
            </a:r>
            <a:endParaRPr lang="tr-TR" dirty="0">
              <a:solidFill>
                <a:srgbClr val="FF0000"/>
              </a:solidFill>
              <a:latin typeface="Comic Sans MS" pitchFamily="66" charset="0"/>
            </a:endParaRPr>
          </a:p>
        </p:txBody>
      </p:sp>
      <p:pic>
        <p:nvPicPr>
          <p:cNvPr id="4" name="Picture 2" descr="C:\Users\ayşegül\Desktop\7.sınıf resimleri\modernatom.gi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714480" y="2643182"/>
            <a:ext cx="5040561" cy="3024336"/>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83568" y="620688"/>
            <a:ext cx="7992888" cy="5543184"/>
          </a:xfrm>
          <a:prstGeom prst="rect">
            <a:avLst/>
          </a:prstGeom>
          <a:noFill/>
        </p:spPr>
        <p:txBody>
          <a:bodyPr wrap="square" rtlCol="0">
            <a:spAutoFit/>
          </a:bodyPr>
          <a:lstStyle/>
          <a:p>
            <a:pPr>
              <a:lnSpc>
                <a:spcPct val="150000"/>
              </a:lnSpc>
            </a:pPr>
            <a:r>
              <a:rPr lang="tr-TR" sz="2000" b="1" i="1" dirty="0" err="1" smtClean="0">
                <a:solidFill>
                  <a:srgbClr val="FF0000"/>
                </a:solidFill>
                <a:latin typeface="Comic Sans MS" pitchFamily="66" charset="0"/>
              </a:rPr>
              <a:t>Thomson</a:t>
            </a:r>
            <a:r>
              <a:rPr lang="tr-TR" sz="2000" b="1" i="1" dirty="0" smtClean="0">
                <a:solidFill>
                  <a:srgbClr val="FF0000"/>
                </a:solidFill>
                <a:latin typeface="Comic Sans MS" pitchFamily="66" charset="0"/>
              </a:rPr>
              <a:t> </a:t>
            </a:r>
            <a:r>
              <a:rPr lang="tr-TR" sz="2000" b="1" i="1" dirty="0" smtClean="0">
                <a:solidFill>
                  <a:srgbClr val="FF0000"/>
                </a:solidFill>
                <a:latin typeface="Comic Sans MS" pitchFamily="66" charset="0"/>
              </a:rPr>
              <a:t>Atom Modeli (John Joseph </a:t>
            </a:r>
            <a:r>
              <a:rPr lang="tr-TR" sz="2000" b="1" i="1" dirty="0" err="1" smtClean="0">
                <a:solidFill>
                  <a:srgbClr val="FF0000"/>
                </a:solidFill>
                <a:latin typeface="Comic Sans MS" pitchFamily="66" charset="0"/>
              </a:rPr>
              <a:t>Thomson</a:t>
            </a:r>
            <a:r>
              <a:rPr lang="tr-TR" sz="2000" b="1" i="1" dirty="0" smtClean="0">
                <a:solidFill>
                  <a:srgbClr val="FF0000"/>
                </a:solidFill>
                <a:latin typeface="Comic Sans MS" pitchFamily="66" charset="0"/>
              </a:rPr>
              <a:t> 1856–1940) :</a:t>
            </a:r>
            <a:r>
              <a:rPr lang="tr-TR" sz="2000" dirty="0" smtClean="0">
                <a:latin typeface="Comic Sans MS" pitchFamily="66" charset="0"/>
              </a:rPr>
              <a:t/>
            </a:r>
            <a:br>
              <a:rPr lang="tr-TR" sz="2000" dirty="0" smtClean="0">
                <a:latin typeface="Comic Sans MS" pitchFamily="66" charset="0"/>
              </a:rPr>
            </a:br>
            <a:r>
              <a:rPr lang="tr-TR" sz="2000" dirty="0" smtClean="0">
                <a:latin typeface="Comic Sans MS" pitchFamily="66" charset="0"/>
              </a:rPr>
              <a:t>Atomun yapısı hakkında ilk model 1897 yılında </a:t>
            </a:r>
            <a:r>
              <a:rPr lang="tr-TR" sz="2000" dirty="0" err="1" smtClean="0">
                <a:latin typeface="Comic Sans MS" pitchFamily="66" charset="0"/>
              </a:rPr>
              <a:t>Thomson</a:t>
            </a:r>
            <a:r>
              <a:rPr lang="tr-TR" sz="2000" dirty="0" smtClean="0">
                <a:latin typeface="Comic Sans MS" pitchFamily="66" charset="0"/>
              </a:rPr>
              <a:t> tarafından ortaya konmuştur. </a:t>
            </a:r>
            <a:r>
              <a:rPr lang="tr-TR" sz="2000" dirty="0" err="1" smtClean="0">
                <a:latin typeface="Comic Sans MS" pitchFamily="66" charset="0"/>
              </a:rPr>
              <a:t>Thomson</a:t>
            </a:r>
            <a:r>
              <a:rPr lang="tr-TR" sz="2000" dirty="0" smtClean="0">
                <a:latin typeface="Comic Sans MS" pitchFamily="66" charset="0"/>
              </a:rPr>
              <a:t> atom modeli bir karpuza ya da üzümlü keke benzer. </a:t>
            </a:r>
            <a:r>
              <a:rPr lang="tr-TR" sz="2000" dirty="0" err="1" smtClean="0">
                <a:latin typeface="Comic Sans MS" pitchFamily="66" charset="0"/>
              </a:rPr>
              <a:t>Thomson</a:t>
            </a:r>
            <a:r>
              <a:rPr lang="tr-TR" sz="2000" dirty="0" smtClean="0">
                <a:latin typeface="Comic Sans MS" pitchFamily="66" charset="0"/>
              </a:rPr>
              <a:t>’ a göre;</a:t>
            </a:r>
            <a:br>
              <a:rPr lang="tr-TR" sz="2000" dirty="0" smtClean="0">
                <a:latin typeface="Comic Sans MS" pitchFamily="66" charset="0"/>
              </a:rPr>
            </a:br>
            <a:r>
              <a:rPr lang="tr-TR" sz="2000" dirty="0" smtClean="0">
                <a:latin typeface="Comic Sans MS" pitchFamily="66" charset="0"/>
              </a:rPr>
              <a:t>• Atom küre şeklindedir. (Çapı 10</a:t>
            </a:r>
            <a:r>
              <a:rPr lang="tr-TR" sz="2000" baseline="30000" dirty="0" smtClean="0">
                <a:latin typeface="Comic Sans MS" pitchFamily="66" charset="0"/>
              </a:rPr>
              <a:t>–8</a:t>
            </a:r>
            <a:r>
              <a:rPr lang="tr-TR" sz="2000" dirty="0" smtClean="0">
                <a:latin typeface="Comic Sans MS" pitchFamily="66" charset="0"/>
              </a:rPr>
              <a:t> cm)</a:t>
            </a:r>
            <a:br>
              <a:rPr lang="tr-TR" sz="2000" dirty="0" smtClean="0">
                <a:latin typeface="Comic Sans MS" pitchFamily="66" charset="0"/>
              </a:rPr>
            </a:br>
            <a:r>
              <a:rPr lang="tr-TR" sz="2000" dirty="0" smtClean="0">
                <a:latin typeface="Comic Sans MS" pitchFamily="66" charset="0"/>
              </a:rPr>
              <a:t>• Atomda (+) ve (–) yüklü tanecikler bulunur.</a:t>
            </a:r>
            <a:br>
              <a:rPr lang="tr-TR" sz="2000" dirty="0" smtClean="0">
                <a:latin typeface="Comic Sans MS" pitchFamily="66" charset="0"/>
              </a:rPr>
            </a:br>
            <a:r>
              <a:rPr lang="tr-TR" sz="2000" dirty="0" smtClean="0">
                <a:latin typeface="Comic Sans MS" pitchFamily="66" charset="0"/>
              </a:rPr>
              <a:t>• </a:t>
            </a:r>
            <a:r>
              <a:rPr lang="tr-TR" sz="2000" dirty="0" err="1" smtClean="0">
                <a:latin typeface="Comic Sans MS" pitchFamily="66" charset="0"/>
              </a:rPr>
              <a:t>Thomson’a</a:t>
            </a:r>
            <a:r>
              <a:rPr lang="tr-TR" sz="2000" dirty="0" smtClean="0">
                <a:latin typeface="Comic Sans MS" pitchFamily="66" charset="0"/>
              </a:rPr>
              <a:t> göre atom; dışı tamamen pozitif yüklü bir küre olup negatif yüklü olan elektronlar kek içerisindeki gömülü üzümler gibi bu küre içerisine gömülmüş haldedir.</a:t>
            </a:r>
            <a:br>
              <a:rPr lang="tr-TR" sz="2000" dirty="0" smtClean="0">
                <a:latin typeface="Comic Sans MS" pitchFamily="66" charset="0"/>
              </a:rPr>
            </a:br>
            <a:r>
              <a:rPr lang="tr-TR" sz="2000" dirty="0" smtClean="0">
                <a:latin typeface="Comic Sans MS" pitchFamily="66" charset="0"/>
              </a:rPr>
              <a:t>• Atomlar, daha küçük taneciklerden oluştuğu için parçalanabilirler.</a:t>
            </a:r>
            <a:r>
              <a:rPr lang="tr-TR" dirty="0" smtClean="0"/>
              <a:t/>
            </a:r>
            <a:br>
              <a:rPr lang="tr-TR" dirty="0" smtClean="0"/>
            </a:b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548680"/>
            <a:ext cx="8568952" cy="6555641"/>
          </a:xfrm>
          <a:prstGeom prst="rect">
            <a:avLst/>
          </a:prstGeom>
          <a:noFill/>
        </p:spPr>
        <p:txBody>
          <a:bodyPr wrap="square" rtlCol="0">
            <a:spAutoFit/>
          </a:bodyPr>
          <a:lstStyle/>
          <a:p>
            <a:pPr>
              <a:buFont typeface="Arial" pitchFamily="34" charset="0"/>
              <a:buChar char="•"/>
            </a:pPr>
            <a:r>
              <a:rPr lang="tr-TR" sz="2000" dirty="0" smtClean="0">
                <a:latin typeface="Comic Sans MS" pitchFamily="66" charset="0"/>
              </a:rPr>
              <a:t>Protonlar </a:t>
            </a:r>
            <a:r>
              <a:rPr lang="tr-TR" sz="2000" dirty="0" smtClean="0">
                <a:latin typeface="Comic Sans MS" pitchFamily="66" charset="0"/>
              </a:rPr>
              <a:t>ve elektronlar yüklü parçacıklardır. Bunlar yük bakımından eşit, işaretçe zıttılar. Protonlar +1 birim yüke, elektron ise –1 birim yüke eşittir.</a:t>
            </a:r>
            <a:br>
              <a:rPr lang="tr-TR" sz="2000" dirty="0" smtClean="0">
                <a:latin typeface="Comic Sans MS" pitchFamily="66" charset="0"/>
              </a:rPr>
            </a:br>
            <a:endParaRPr lang="tr-TR" sz="2000" dirty="0" smtClean="0">
              <a:latin typeface="Comic Sans MS" pitchFamily="66" charset="0"/>
            </a:endParaRPr>
          </a:p>
          <a:p>
            <a:pPr>
              <a:buFont typeface="Arial" pitchFamily="34" charset="0"/>
              <a:buChar char="•"/>
            </a:pPr>
            <a:r>
              <a:rPr lang="tr-TR" sz="2000" dirty="0" smtClean="0">
                <a:latin typeface="Comic Sans MS" pitchFamily="66" charset="0"/>
              </a:rPr>
              <a:t>Nötr bir atomda proton sayısı elektron sayısına eşit olduğundan yükler toplamı sıfıra eşittir.</a:t>
            </a:r>
            <a:br>
              <a:rPr lang="tr-TR" sz="2000" dirty="0" smtClean="0">
                <a:latin typeface="Comic Sans MS" pitchFamily="66" charset="0"/>
              </a:rPr>
            </a:br>
            <a:endParaRPr lang="tr-TR" sz="2000" dirty="0" smtClean="0">
              <a:latin typeface="Comic Sans MS" pitchFamily="66" charset="0"/>
            </a:endParaRPr>
          </a:p>
          <a:p>
            <a:pPr>
              <a:buFont typeface="Arial" pitchFamily="34" charset="0"/>
              <a:buChar char="•"/>
            </a:pPr>
            <a:r>
              <a:rPr lang="tr-TR" sz="2000" dirty="0" smtClean="0">
                <a:latin typeface="Comic Sans MS" pitchFamily="66" charset="0"/>
              </a:rPr>
              <a:t>Atom </a:t>
            </a:r>
            <a:r>
              <a:rPr lang="tr-TR" sz="2000" dirty="0" smtClean="0">
                <a:latin typeface="Comic Sans MS" pitchFamily="66" charset="0"/>
              </a:rPr>
              <a:t>yarı çapı 10</a:t>
            </a:r>
            <a:r>
              <a:rPr lang="tr-TR" sz="2000" baseline="30000" dirty="0" smtClean="0">
                <a:latin typeface="Comic Sans MS" pitchFamily="66" charset="0"/>
              </a:rPr>
              <a:t>-8</a:t>
            </a:r>
            <a:r>
              <a:rPr lang="tr-TR" sz="2000" dirty="0" smtClean="0">
                <a:latin typeface="Comic Sans MS" pitchFamily="66" charset="0"/>
              </a:rPr>
              <a:t> cm olan bir küre şeklindedir. Söz konusu küre içerisinde proton ve elektronlar atomda </a:t>
            </a:r>
            <a:r>
              <a:rPr lang="tr-TR" sz="2000" dirty="0" err="1" smtClean="0">
                <a:latin typeface="Comic Sans MS" pitchFamily="66" charset="0"/>
              </a:rPr>
              <a:t>rasgele</a:t>
            </a:r>
            <a:r>
              <a:rPr lang="tr-TR" sz="2000" dirty="0" smtClean="0">
                <a:latin typeface="Comic Sans MS" pitchFamily="66" charset="0"/>
              </a:rPr>
              <a:t> yerlerde bulunurlar. Elektronun küre içindeki dağılımı üzümün kek içindeki dağılımına benzer.</a:t>
            </a:r>
            <a:br>
              <a:rPr lang="tr-TR" sz="2000" dirty="0" smtClean="0">
                <a:latin typeface="Comic Sans MS" pitchFamily="66" charset="0"/>
              </a:rPr>
            </a:br>
            <a:endParaRPr lang="tr-TR" sz="2000" dirty="0" smtClean="0">
              <a:latin typeface="Comic Sans MS" pitchFamily="66" charset="0"/>
            </a:endParaRPr>
          </a:p>
          <a:p>
            <a:pPr>
              <a:buFont typeface="Arial" pitchFamily="34" charset="0"/>
              <a:buChar char="•"/>
            </a:pPr>
            <a:r>
              <a:rPr lang="tr-TR" sz="2000" dirty="0" smtClean="0">
                <a:latin typeface="Comic Sans MS" pitchFamily="66" charset="0"/>
              </a:rPr>
              <a:t>Elektronların </a:t>
            </a:r>
            <a:r>
              <a:rPr lang="tr-TR" sz="2000" dirty="0" smtClean="0">
                <a:latin typeface="Comic Sans MS" pitchFamily="66" charset="0"/>
              </a:rPr>
              <a:t>kütlesi ihmal edilebilecek kadar küçüktür. Bu nedenle atomun ağırlığını büyük ölçüde protonlar teşkil eder</a:t>
            </a:r>
            <a:r>
              <a:rPr lang="tr-TR" sz="2000" dirty="0" smtClean="0">
                <a:latin typeface="Comic Sans MS" pitchFamily="66" charset="0"/>
              </a:rPr>
              <a:t>.</a:t>
            </a:r>
          </a:p>
          <a:p>
            <a:r>
              <a:rPr lang="tr-TR" sz="2000" dirty="0" smtClean="0">
                <a:latin typeface="Comic Sans MS" pitchFamily="66" charset="0"/>
              </a:rPr>
              <a:t/>
            </a:r>
            <a:br>
              <a:rPr lang="tr-TR" sz="2000" dirty="0" smtClean="0">
                <a:latin typeface="Comic Sans MS" pitchFamily="66" charset="0"/>
              </a:rPr>
            </a:br>
            <a:r>
              <a:rPr lang="tr-TR" sz="2000" dirty="0" smtClean="0">
                <a:latin typeface="Comic Sans MS" pitchFamily="66" charset="0"/>
              </a:rPr>
              <a:t>• </a:t>
            </a:r>
            <a:r>
              <a:rPr lang="tr-TR" sz="2000" dirty="0" smtClean="0">
                <a:latin typeface="Comic Sans MS" pitchFamily="66" charset="0"/>
              </a:rPr>
              <a:t>Nötron denilen parçacıklardan bahsedilmemesi </a:t>
            </a:r>
            <a:r>
              <a:rPr lang="tr-TR" sz="2000" dirty="0" err="1" smtClean="0">
                <a:latin typeface="Comic Sans MS" pitchFamily="66" charset="0"/>
              </a:rPr>
              <a:t>Thomson</a:t>
            </a:r>
            <a:r>
              <a:rPr lang="tr-TR" sz="2000" dirty="0" smtClean="0">
                <a:latin typeface="Comic Sans MS" pitchFamily="66" charset="0"/>
              </a:rPr>
              <a:t> atom teorisinin </a:t>
            </a:r>
            <a:r>
              <a:rPr lang="tr-TR" sz="2000" dirty="0" smtClean="0">
                <a:latin typeface="Comic Sans MS" pitchFamily="66" charset="0"/>
              </a:rPr>
              <a:t>eksikliklerinden </a:t>
            </a:r>
            <a:r>
              <a:rPr lang="tr-TR" sz="2000" dirty="0" smtClean="0">
                <a:latin typeface="Comic Sans MS" pitchFamily="66" charset="0"/>
              </a:rPr>
              <a:t>biridir. </a:t>
            </a:r>
            <a:endParaRPr lang="tr-TR" sz="2000" dirty="0" smtClean="0">
              <a:latin typeface="Comic Sans MS" pitchFamily="66" charset="0"/>
            </a:endParaRPr>
          </a:p>
          <a:p>
            <a:r>
              <a:rPr lang="tr-TR" sz="2000" dirty="0" smtClean="0">
                <a:latin typeface="Comic Sans MS" pitchFamily="66" charset="0"/>
              </a:rPr>
              <a:t/>
            </a:r>
            <a:br>
              <a:rPr lang="tr-TR" sz="2000" dirty="0" smtClean="0">
                <a:latin typeface="Comic Sans MS" pitchFamily="66" charset="0"/>
              </a:rPr>
            </a:br>
            <a:r>
              <a:rPr lang="tr-TR" sz="2000" dirty="0" smtClean="0">
                <a:latin typeface="Comic Sans MS" pitchFamily="66" charset="0"/>
              </a:rPr>
              <a:t>• Proton ve elektronların atomda </a:t>
            </a:r>
            <a:r>
              <a:rPr lang="tr-TR" sz="2000" dirty="0" smtClean="0">
                <a:latin typeface="Comic Sans MS" pitchFamily="66" charset="0"/>
              </a:rPr>
              <a:t>rastgele </a:t>
            </a:r>
            <a:r>
              <a:rPr lang="tr-TR" sz="2000" dirty="0" smtClean="0">
                <a:latin typeface="Comic Sans MS" pitchFamily="66" charset="0"/>
              </a:rPr>
              <a:t>yerlerde bulunduğu iddiası ise teorinin hatalı yönüdür.</a:t>
            </a:r>
            <a:br>
              <a:rPr lang="tr-TR" sz="2000" dirty="0" smtClean="0">
                <a:latin typeface="Comic Sans MS" pitchFamily="66" charset="0"/>
              </a:rPr>
            </a:br>
            <a:endParaRPr lang="tr-TR" sz="2000" dirty="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yşegül\Desktop\7.sınıf resimleri\imagesCARS83J6.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328605" y="1988840"/>
            <a:ext cx="4824536" cy="309634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311158869"/>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476672"/>
            <a:ext cx="8568952" cy="369332"/>
          </a:xfrm>
          <a:prstGeom prst="rect">
            <a:avLst/>
          </a:prstGeom>
          <a:noFill/>
        </p:spPr>
        <p:txBody>
          <a:bodyPr wrap="square" rtlCol="0">
            <a:spAutoFit/>
          </a:bodyPr>
          <a:lstStyle/>
          <a:p>
            <a:endParaRPr lang="tr-TR" dirty="0"/>
          </a:p>
        </p:txBody>
      </p:sp>
      <p:sp>
        <p:nvSpPr>
          <p:cNvPr id="3" name="2 Metin kutusu"/>
          <p:cNvSpPr txBox="1"/>
          <p:nvPr/>
        </p:nvSpPr>
        <p:spPr>
          <a:xfrm>
            <a:off x="251520" y="404664"/>
            <a:ext cx="8712968" cy="6042936"/>
          </a:xfrm>
          <a:prstGeom prst="rect">
            <a:avLst/>
          </a:prstGeom>
          <a:noFill/>
        </p:spPr>
        <p:txBody>
          <a:bodyPr wrap="square" rtlCol="0">
            <a:spAutoFit/>
          </a:bodyPr>
          <a:lstStyle/>
          <a:p>
            <a:pPr>
              <a:lnSpc>
                <a:spcPct val="150000"/>
              </a:lnSpc>
            </a:pPr>
            <a:r>
              <a:rPr lang="tr-TR" sz="2000" dirty="0" smtClean="0">
                <a:latin typeface="Comic Sans MS" pitchFamily="66" charset="0"/>
              </a:rPr>
              <a:t>Maddenin yapısına ilk olarak modern yaklaşım </a:t>
            </a:r>
            <a:r>
              <a:rPr lang="tr-TR" sz="2000" dirty="0" err="1" smtClean="0">
                <a:latin typeface="Comic Sans MS" pitchFamily="66" charset="0"/>
              </a:rPr>
              <a:t>Thomson’un</a:t>
            </a:r>
            <a:r>
              <a:rPr lang="tr-TR" sz="2000" dirty="0" smtClean="0">
                <a:latin typeface="Comic Sans MS" pitchFamily="66" charset="0"/>
              </a:rPr>
              <a:t> katot ışınlarını inceleyerek elektronun keşfi ile başlar. </a:t>
            </a:r>
            <a:r>
              <a:rPr lang="tr-TR" sz="2000" dirty="0" err="1" smtClean="0">
                <a:latin typeface="Comic Sans MS" pitchFamily="66" charset="0"/>
              </a:rPr>
              <a:t>Thomson</a:t>
            </a:r>
            <a:r>
              <a:rPr lang="tr-TR" sz="2000" dirty="0" smtClean="0">
                <a:latin typeface="Comic Sans MS" pitchFamily="66" charset="0"/>
              </a:rPr>
              <a:t>: elektriksel gerilim uygulanan katot ışınları tüpünde katot ışınların negatif kutup tarafından itildiğini pozitif kutba doğru çekildiğini tespit </a:t>
            </a:r>
            <a:r>
              <a:rPr lang="tr-TR" sz="2000" dirty="0" smtClean="0">
                <a:latin typeface="Comic Sans MS" pitchFamily="66" charset="0"/>
              </a:rPr>
              <a:t>etmiştir.</a:t>
            </a:r>
            <a:r>
              <a:rPr lang="tr-TR" sz="2000" dirty="0" smtClean="0">
                <a:latin typeface="Comic Sans MS" pitchFamily="66" charset="0"/>
              </a:rPr>
              <a:t/>
            </a:r>
            <a:br>
              <a:rPr lang="tr-TR" sz="2000" dirty="0" smtClean="0">
                <a:latin typeface="Comic Sans MS" pitchFamily="66" charset="0"/>
              </a:rPr>
            </a:br>
            <a:r>
              <a:rPr lang="tr-TR" sz="2000" dirty="0" smtClean="0">
                <a:latin typeface="Comic Sans MS" pitchFamily="66" charset="0"/>
              </a:rPr>
              <a:t>Aynı cins elektrik yüklerinin bir birini itmesi ve farklı yük elektrik yüklerinin birbirini çekmesi nedeniyle </a:t>
            </a:r>
            <a:r>
              <a:rPr lang="tr-TR" sz="2000" dirty="0" err="1" smtClean="0">
                <a:latin typeface="Comic Sans MS" pitchFamily="66" charset="0"/>
              </a:rPr>
              <a:t>Thomson</a:t>
            </a:r>
            <a:r>
              <a:rPr lang="tr-TR" sz="2000" dirty="0" smtClean="0">
                <a:latin typeface="Comic Sans MS" pitchFamily="66" charset="0"/>
              </a:rPr>
              <a:t> katot ışınlarının negatif elektrik yüklerinden olduğu </a:t>
            </a:r>
            <a:r>
              <a:rPr lang="tr-TR" sz="2000" dirty="0" smtClean="0">
                <a:latin typeface="Comic Sans MS" pitchFamily="66" charset="0"/>
              </a:rPr>
              <a:t>sonucuna varmıştır.</a:t>
            </a:r>
            <a:r>
              <a:rPr lang="tr-TR" sz="2000" dirty="0" smtClean="0">
                <a:latin typeface="Comic Sans MS" pitchFamily="66" charset="0"/>
              </a:rPr>
              <a:t/>
            </a:r>
            <a:br>
              <a:rPr lang="tr-TR" sz="2000" dirty="0" smtClean="0">
                <a:latin typeface="Comic Sans MS" pitchFamily="66" charset="0"/>
              </a:rPr>
            </a:br>
            <a:r>
              <a:rPr lang="tr-TR" sz="2000" dirty="0" err="1" smtClean="0">
                <a:latin typeface="Comic Sans MS" pitchFamily="66" charset="0"/>
              </a:rPr>
              <a:t>Thomson</a:t>
            </a:r>
            <a:r>
              <a:rPr lang="tr-TR" sz="2000" dirty="0" smtClean="0">
                <a:latin typeface="Comic Sans MS" pitchFamily="66" charset="0"/>
              </a:rPr>
              <a:t> deneyinde katot için farklı madde kullandığında ve deney tüpünün farklı gazla doldurulduğunda da katot ışınlarının aynı davranışta bulunduğunu gördü. Böylece elektronun maddenin cinsinin karakteristik bir özelliği olmadığını bütün atom cinsleri için elektronun her birinin aynı olduğunu </a:t>
            </a:r>
            <a:r>
              <a:rPr lang="tr-TR" sz="2000" dirty="0" smtClean="0">
                <a:latin typeface="Comic Sans MS" pitchFamily="66" charset="0"/>
              </a:rPr>
              <a:t>sonucunu </a:t>
            </a:r>
            <a:r>
              <a:rPr lang="tr-TR" sz="2000" dirty="0" smtClean="0">
                <a:latin typeface="Comic Sans MS" pitchFamily="66" charset="0"/>
              </a:rPr>
              <a:t>ortaya koydu.</a:t>
            </a:r>
            <a:br>
              <a:rPr lang="tr-TR" sz="2000" dirty="0" smtClean="0">
                <a:latin typeface="Comic Sans MS" pitchFamily="66" charset="0"/>
              </a:rPr>
            </a:br>
            <a:endParaRPr lang="tr-TR" sz="2000" dirty="0">
              <a:latin typeface="Comic Sans MS"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332656"/>
            <a:ext cx="8640960" cy="4001095"/>
          </a:xfrm>
          <a:prstGeom prst="rect">
            <a:avLst/>
          </a:prstGeom>
          <a:noFill/>
        </p:spPr>
        <p:txBody>
          <a:bodyPr wrap="square" rtlCol="0">
            <a:spAutoFit/>
          </a:bodyPr>
          <a:lstStyle/>
          <a:p>
            <a:r>
              <a:rPr lang="tr-TR" sz="2000" b="1" i="1" dirty="0" smtClean="0">
                <a:solidFill>
                  <a:srgbClr val="FF0000"/>
                </a:solidFill>
                <a:latin typeface="Comic Sans MS" pitchFamily="66" charset="0"/>
              </a:rPr>
              <a:t>Rutherford </a:t>
            </a:r>
            <a:r>
              <a:rPr lang="tr-TR" sz="2000" b="1" i="1" dirty="0" smtClean="0">
                <a:solidFill>
                  <a:srgbClr val="FF0000"/>
                </a:solidFill>
                <a:latin typeface="Comic Sans MS" pitchFamily="66" charset="0"/>
              </a:rPr>
              <a:t>Atom Modeli (Ernest Rutherford 1871–1937) </a:t>
            </a:r>
            <a:endParaRPr lang="tr-TR" sz="2000" b="1" i="1" dirty="0" smtClean="0">
              <a:solidFill>
                <a:srgbClr val="FF0000"/>
              </a:solidFill>
              <a:latin typeface="Comic Sans MS" pitchFamily="66" charset="0"/>
            </a:endParaRPr>
          </a:p>
          <a:p>
            <a:pPr>
              <a:lnSpc>
                <a:spcPct val="150000"/>
              </a:lnSpc>
            </a:pPr>
            <a:r>
              <a:rPr lang="tr-TR" sz="2000" dirty="0" smtClean="0">
                <a:latin typeface="Comic Sans MS" pitchFamily="66" charset="0"/>
              </a:rPr>
              <a:t/>
            </a:r>
            <a:br>
              <a:rPr lang="tr-TR" sz="2000" dirty="0" smtClean="0">
                <a:latin typeface="Comic Sans MS" pitchFamily="66" charset="0"/>
              </a:rPr>
            </a:br>
            <a:r>
              <a:rPr lang="tr-TR" sz="2000" dirty="0" smtClean="0">
                <a:latin typeface="Comic Sans MS" pitchFamily="66" charset="0"/>
              </a:rPr>
              <a:t>Atomun çekirdeğini ve çekirdekle ilgili birçok özelliğin ilk defa keşfeden bir bilim adamı </a:t>
            </a:r>
            <a:r>
              <a:rPr lang="tr-TR" sz="2000" dirty="0" err="1" smtClean="0">
                <a:latin typeface="Comic Sans MS" pitchFamily="66" charset="0"/>
              </a:rPr>
              <a:t>Rutherforddur</a:t>
            </a:r>
            <a:r>
              <a:rPr lang="tr-TR" sz="2000" dirty="0" smtClean="0">
                <a:latin typeface="Comic Sans MS" pitchFamily="66" charset="0"/>
              </a:rPr>
              <a:t>.</a:t>
            </a:r>
            <a:br>
              <a:rPr lang="tr-TR" sz="2000" dirty="0" smtClean="0">
                <a:latin typeface="Comic Sans MS" pitchFamily="66" charset="0"/>
              </a:rPr>
            </a:br>
            <a:r>
              <a:rPr lang="tr-TR" sz="2000" dirty="0" smtClean="0">
                <a:latin typeface="Comic Sans MS" pitchFamily="66" charset="0"/>
              </a:rPr>
              <a:t>• Atom kütlesinin tamamına yakını merkezde toplanır, bu merkeze çekirdek denir.</a:t>
            </a:r>
            <a:br>
              <a:rPr lang="tr-TR" sz="2000" dirty="0" smtClean="0">
                <a:latin typeface="Comic Sans MS" pitchFamily="66" charset="0"/>
              </a:rPr>
            </a:br>
            <a:r>
              <a:rPr lang="tr-TR" sz="2000" dirty="0" smtClean="0">
                <a:latin typeface="Comic Sans MS" pitchFamily="66" charset="0"/>
              </a:rPr>
              <a:t>• Atomdaki pozitif yüklere proton denir.</a:t>
            </a:r>
            <a:br>
              <a:rPr lang="tr-TR" sz="2000" dirty="0" smtClean="0">
                <a:latin typeface="Comic Sans MS" pitchFamily="66" charset="0"/>
              </a:rPr>
            </a:br>
            <a:r>
              <a:rPr lang="tr-TR" dirty="0" smtClean="0"/>
              <a:t/>
            </a:r>
            <a:br>
              <a:rPr lang="tr-TR" dirty="0" smtClean="0"/>
            </a:br>
            <a:endParaRPr lang="tr-TR" dirty="0"/>
          </a:p>
        </p:txBody>
      </p:sp>
      <p:pic>
        <p:nvPicPr>
          <p:cNvPr id="3" name="2 Resim" descr="mhtml:file://C:\Documents%20and%20Settings\User\Belgelerim\Atomun%20Yapısı%20(Konu%20Anlatım).mht!http://www.fenokulu.net/kavramresim1/image124.jpg"/>
          <p:cNvPicPr/>
          <p:nvPr/>
        </p:nvPicPr>
        <p:blipFill>
          <a:blip r:embed="rId2" cstate="print"/>
          <a:srcRect/>
          <a:stretch>
            <a:fillRect/>
          </a:stretch>
        </p:blipFill>
        <p:spPr bwMode="auto">
          <a:xfrm>
            <a:off x="2483768" y="3356992"/>
            <a:ext cx="3888432" cy="331236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39552" y="751344"/>
            <a:ext cx="8136904" cy="4619213"/>
          </a:xfrm>
          <a:prstGeom prst="rect">
            <a:avLst/>
          </a:prstGeom>
        </p:spPr>
        <p:txBody>
          <a:bodyPr wrap="square">
            <a:spAutoFit/>
          </a:bodyPr>
          <a:lstStyle/>
          <a:p>
            <a:pPr>
              <a:lnSpc>
                <a:spcPct val="150000"/>
              </a:lnSpc>
            </a:pPr>
            <a:r>
              <a:rPr lang="tr-TR" dirty="0" smtClean="0">
                <a:latin typeface="Comic Sans MS" pitchFamily="66" charset="0"/>
              </a:rPr>
              <a:t>• Elektronlar çekirdek etrafında gezegenlerin Güneş etrafında dolandığı gibi dairesel yörüngelerde sürekli dolanırlar. Çekirdekle elektronlar arasında çekim kuvveti olduğu için elektronların çekirdeğe düşmemeleri için dolanmaları gerekir. (Yörünge daire şeklinde değil, enerji seviyesine karşılık gelen </a:t>
            </a:r>
            <a:r>
              <a:rPr lang="tr-TR" dirty="0" err="1" smtClean="0">
                <a:latin typeface="Comic Sans MS" pitchFamily="66" charset="0"/>
              </a:rPr>
              <a:t>orbitallerde</a:t>
            </a:r>
            <a:r>
              <a:rPr lang="tr-TR" dirty="0" smtClean="0">
                <a:latin typeface="Comic Sans MS" pitchFamily="66" charset="0"/>
              </a:rPr>
              <a:t> dolanır).</a:t>
            </a:r>
            <a:br>
              <a:rPr lang="tr-TR" dirty="0" smtClean="0">
                <a:latin typeface="Comic Sans MS" pitchFamily="66" charset="0"/>
              </a:rPr>
            </a:br>
            <a:r>
              <a:rPr lang="tr-TR" dirty="0" smtClean="0">
                <a:latin typeface="Comic Sans MS" pitchFamily="66" charset="0"/>
              </a:rPr>
              <a:t>• Elektronların bulunduğu hacim çekirdeğin hacminden çok büyüktür.</a:t>
            </a:r>
            <a:br>
              <a:rPr lang="tr-TR" dirty="0" smtClean="0">
                <a:latin typeface="Comic Sans MS" pitchFamily="66" charset="0"/>
              </a:rPr>
            </a:br>
            <a:r>
              <a:rPr lang="tr-TR" dirty="0" smtClean="0">
                <a:latin typeface="Comic Sans MS" pitchFamily="66" charset="0"/>
              </a:rPr>
              <a:t>• Çekirdekteki protonların sayısı (yük miktarı) bir maddenin bütün atomlarında aynı, fakat farklı maddenin atomlarında farklıdır.</a:t>
            </a:r>
            <a:br>
              <a:rPr lang="tr-TR" dirty="0" smtClean="0">
                <a:latin typeface="Comic Sans MS" pitchFamily="66" charset="0"/>
              </a:rPr>
            </a:br>
            <a:r>
              <a:rPr lang="tr-TR" dirty="0" smtClean="0">
                <a:latin typeface="Comic Sans MS" pitchFamily="66" charset="0"/>
              </a:rPr>
              <a:t>• Çekirdekteki proton (yük) sayısı, elektron sayısına eşittir.</a:t>
            </a:r>
            <a:br>
              <a:rPr lang="tr-TR" dirty="0" smtClean="0">
                <a:latin typeface="Comic Sans MS" pitchFamily="66" charset="0"/>
              </a:rPr>
            </a:br>
            <a:r>
              <a:rPr lang="tr-TR" dirty="0" smtClean="0">
                <a:latin typeface="Comic Sans MS" pitchFamily="66" charset="0"/>
              </a:rPr>
              <a:t>• Çekirdekteki pozitif yüklerin kütlesi yaklaşık atom kütlesinin yarısına eşittir.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Resim" descr="mhtml:file://C:\Documents%20and%20Settings\User\Belgelerim\Atomun%20Yapısı%20(Konu%20Anlatım).mht!http://www.fenokulu.net/kavramresim1/image126.jpg"/>
          <p:cNvPicPr/>
          <p:nvPr/>
        </p:nvPicPr>
        <p:blipFill>
          <a:blip r:embed="rId2" cstate="print"/>
          <a:srcRect/>
          <a:stretch>
            <a:fillRect/>
          </a:stretch>
        </p:blipFill>
        <p:spPr bwMode="auto">
          <a:xfrm>
            <a:off x="1547664" y="3717032"/>
            <a:ext cx="4916700" cy="2647672"/>
          </a:xfrm>
          <a:prstGeom prst="rect">
            <a:avLst/>
          </a:prstGeom>
          <a:noFill/>
          <a:ln w="9525">
            <a:noFill/>
            <a:miter lim="800000"/>
            <a:headEnd/>
            <a:tailEnd/>
          </a:ln>
        </p:spPr>
      </p:pic>
      <p:sp>
        <p:nvSpPr>
          <p:cNvPr id="4" name="3 Dikdörtgen"/>
          <p:cNvSpPr/>
          <p:nvPr/>
        </p:nvSpPr>
        <p:spPr>
          <a:xfrm>
            <a:off x="251520" y="404664"/>
            <a:ext cx="8424936" cy="3416320"/>
          </a:xfrm>
          <a:prstGeom prst="rect">
            <a:avLst/>
          </a:prstGeom>
        </p:spPr>
        <p:txBody>
          <a:bodyPr wrap="square">
            <a:spAutoFit/>
          </a:bodyPr>
          <a:lstStyle/>
          <a:p>
            <a:pPr>
              <a:lnSpc>
                <a:spcPct val="150000"/>
              </a:lnSpc>
            </a:pPr>
            <a:r>
              <a:rPr lang="tr-TR" dirty="0" smtClean="0">
                <a:latin typeface="Comic Sans MS" pitchFamily="66" charset="0"/>
              </a:rPr>
              <a:t>Rutherford atomun kütlesini yaklaşık olarak çekirdeğin kütlesine eşit olduğu ve elektronlarda çekirdek etrafındaki yörüngelere döndüğünü ileri sürmüştür. Buna göre Rutherford atomu güneş sistemine benzetmiş oluyor. Rutherford atom </a:t>
            </a:r>
            <a:r>
              <a:rPr lang="tr-TR" dirty="0" smtClean="0">
                <a:latin typeface="Comic Sans MS" pitchFamily="66" charset="0"/>
              </a:rPr>
              <a:t>modelinde </a:t>
            </a:r>
            <a:r>
              <a:rPr lang="tr-TR" dirty="0" smtClean="0">
                <a:latin typeface="Comic Sans MS" pitchFamily="66" charset="0"/>
              </a:rPr>
              <a:t>nötronların </a:t>
            </a:r>
            <a:r>
              <a:rPr lang="tr-TR" dirty="0" smtClean="0">
                <a:latin typeface="Comic Sans MS" pitchFamily="66" charset="0"/>
              </a:rPr>
              <a:t>varlığından söz edilmemiştir. </a:t>
            </a:r>
            <a:r>
              <a:rPr lang="tr-TR" dirty="0" err="1" smtClean="0">
                <a:latin typeface="Comic Sans MS" pitchFamily="66" charset="0"/>
              </a:rPr>
              <a:t>Rutherford’un</a:t>
            </a:r>
            <a:r>
              <a:rPr lang="tr-TR" dirty="0" smtClean="0">
                <a:latin typeface="Comic Sans MS" pitchFamily="66" charset="0"/>
              </a:rPr>
              <a:t> </a:t>
            </a:r>
            <a:r>
              <a:rPr lang="tr-TR" dirty="0" smtClean="0">
                <a:latin typeface="Comic Sans MS" pitchFamily="66" charset="0"/>
              </a:rPr>
              <a:t>ortaya koyduğu atom modelinin boyutlarını da anlamak </a:t>
            </a:r>
            <a:r>
              <a:rPr lang="tr-TR" dirty="0" smtClean="0">
                <a:latin typeface="Comic Sans MS" pitchFamily="66" charset="0"/>
              </a:rPr>
              <a:t>için şöyle bir örnek verilebilir. Eğer </a:t>
            </a:r>
            <a:r>
              <a:rPr lang="tr-TR" dirty="0" smtClean="0">
                <a:latin typeface="Comic Sans MS" pitchFamily="66" charset="0"/>
              </a:rPr>
              <a:t>bir atomun çekirdeği </a:t>
            </a:r>
            <a:r>
              <a:rPr lang="tr-TR" dirty="0" smtClean="0">
                <a:latin typeface="Comic Sans MS" pitchFamily="66" charset="0"/>
              </a:rPr>
              <a:t>bir </a:t>
            </a:r>
            <a:r>
              <a:rPr lang="tr-TR" dirty="0" smtClean="0">
                <a:latin typeface="Comic Sans MS" pitchFamily="66" charset="0"/>
              </a:rPr>
              <a:t>tenis topu büyüklüğünde olsaydı, bu atom büyük bir stadyum büyüklüğünde olurdu.</a:t>
            </a:r>
            <a:r>
              <a:rPr lang="tr-TR" dirty="0" smtClean="0"/>
              <a:t/>
            </a:r>
            <a:br>
              <a:rPr lang="tr-TR" dirty="0" smtClean="0"/>
            </a:b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404664"/>
            <a:ext cx="8136904" cy="6042936"/>
          </a:xfrm>
          <a:prstGeom prst="rect">
            <a:avLst/>
          </a:prstGeom>
          <a:noFill/>
        </p:spPr>
        <p:txBody>
          <a:bodyPr wrap="square" rtlCol="0">
            <a:spAutoFit/>
          </a:bodyPr>
          <a:lstStyle/>
          <a:p>
            <a:pPr>
              <a:lnSpc>
                <a:spcPct val="150000"/>
              </a:lnSpc>
            </a:pPr>
            <a:r>
              <a:rPr lang="tr-TR" sz="2000" b="1" i="1" dirty="0" err="1" smtClean="0">
                <a:solidFill>
                  <a:srgbClr val="FF0000"/>
                </a:solidFill>
                <a:latin typeface="Comic Sans MS" pitchFamily="66" charset="0"/>
              </a:rPr>
              <a:t>Bohr</a:t>
            </a:r>
            <a:r>
              <a:rPr lang="tr-TR" sz="2000" b="1" i="1" dirty="0" smtClean="0">
                <a:solidFill>
                  <a:srgbClr val="FF0000"/>
                </a:solidFill>
                <a:latin typeface="Comic Sans MS" pitchFamily="66" charset="0"/>
              </a:rPr>
              <a:t> </a:t>
            </a:r>
            <a:r>
              <a:rPr lang="tr-TR" sz="2000" b="1" i="1" dirty="0" smtClean="0">
                <a:solidFill>
                  <a:srgbClr val="FF0000"/>
                </a:solidFill>
                <a:latin typeface="Comic Sans MS" pitchFamily="66" charset="0"/>
              </a:rPr>
              <a:t>Atom Modeli (</a:t>
            </a:r>
            <a:r>
              <a:rPr lang="tr-TR" sz="2000" b="1" i="1" dirty="0" err="1" smtClean="0">
                <a:solidFill>
                  <a:srgbClr val="FF0000"/>
                </a:solidFill>
                <a:latin typeface="Comic Sans MS" pitchFamily="66" charset="0"/>
              </a:rPr>
              <a:t>Niels</a:t>
            </a:r>
            <a:r>
              <a:rPr lang="tr-TR" sz="2000" b="1" i="1" dirty="0" smtClean="0">
                <a:solidFill>
                  <a:srgbClr val="FF0000"/>
                </a:solidFill>
                <a:latin typeface="Comic Sans MS" pitchFamily="66" charset="0"/>
              </a:rPr>
              <a:t> </a:t>
            </a:r>
            <a:r>
              <a:rPr lang="tr-TR" sz="2000" b="1" i="1" dirty="0" err="1" smtClean="0">
                <a:solidFill>
                  <a:srgbClr val="FF0000"/>
                </a:solidFill>
                <a:latin typeface="Comic Sans MS" pitchFamily="66" charset="0"/>
              </a:rPr>
              <a:t>David</a:t>
            </a:r>
            <a:r>
              <a:rPr lang="tr-TR" sz="2000" b="1" i="1" dirty="0" smtClean="0">
                <a:solidFill>
                  <a:srgbClr val="FF0000"/>
                </a:solidFill>
                <a:latin typeface="Comic Sans MS" pitchFamily="66" charset="0"/>
              </a:rPr>
              <a:t> </a:t>
            </a:r>
            <a:r>
              <a:rPr lang="tr-TR" sz="2000" b="1" i="1" dirty="0" err="1" smtClean="0">
                <a:solidFill>
                  <a:srgbClr val="FF0000"/>
                </a:solidFill>
                <a:latin typeface="Comic Sans MS" pitchFamily="66" charset="0"/>
              </a:rPr>
              <a:t>Bohr</a:t>
            </a:r>
            <a:r>
              <a:rPr lang="tr-TR" sz="2000" b="1" i="1" dirty="0" smtClean="0">
                <a:solidFill>
                  <a:srgbClr val="FF0000"/>
                </a:solidFill>
                <a:latin typeface="Comic Sans MS" pitchFamily="66" charset="0"/>
              </a:rPr>
              <a:t> 1875–1962) </a:t>
            </a:r>
            <a:r>
              <a:rPr lang="tr-TR" sz="2000" dirty="0" smtClean="0">
                <a:latin typeface="Comic Sans MS" pitchFamily="66" charset="0"/>
              </a:rPr>
              <a:t/>
            </a:r>
            <a:br>
              <a:rPr lang="tr-TR" sz="2000" dirty="0" smtClean="0">
                <a:latin typeface="Comic Sans MS" pitchFamily="66" charset="0"/>
              </a:rPr>
            </a:br>
            <a:r>
              <a:rPr lang="tr-TR" sz="2000" dirty="0" err="1" smtClean="0">
                <a:latin typeface="Comic Sans MS" pitchFamily="66" charset="0"/>
              </a:rPr>
              <a:t>Bohr</a:t>
            </a:r>
            <a:r>
              <a:rPr lang="tr-TR" sz="2000" dirty="0" smtClean="0">
                <a:latin typeface="Comic Sans MS" pitchFamily="66" charset="0"/>
              </a:rPr>
              <a:t> atom teorisi hidrojenin yayınma spektrumuna dayanılarak açıklanır. </a:t>
            </a:r>
            <a:r>
              <a:rPr lang="tr-TR" sz="2000" dirty="0" err="1" smtClean="0">
                <a:latin typeface="Comic Sans MS" pitchFamily="66" charset="0"/>
              </a:rPr>
              <a:t>Bohr</a:t>
            </a:r>
            <a:r>
              <a:rPr lang="tr-TR" sz="2000" dirty="0" smtClean="0">
                <a:latin typeface="Comic Sans MS" pitchFamily="66" charset="0"/>
              </a:rPr>
              <a:t>’ a göre;</a:t>
            </a:r>
            <a:br>
              <a:rPr lang="tr-TR" sz="2000" dirty="0" smtClean="0">
                <a:latin typeface="Comic Sans MS" pitchFamily="66" charset="0"/>
              </a:rPr>
            </a:br>
            <a:r>
              <a:rPr lang="tr-TR" sz="2000" dirty="0" smtClean="0">
                <a:latin typeface="Comic Sans MS" pitchFamily="66" charset="0"/>
              </a:rPr>
              <a:t> • Bir atomdaki elektronlar çekirdekten belli uzaklıkta ve kararlı hâllerde hareket ederler. Her kararlı halin sabit bir enerjisi vardır.</a:t>
            </a:r>
            <a:br>
              <a:rPr lang="tr-TR" sz="2000" dirty="0" smtClean="0">
                <a:latin typeface="Comic Sans MS" pitchFamily="66" charset="0"/>
              </a:rPr>
            </a:br>
            <a:r>
              <a:rPr lang="tr-TR" sz="2000" dirty="0" smtClean="0">
                <a:latin typeface="Comic Sans MS" pitchFamily="66" charset="0"/>
              </a:rPr>
              <a:t>• Her hangi bir enerji seviyesinde elektron dairesel bir yörüngede (</a:t>
            </a:r>
            <a:r>
              <a:rPr lang="tr-TR" sz="2000" dirty="0" err="1" smtClean="0">
                <a:latin typeface="Comic Sans MS" pitchFamily="66" charset="0"/>
              </a:rPr>
              <a:t>orbitalde</a:t>
            </a:r>
            <a:r>
              <a:rPr lang="tr-TR" sz="2000" dirty="0" smtClean="0">
                <a:latin typeface="Comic Sans MS" pitchFamily="66" charset="0"/>
              </a:rPr>
              <a:t>) hareket eder. Bu yörüngelere enerji düzeyleri veya kabukları denir. </a:t>
            </a:r>
            <a:br>
              <a:rPr lang="tr-TR" sz="2000" dirty="0" smtClean="0">
                <a:latin typeface="Comic Sans MS" pitchFamily="66" charset="0"/>
              </a:rPr>
            </a:br>
            <a:r>
              <a:rPr lang="tr-TR" sz="2000" dirty="0" smtClean="0">
                <a:latin typeface="Comic Sans MS" pitchFamily="66" charset="0"/>
              </a:rPr>
              <a:t>• Elektronlar kararlı hallerden birinde bulunurken atomdan ışık (radyasyon) yayılmaz. Ancak yüksek enerji düzeyinden daha düşük enerji düzeyine geçtiğinde, seviyeler arasındaki enerji farkına eşit bir ışık </a:t>
            </a:r>
            <a:r>
              <a:rPr lang="tr-TR" sz="2000" dirty="0" err="1" smtClean="0">
                <a:latin typeface="Comic Sans MS" pitchFamily="66" charset="0"/>
              </a:rPr>
              <a:t>kuantı</a:t>
            </a:r>
            <a:r>
              <a:rPr lang="tr-TR" sz="2000" dirty="0" smtClean="0">
                <a:latin typeface="Comic Sans MS" pitchFamily="66" charset="0"/>
              </a:rPr>
              <a:t> yayınlar. Bunlara E=h.ν bağıntısı geçerlidir. </a:t>
            </a:r>
            <a:br>
              <a:rPr lang="tr-TR" sz="2000" dirty="0" smtClean="0">
                <a:latin typeface="Comic Sans MS" pitchFamily="66" charset="0"/>
              </a:rPr>
            </a:br>
            <a:endParaRPr lang="tr-TR" sz="2000" dirty="0">
              <a:latin typeface="Comic Sans MS"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404664"/>
            <a:ext cx="8568952" cy="2954848"/>
          </a:xfrm>
          <a:prstGeom prst="rect">
            <a:avLst/>
          </a:prstGeom>
          <a:noFill/>
        </p:spPr>
        <p:txBody>
          <a:bodyPr wrap="square" rtlCol="0">
            <a:spAutoFit/>
          </a:bodyPr>
          <a:lstStyle/>
          <a:p>
            <a:pPr>
              <a:lnSpc>
                <a:spcPct val="150000"/>
              </a:lnSpc>
            </a:pPr>
            <a:r>
              <a:rPr lang="tr-TR" dirty="0" smtClean="0">
                <a:latin typeface="Comic Sans MS" pitchFamily="66" charset="0"/>
              </a:rPr>
              <a:t>• Elektron hareketinin mümkün olduğu kararlı seviyeler K, L, M, N, O gibi harflerle veya en düşük enerji düzeyi 1 olmak üzere her enerji düzeyi pozitif bir tam sayı ile belirlenir ve genel olarak “n” ile gösterilir. (n : 1,2,3, ...∞ )</a:t>
            </a:r>
            <a:br>
              <a:rPr lang="tr-TR" dirty="0" smtClean="0">
                <a:latin typeface="Comic Sans MS" pitchFamily="66" charset="0"/>
              </a:rPr>
            </a:br>
            <a:r>
              <a:rPr lang="tr-TR" dirty="0" smtClean="0">
                <a:latin typeface="Comic Sans MS" pitchFamily="66" charset="0"/>
              </a:rPr>
              <a:t>Bugünkü atom modelimize göre : </a:t>
            </a:r>
            <a:r>
              <a:rPr lang="tr-TR" dirty="0" err="1" smtClean="0">
                <a:latin typeface="Comic Sans MS" pitchFamily="66" charset="0"/>
              </a:rPr>
              <a:t>Bohr</a:t>
            </a:r>
            <a:r>
              <a:rPr lang="tr-TR" dirty="0" smtClean="0">
                <a:latin typeface="Comic Sans MS" pitchFamily="66" charset="0"/>
              </a:rPr>
              <a:t> </a:t>
            </a:r>
            <a:r>
              <a:rPr lang="tr-TR" dirty="0" smtClean="0">
                <a:latin typeface="Comic Sans MS" pitchFamily="66" charset="0"/>
              </a:rPr>
              <a:t>kuramını elektronların dairesel yörüngelerde hareket ettiği, ifadesi yanlıştır.</a:t>
            </a:r>
            <a:br>
              <a:rPr lang="tr-TR" dirty="0" smtClean="0">
                <a:latin typeface="Comic Sans MS" pitchFamily="66" charset="0"/>
              </a:rPr>
            </a:br>
            <a:r>
              <a:rPr lang="tr-TR" dirty="0" smtClean="0">
                <a:latin typeface="Comic Sans MS" pitchFamily="66" charset="0"/>
              </a:rPr>
              <a:t> </a:t>
            </a:r>
            <a:br>
              <a:rPr lang="tr-TR" dirty="0" smtClean="0">
                <a:latin typeface="Comic Sans MS" pitchFamily="66" charset="0"/>
              </a:rPr>
            </a:br>
            <a:endParaRPr lang="tr-TR" dirty="0">
              <a:latin typeface="Comic Sans MS" pitchFamily="66" charset="0"/>
            </a:endParaRPr>
          </a:p>
        </p:txBody>
      </p:sp>
      <p:pic>
        <p:nvPicPr>
          <p:cNvPr id="3" name="2 Resim" descr="mhtml:file://C:\Documents%20and%20Settings\User\Belgelerim\Atomun%20Yapısı%20(Konu%20Anlatım).mht!http://www.fenokulu.net/kavramresim1/image129.jpg"/>
          <p:cNvPicPr/>
          <p:nvPr/>
        </p:nvPicPr>
        <p:blipFill>
          <a:blip r:embed="rId2" cstate="print"/>
          <a:srcRect/>
          <a:stretch>
            <a:fillRect/>
          </a:stretch>
        </p:blipFill>
        <p:spPr bwMode="auto">
          <a:xfrm>
            <a:off x="2051720" y="2708920"/>
            <a:ext cx="4320480" cy="3672408"/>
          </a:xfrm>
          <a:prstGeom prst="rect">
            <a:avLst/>
          </a:prstGeom>
          <a:noFill/>
          <a:ln w="9525">
            <a:noFill/>
            <a:miter lim="800000"/>
            <a:headEnd/>
            <a:tailEnd/>
          </a:ln>
        </p:spPr>
      </p:pic>
      <p:pic>
        <p:nvPicPr>
          <p:cNvPr id="4" name="Picture 2" descr="http://lisanskimya.balikesir.edu.tr/~f10415/atom3.jpg"/>
          <p:cNvPicPr>
            <a:picLocks noChangeAspect="1" noChangeArrowheads="1"/>
          </p:cNvPicPr>
          <p:nvPr/>
        </p:nvPicPr>
        <p:blipFill>
          <a:blip r:embed="rId3" cstate="print"/>
          <a:srcRect/>
          <a:stretch>
            <a:fillRect/>
          </a:stretch>
        </p:blipFill>
        <p:spPr bwMode="auto">
          <a:xfrm>
            <a:off x="6948264" y="3717032"/>
            <a:ext cx="1619250" cy="1924051"/>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79512" y="260648"/>
            <a:ext cx="8712968" cy="5601533"/>
          </a:xfrm>
          <a:prstGeom prst="rect">
            <a:avLst/>
          </a:prstGeom>
          <a:noFill/>
        </p:spPr>
        <p:txBody>
          <a:bodyPr wrap="square" rtlCol="0">
            <a:spAutoFit/>
          </a:bodyPr>
          <a:lstStyle/>
          <a:p>
            <a:r>
              <a:rPr lang="tr-TR" sz="2000" b="1" dirty="0" smtClean="0">
                <a:solidFill>
                  <a:srgbClr val="FF0000"/>
                </a:solidFill>
                <a:latin typeface="Comic Sans MS" pitchFamily="66" charset="0"/>
              </a:rPr>
              <a:t>MODERN ATOM </a:t>
            </a:r>
            <a:r>
              <a:rPr lang="tr-TR" sz="2000" b="1" dirty="0" smtClean="0">
                <a:solidFill>
                  <a:srgbClr val="FF0000"/>
                </a:solidFill>
                <a:latin typeface="Comic Sans MS" pitchFamily="66" charset="0"/>
              </a:rPr>
              <a:t>TEORİSİ</a:t>
            </a:r>
          </a:p>
          <a:p>
            <a:endParaRPr lang="tr-TR" sz="2000" dirty="0" smtClean="0">
              <a:solidFill>
                <a:srgbClr val="FF0000"/>
              </a:solidFill>
              <a:latin typeface="Comic Sans MS" pitchFamily="66" charset="0"/>
            </a:endParaRPr>
          </a:p>
          <a:p>
            <a:pPr>
              <a:lnSpc>
                <a:spcPct val="150000"/>
              </a:lnSpc>
            </a:pPr>
            <a:r>
              <a:rPr lang="tr-TR" sz="2000" dirty="0" smtClean="0">
                <a:latin typeface="Comic Sans MS" pitchFamily="66" charset="0"/>
              </a:rPr>
              <a:t>1924 </a:t>
            </a:r>
            <a:r>
              <a:rPr lang="tr-TR" sz="2000" dirty="0" smtClean="0">
                <a:latin typeface="Comic Sans MS" pitchFamily="66" charset="0"/>
              </a:rPr>
              <a:t>yılında Fransız Louis de BROGLİE, maddenin ışık gibi hem dalga hem de parçacık özelliği gösterdiğini ileri sürdü</a:t>
            </a:r>
            <a:r>
              <a:rPr lang="tr-TR" sz="2000" dirty="0" smtClean="0">
                <a:latin typeface="Comic Sans MS" pitchFamily="66" charset="0"/>
              </a:rPr>
              <a:t>.</a:t>
            </a:r>
            <a:endParaRPr lang="tr-TR" sz="2000" dirty="0" smtClean="0">
              <a:latin typeface="Comic Sans MS" pitchFamily="66" charset="0"/>
            </a:endParaRPr>
          </a:p>
          <a:p>
            <a:pPr>
              <a:lnSpc>
                <a:spcPct val="150000"/>
              </a:lnSpc>
            </a:pPr>
            <a:r>
              <a:rPr lang="tr-TR" sz="2000" dirty="0" smtClean="0">
                <a:latin typeface="Comic Sans MS" pitchFamily="66" charset="0"/>
              </a:rPr>
              <a:t>1925 yılında Alman fizikçi </a:t>
            </a:r>
            <a:r>
              <a:rPr lang="tr-TR" sz="2000" dirty="0" err="1" smtClean="0">
                <a:latin typeface="Comic Sans MS" pitchFamily="66" charset="0"/>
              </a:rPr>
              <a:t>Werner</a:t>
            </a:r>
            <a:r>
              <a:rPr lang="tr-TR" sz="2000" dirty="0" smtClean="0">
                <a:latin typeface="Comic Sans MS" pitchFamily="66" charset="0"/>
              </a:rPr>
              <a:t> HEİSENBERG, belirsizlik prensibini ortaya atmıştır. Bu prensibe göre,Bir elektronun bulunduğu yeri ve o yerdeki hızını aynı anda ölçmek mümkün değildir.</a:t>
            </a:r>
          </a:p>
          <a:p>
            <a:pPr>
              <a:lnSpc>
                <a:spcPct val="150000"/>
              </a:lnSpc>
            </a:pPr>
            <a:r>
              <a:rPr lang="tr-TR" sz="2000" dirty="0" smtClean="0">
                <a:latin typeface="Comic Sans MS" pitchFamily="66" charset="0"/>
              </a:rPr>
              <a:t>Bu teori </a:t>
            </a:r>
            <a:r>
              <a:rPr lang="tr-TR" sz="2000" dirty="0" err="1" smtClean="0">
                <a:latin typeface="Comic Sans MS" pitchFamily="66" charset="0"/>
              </a:rPr>
              <a:t>Bohr</a:t>
            </a:r>
            <a:r>
              <a:rPr lang="tr-TR" sz="2000" dirty="0" smtClean="0">
                <a:latin typeface="Comic Sans MS" pitchFamily="66" charset="0"/>
              </a:rPr>
              <a:t> modelindeki atomun yerinin bilinmesi teorisini çürütmüştür.</a:t>
            </a:r>
          </a:p>
          <a:p>
            <a:pPr>
              <a:lnSpc>
                <a:spcPct val="150000"/>
              </a:lnSpc>
            </a:pPr>
            <a:r>
              <a:rPr lang="tr-TR" sz="2000" dirty="0" smtClean="0">
                <a:latin typeface="Comic Sans MS" pitchFamily="66" charset="0"/>
              </a:rPr>
              <a:t>1926 yılında Avusturyalı fizikçi SCHRÖDİNGER,teorileri birleştirerek, atomun dalga mekaniği modelini yani modern atom teorisini geliştirmiştir.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00034" y="857232"/>
            <a:ext cx="8072494" cy="6679073"/>
          </a:xfrm>
          <a:prstGeom prst="rect">
            <a:avLst/>
          </a:prstGeom>
          <a:noFill/>
        </p:spPr>
        <p:txBody>
          <a:bodyPr wrap="square" rtlCol="0">
            <a:spAutoFit/>
          </a:bodyPr>
          <a:lstStyle/>
          <a:p>
            <a:pPr>
              <a:lnSpc>
                <a:spcPct val="150000"/>
              </a:lnSpc>
            </a:pPr>
            <a:r>
              <a:rPr lang="tr-TR" sz="2400" dirty="0" smtClean="0">
                <a:latin typeface="Comic Sans MS" pitchFamily="66" charset="0"/>
              </a:rPr>
              <a:t>Elementlerin tüm özelliğini gösteren en küçük parçasına atom denir. </a:t>
            </a:r>
            <a:br>
              <a:rPr lang="tr-TR" sz="2400" dirty="0" smtClean="0">
                <a:latin typeface="Comic Sans MS" pitchFamily="66" charset="0"/>
              </a:rPr>
            </a:br>
            <a:r>
              <a:rPr lang="tr-TR" sz="2400" dirty="0" smtClean="0">
                <a:latin typeface="Comic Sans MS" pitchFamily="66" charset="0"/>
              </a:rPr>
              <a:t>Atomu oluşturan parçacıklar farklı yüklere sahiptirler. </a:t>
            </a:r>
          </a:p>
          <a:p>
            <a:pPr>
              <a:lnSpc>
                <a:spcPct val="150000"/>
              </a:lnSpc>
            </a:pPr>
            <a:endParaRPr lang="tr-TR" sz="2400" dirty="0">
              <a:latin typeface="Comic Sans MS" pitchFamily="66" charset="0"/>
            </a:endParaRPr>
          </a:p>
          <a:p>
            <a:pPr>
              <a:lnSpc>
                <a:spcPct val="150000"/>
              </a:lnSpc>
            </a:pPr>
            <a:r>
              <a:rPr lang="tr-TR" sz="2400" dirty="0" smtClean="0">
                <a:latin typeface="Comic Sans MS" pitchFamily="66" charset="0"/>
              </a:rPr>
              <a:t>Atomu oluşturan parçacıklar: </a:t>
            </a:r>
            <a:br>
              <a:rPr lang="tr-TR" sz="2400" dirty="0" smtClean="0">
                <a:latin typeface="Comic Sans MS" pitchFamily="66" charset="0"/>
              </a:rPr>
            </a:br>
            <a:r>
              <a:rPr lang="tr-TR" sz="2400" dirty="0" smtClean="0">
                <a:latin typeface="Comic Sans MS" pitchFamily="66" charset="0"/>
              </a:rPr>
              <a:t>* Cisimden cisme elektrik yüklerini taşıyan negatif yüklü </a:t>
            </a:r>
            <a:r>
              <a:rPr lang="tr-TR" sz="2400" b="1" dirty="0" smtClean="0">
                <a:latin typeface="Comic Sans MS" pitchFamily="66" charset="0"/>
              </a:rPr>
              <a:t>elektron</a:t>
            </a:r>
            <a:r>
              <a:rPr lang="tr-TR" sz="2400" dirty="0" smtClean="0">
                <a:latin typeface="Comic Sans MS" pitchFamily="66" charset="0"/>
              </a:rPr>
              <a:t>,</a:t>
            </a:r>
            <a:br>
              <a:rPr lang="tr-TR" sz="2400" dirty="0" smtClean="0">
                <a:latin typeface="Comic Sans MS" pitchFamily="66" charset="0"/>
              </a:rPr>
            </a:br>
            <a:r>
              <a:rPr lang="tr-TR" sz="2400" dirty="0" smtClean="0">
                <a:latin typeface="Comic Sans MS" pitchFamily="66" charset="0"/>
              </a:rPr>
              <a:t>* Elektronların yükünü dengeleyen aynı sayıda ama pozitif yüklü olan </a:t>
            </a:r>
            <a:r>
              <a:rPr lang="tr-TR" sz="2400" b="1" dirty="0" smtClean="0">
                <a:latin typeface="Comic Sans MS" pitchFamily="66" charset="0"/>
              </a:rPr>
              <a:t>proton</a:t>
            </a:r>
            <a:r>
              <a:rPr lang="tr-TR" sz="2400" dirty="0" smtClean="0">
                <a:latin typeface="Comic Sans MS" pitchFamily="66" charset="0"/>
              </a:rPr>
              <a:t>,</a:t>
            </a:r>
            <a:br>
              <a:rPr lang="tr-TR" sz="2400" dirty="0" smtClean="0">
                <a:latin typeface="Comic Sans MS" pitchFamily="66" charset="0"/>
              </a:rPr>
            </a:br>
            <a:r>
              <a:rPr lang="tr-TR" sz="2400" dirty="0" smtClean="0">
                <a:latin typeface="Comic Sans MS" pitchFamily="66" charset="0"/>
              </a:rPr>
              <a:t>* Elektrik yükü taşımayan nötr parçacık </a:t>
            </a:r>
            <a:r>
              <a:rPr lang="tr-TR" sz="2400" b="1" dirty="0" smtClean="0">
                <a:latin typeface="Comic Sans MS" pitchFamily="66" charset="0"/>
              </a:rPr>
              <a:t>nötron</a:t>
            </a:r>
            <a:r>
              <a:rPr lang="tr-TR" sz="2400" dirty="0" smtClean="0">
                <a:latin typeface="Comic Sans MS" pitchFamily="66" charset="0"/>
              </a:rPr>
              <a:t>.</a:t>
            </a:r>
            <a:br>
              <a:rPr lang="tr-TR" sz="2400" dirty="0" smtClean="0">
                <a:latin typeface="Comic Sans MS" pitchFamily="66" charset="0"/>
              </a:rPr>
            </a:br>
            <a:r>
              <a:rPr lang="tr-TR" sz="2400" dirty="0" smtClean="0">
                <a:latin typeface="Comic Sans MS" pitchFamily="66" charset="0"/>
              </a:rPr>
              <a:t/>
            </a:r>
            <a:br>
              <a:rPr lang="tr-TR" sz="2400" dirty="0" smtClean="0">
                <a:latin typeface="Comic Sans MS" pitchFamily="66" charset="0"/>
              </a:rPr>
            </a:br>
            <a:endParaRPr lang="tr-TR" sz="2400" dirty="0">
              <a:latin typeface="Comic Sans MS" pitchFamily="66"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476672"/>
            <a:ext cx="8640960" cy="5386090"/>
          </a:xfrm>
          <a:prstGeom prst="rect">
            <a:avLst/>
          </a:prstGeom>
          <a:noFill/>
        </p:spPr>
        <p:txBody>
          <a:bodyPr wrap="square" rtlCol="0">
            <a:spAutoFit/>
          </a:bodyPr>
          <a:lstStyle/>
          <a:p>
            <a:r>
              <a:rPr lang="tr-TR" sz="2000" b="1" i="1" dirty="0" smtClean="0">
                <a:solidFill>
                  <a:srgbClr val="FF0000"/>
                </a:solidFill>
                <a:latin typeface="Comic Sans MS" pitchFamily="66" charset="0"/>
              </a:rPr>
              <a:t>De </a:t>
            </a:r>
            <a:r>
              <a:rPr lang="tr-TR" sz="2000" b="1" i="1" dirty="0" err="1" smtClean="0">
                <a:solidFill>
                  <a:srgbClr val="FF0000"/>
                </a:solidFill>
                <a:latin typeface="Comic Sans MS" pitchFamily="66" charset="0"/>
              </a:rPr>
              <a:t>Broglie</a:t>
            </a:r>
            <a:r>
              <a:rPr lang="tr-TR" sz="2000" b="1" i="1" dirty="0" smtClean="0">
                <a:solidFill>
                  <a:srgbClr val="FF0000"/>
                </a:solidFill>
                <a:latin typeface="Comic Sans MS" pitchFamily="66" charset="0"/>
              </a:rPr>
              <a:t> Atom Teorisi : </a:t>
            </a:r>
            <a:endParaRPr lang="tr-TR" sz="2000" b="1" i="1" dirty="0" smtClean="0">
              <a:solidFill>
                <a:srgbClr val="FF0000"/>
              </a:solidFill>
              <a:latin typeface="Comic Sans MS" pitchFamily="66" charset="0"/>
            </a:endParaRPr>
          </a:p>
          <a:p>
            <a:pPr>
              <a:lnSpc>
                <a:spcPct val="150000"/>
              </a:lnSpc>
            </a:pPr>
            <a:r>
              <a:rPr lang="tr-TR" sz="2000" dirty="0" smtClean="0">
                <a:latin typeface="Comic Sans MS" pitchFamily="66" charset="0"/>
              </a:rPr>
              <a:t/>
            </a:r>
            <a:br>
              <a:rPr lang="tr-TR" sz="2000" dirty="0" smtClean="0">
                <a:latin typeface="Comic Sans MS" pitchFamily="66" charset="0"/>
              </a:rPr>
            </a:br>
            <a:r>
              <a:rPr lang="tr-TR" sz="2000" dirty="0" err="1" smtClean="0">
                <a:latin typeface="Comic Sans MS" pitchFamily="66" charset="0"/>
              </a:rPr>
              <a:t>Bohr’ın</a:t>
            </a:r>
            <a:r>
              <a:rPr lang="tr-TR" sz="2000" dirty="0" smtClean="0">
                <a:latin typeface="Comic Sans MS" pitchFamily="66" charset="0"/>
              </a:rPr>
              <a:t> atom modeli elektronların yörüngeler arası geçişlerinin mümkün </a:t>
            </a:r>
            <a:r>
              <a:rPr lang="tr-TR" sz="2000" dirty="0" smtClean="0">
                <a:latin typeface="Comic Sans MS" pitchFamily="66" charset="0"/>
              </a:rPr>
              <a:t>kılan “</a:t>
            </a:r>
            <a:r>
              <a:rPr lang="tr-TR" sz="2000" dirty="0" smtClean="0">
                <a:latin typeface="Comic Sans MS" pitchFamily="66" charset="0"/>
              </a:rPr>
              <a:t>enerji ( kuantum ) sıçramalarını “ açıklamakta yetersiz kalmaktaydı</a:t>
            </a:r>
            <a:r>
              <a:rPr lang="tr-TR" sz="2000" dirty="0" smtClean="0">
                <a:latin typeface="Comic Sans MS" pitchFamily="66" charset="0"/>
              </a:rPr>
              <a:t>. </a:t>
            </a:r>
            <a:r>
              <a:rPr lang="tr-TR" sz="2000" dirty="0" smtClean="0">
                <a:latin typeface="Comic Sans MS" pitchFamily="66" charset="0"/>
              </a:rPr>
              <a:t>De </a:t>
            </a:r>
            <a:r>
              <a:rPr lang="tr-TR" sz="2000" dirty="0" err="1" smtClean="0">
                <a:latin typeface="Comic Sans MS" pitchFamily="66" charset="0"/>
              </a:rPr>
              <a:t>Broglie</a:t>
            </a:r>
            <a:r>
              <a:rPr lang="tr-TR" sz="2000" dirty="0" smtClean="0">
                <a:latin typeface="Comic Sans MS" pitchFamily="66" charset="0"/>
              </a:rPr>
              <a:t> bilinen bazı taneciklerin uygun koşullar altında tıpkı elektromanyetik radyasyonlar gibi bazen de elektromanyetik radyasyonlara uygun şartlarda tıpkı birer tanecik gibi </a:t>
            </a:r>
            <a:r>
              <a:rPr lang="tr-TR" sz="2000" dirty="0" smtClean="0">
                <a:latin typeface="Comic Sans MS" pitchFamily="66" charset="0"/>
              </a:rPr>
              <a:t>davranabileceklerini </a:t>
            </a:r>
            <a:r>
              <a:rPr lang="tr-TR" sz="2000" dirty="0" smtClean="0">
                <a:latin typeface="Comic Sans MS" pitchFamily="66" charset="0"/>
              </a:rPr>
              <a:t>düşünerek elektronlara bir sanal dalganın eşlik ettiğini öne sürerek bir model </a:t>
            </a:r>
            <a:r>
              <a:rPr lang="tr-TR" sz="2000" dirty="0" smtClean="0">
                <a:latin typeface="Comic Sans MS" pitchFamily="66" charset="0"/>
              </a:rPr>
              <a:t>önerdi. </a:t>
            </a:r>
            <a:r>
              <a:rPr lang="tr-TR" sz="2000" dirty="0" smtClean="0">
                <a:latin typeface="Comic Sans MS" pitchFamily="66" charset="0"/>
              </a:rPr>
              <a:t>Bu modele göre farklı elektron yörüngeleri çekirdeğin etrafında kapalı dalga halkaları oluşturmaktaydı</a:t>
            </a:r>
            <a:r>
              <a:rPr lang="tr-TR" dirty="0" smtClean="0"/>
              <a:t>. </a:t>
            </a:r>
            <a:br>
              <a:rPr lang="tr-TR" dirty="0" smtClean="0"/>
            </a:br>
            <a:r>
              <a:rPr lang="tr-TR" dirty="0" smtClean="0"/>
              <a:t/>
            </a:r>
            <a:br>
              <a:rPr lang="tr-TR" dirty="0" smtClean="0"/>
            </a:b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Resim" descr="mhtml:file://C:\Documents%20and%20Settings\User\Belgelerim\Atomun%20Yapısı%20(Konu%20Anlatım).mht!http://www.fenokulu.net/kavramresim1/image134.jpg"/>
          <p:cNvPicPr/>
          <p:nvPr/>
        </p:nvPicPr>
        <p:blipFill>
          <a:blip r:embed="rId2" cstate="print"/>
          <a:srcRect/>
          <a:stretch>
            <a:fillRect/>
          </a:stretch>
        </p:blipFill>
        <p:spPr bwMode="auto">
          <a:xfrm>
            <a:off x="2339752" y="1124744"/>
            <a:ext cx="4464496" cy="4032448"/>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39552" y="476672"/>
            <a:ext cx="7848872" cy="1849865"/>
          </a:xfrm>
          <a:prstGeom prst="rect">
            <a:avLst/>
          </a:prstGeom>
        </p:spPr>
        <p:txBody>
          <a:bodyPr wrap="square">
            <a:spAutoFit/>
          </a:bodyPr>
          <a:lstStyle/>
          <a:p>
            <a:pPr>
              <a:lnSpc>
                <a:spcPct val="150000"/>
              </a:lnSpc>
            </a:pPr>
            <a:r>
              <a:rPr lang="tr-TR" sz="2000" b="1" i="1" dirty="0" smtClean="0">
                <a:solidFill>
                  <a:srgbClr val="FF0000"/>
                </a:solidFill>
                <a:latin typeface="Comic Sans MS" pitchFamily="66" charset="0"/>
              </a:rPr>
              <a:t> </a:t>
            </a:r>
            <a:r>
              <a:rPr lang="tr-TR" sz="2000" b="1" i="1" dirty="0" err="1" smtClean="0">
                <a:solidFill>
                  <a:srgbClr val="FF0000"/>
                </a:solidFill>
                <a:latin typeface="Comic Sans MS" pitchFamily="66" charset="0"/>
              </a:rPr>
              <a:t>Heisenberg</a:t>
            </a:r>
            <a:r>
              <a:rPr lang="tr-TR" sz="2000" b="1" i="1" dirty="0" smtClean="0">
                <a:solidFill>
                  <a:srgbClr val="FF0000"/>
                </a:solidFill>
                <a:latin typeface="Comic Sans MS" pitchFamily="66" charset="0"/>
              </a:rPr>
              <a:t>’ Belirsizlik İlkesi</a:t>
            </a:r>
          </a:p>
          <a:p>
            <a:pPr>
              <a:lnSpc>
                <a:spcPct val="150000"/>
              </a:lnSpc>
            </a:pPr>
            <a:endParaRPr lang="tr-TR" sz="2000" b="1" i="1" dirty="0" smtClean="0">
              <a:solidFill>
                <a:srgbClr val="FF0000"/>
              </a:solidFill>
              <a:latin typeface="Comic Sans MS" pitchFamily="66" charset="0"/>
            </a:endParaRPr>
          </a:p>
          <a:p>
            <a:pPr>
              <a:lnSpc>
                <a:spcPct val="150000"/>
              </a:lnSpc>
            </a:pPr>
            <a:r>
              <a:rPr lang="tr-TR" sz="2000" dirty="0" smtClean="0">
                <a:latin typeface="Comic Sans MS" pitchFamily="66" charset="0"/>
              </a:rPr>
              <a:t/>
            </a:r>
            <a:br>
              <a:rPr lang="tr-TR" sz="2000" dirty="0" smtClean="0">
                <a:latin typeface="Comic Sans MS" pitchFamily="66" charset="0"/>
              </a:rPr>
            </a:br>
            <a:endParaRPr lang="tr-TR" dirty="0"/>
          </a:p>
        </p:txBody>
      </p:sp>
      <p:sp>
        <p:nvSpPr>
          <p:cNvPr id="4" name="3 Dikdörtgen"/>
          <p:cNvSpPr/>
          <p:nvPr/>
        </p:nvSpPr>
        <p:spPr>
          <a:xfrm>
            <a:off x="179512" y="1196752"/>
            <a:ext cx="8640960" cy="5586145"/>
          </a:xfrm>
          <a:prstGeom prst="rect">
            <a:avLst/>
          </a:prstGeom>
        </p:spPr>
        <p:txBody>
          <a:bodyPr wrap="square">
            <a:spAutoFit/>
          </a:bodyPr>
          <a:lstStyle/>
          <a:p>
            <a:pPr>
              <a:lnSpc>
                <a:spcPct val="150000"/>
              </a:lnSpc>
            </a:pPr>
            <a:r>
              <a:rPr lang="tr-TR" sz="2000" dirty="0" smtClean="0">
                <a:latin typeface="Comic Sans MS" pitchFamily="66" charset="0"/>
              </a:rPr>
              <a:t>1920’li yıllarda </a:t>
            </a:r>
            <a:r>
              <a:rPr lang="tr-TR" sz="2000" dirty="0" err="1" smtClean="0">
                <a:latin typeface="Comic Sans MS" pitchFamily="66" charset="0"/>
              </a:rPr>
              <a:t>Werner</a:t>
            </a:r>
            <a:r>
              <a:rPr lang="tr-TR" sz="2000" dirty="0" smtClean="0">
                <a:latin typeface="Comic Sans MS" pitchFamily="66" charset="0"/>
              </a:rPr>
              <a:t> </a:t>
            </a:r>
            <a:r>
              <a:rPr lang="tr-TR" sz="2000" dirty="0" err="1" smtClean="0">
                <a:latin typeface="Comic Sans MS" pitchFamily="66" charset="0"/>
              </a:rPr>
              <a:t>Heisenberg</a:t>
            </a:r>
            <a:r>
              <a:rPr lang="tr-TR" sz="2000" dirty="0" smtClean="0">
                <a:latin typeface="Comic Sans MS" pitchFamily="66" charset="0"/>
              </a:rPr>
              <a:t>, atomlardan küçük taneciklerin davranışlarını belirlemek için ışığın etkisini inceledi. Bunun sonucunda </a:t>
            </a:r>
            <a:r>
              <a:rPr lang="tr-TR" sz="2000" dirty="0" err="1" smtClean="0">
                <a:latin typeface="Comic Sans MS" pitchFamily="66" charset="0"/>
              </a:rPr>
              <a:t>Heisenberg</a:t>
            </a:r>
            <a:r>
              <a:rPr lang="tr-TR" sz="2000" dirty="0" smtClean="0">
                <a:latin typeface="Comic Sans MS" pitchFamily="66" charset="0"/>
              </a:rPr>
              <a:t> belirsizlik ilkesi olarak anılan şu neticeyi çıkardı:</a:t>
            </a:r>
            <a:br>
              <a:rPr lang="tr-TR" sz="2000" dirty="0" smtClean="0">
                <a:latin typeface="Comic Sans MS" pitchFamily="66" charset="0"/>
              </a:rPr>
            </a:br>
            <a:r>
              <a:rPr lang="tr-TR" sz="2000" dirty="0" smtClean="0">
                <a:latin typeface="Comic Sans MS" pitchFamily="66" charset="0"/>
              </a:rPr>
              <a:t>“Bir taneciğin nerede olduğu kesin olarak biliniyorsa, aynı anda taneciğin nereden geldiği ve nereye gittiğini kesin olarak bilemeyiz. Benzer şekilde taneciğin nasıl hareket ettiğini biliyorsak onun yerin kesin olarak bilemeyiz”</a:t>
            </a:r>
            <a:br>
              <a:rPr lang="tr-TR" sz="2000" dirty="0" smtClean="0">
                <a:latin typeface="Comic Sans MS" pitchFamily="66" charset="0"/>
              </a:rPr>
            </a:br>
            <a:r>
              <a:rPr lang="tr-TR" sz="2000" dirty="0" smtClean="0">
                <a:latin typeface="Comic Sans MS" pitchFamily="66" charset="0"/>
              </a:rPr>
              <a:t>Bir </a:t>
            </a:r>
            <a:r>
              <a:rPr lang="tr-TR" sz="2000" dirty="0" smtClean="0">
                <a:latin typeface="Comic Sans MS" pitchFamily="66" charset="0"/>
              </a:rPr>
              <a:t>taneciğin yerini ve hızını ölçebilmek için o taneciği görmek gerekir. Taneciğin görünmesi de taneciğe ışın dalgası göndermekle olur. Elektron gibi küçük tanecikleri tespit etmek için düşünülen uygun dalga boyundaki ışık, elektronun yerini ve hızını değiştirir. </a:t>
            </a:r>
            <a:r>
              <a:rPr lang="tr-TR" dirty="0" smtClean="0"/>
              <a:t/>
            </a:r>
            <a:br>
              <a:rPr lang="tr-TR" dirty="0" smtClean="0"/>
            </a:b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Resim" descr="mhtml:file://C:\Documents%20and%20Settings\User\Belgelerim\Atomun%20Yapısı%20(Konu%20Anlatım).mht!http://www.fenokulu.net/kavramresim1/image136.jpg"/>
          <p:cNvPicPr/>
          <p:nvPr/>
        </p:nvPicPr>
        <p:blipFill>
          <a:blip r:embed="rId2" cstate="print"/>
          <a:srcRect/>
          <a:stretch>
            <a:fillRect/>
          </a:stretch>
        </p:blipFill>
        <p:spPr bwMode="auto">
          <a:xfrm>
            <a:off x="3275856" y="4221088"/>
            <a:ext cx="2880320" cy="2376264"/>
          </a:xfrm>
          <a:prstGeom prst="rect">
            <a:avLst/>
          </a:prstGeom>
          <a:noFill/>
          <a:ln w="9525">
            <a:noFill/>
            <a:miter lim="800000"/>
            <a:headEnd/>
            <a:tailEnd/>
          </a:ln>
        </p:spPr>
      </p:pic>
      <p:sp>
        <p:nvSpPr>
          <p:cNvPr id="3" name="2 Dikdörtgen"/>
          <p:cNvSpPr/>
          <p:nvPr/>
        </p:nvSpPr>
        <p:spPr>
          <a:xfrm>
            <a:off x="323528" y="692696"/>
            <a:ext cx="8280920" cy="2957220"/>
          </a:xfrm>
          <a:prstGeom prst="rect">
            <a:avLst/>
          </a:prstGeom>
        </p:spPr>
        <p:txBody>
          <a:bodyPr wrap="square">
            <a:spAutoFit/>
          </a:bodyPr>
          <a:lstStyle/>
          <a:p>
            <a:pPr>
              <a:lnSpc>
                <a:spcPct val="150000"/>
              </a:lnSpc>
            </a:pPr>
            <a:r>
              <a:rPr lang="tr-TR" dirty="0" smtClean="0">
                <a:latin typeface="Comic Sans MS" pitchFamily="66" charset="0"/>
              </a:rPr>
              <a:t>Bu yüzden aynı anda elektronun yeri ve hızı ölçülmez. Bu nedenle de elektronların çekirdek etrafında belirli dairesel yörüngeler izledikleri söylenemez. Yörünge yerine elektronun ( yada elektronların ) çekirdek etrafında bulunma olasılığından söz etmek gerekir.</a:t>
            </a:r>
            <a:br>
              <a:rPr lang="tr-TR" dirty="0" smtClean="0">
                <a:latin typeface="Comic Sans MS" pitchFamily="66" charset="0"/>
              </a:rPr>
            </a:br>
            <a:r>
              <a:rPr lang="tr-TR" dirty="0" smtClean="0">
                <a:latin typeface="Comic Sans MS" pitchFamily="66" charset="0"/>
              </a:rPr>
              <a:t>Modern atom modeli atom yapısı ve davranışlarını diğer atom modellerine göre daha iyi açıklamaktadır. Bu model atom çekirdeği etrafındaki elektronların bulunma olasılığını </a:t>
            </a:r>
            <a:r>
              <a:rPr lang="tr-TR" dirty="0" err="1" smtClean="0">
                <a:latin typeface="Comic Sans MS" pitchFamily="66" charset="0"/>
              </a:rPr>
              <a:t>kuvantum</a:t>
            </a:r>
            <a:r>
              <a:rPr lang="tr-TR" dirty="0" smtClean="0">
                <a:latin typeface="Comic Sans MS" pitchFamily="66" charset="0"/>
              </a:rPr>
              <a:t> sayıları ve </a:t>
            </a:r>
            <a:r>
              <a:rPr lang="tr-TR" dirty="0" err="1" smtClean="0">
                <a:latin typeface="Comic Sans MS" pitchFamily="66" charset="0"/>
              </a:rPr>
              <a:t>orbitaller</a:t>
            </a:r>
            <a:r>
              <a:rPr lang="tr-TR" dirty="0" smtClean="0">
                <a:latin typeface="Comic Sans MS" pitchFamily="66" charset="0"/>
              </a:rPr>
              <a:t> ile açıklar.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Resim" descr="mhtml:file://C:\Documents%20and%20Settings\User\Belgelerim\Atomun%20Yapısı%20(Konu%20Anlatım).mht!http://www.fenokulu.net/kavramresim1/image133.gif"/>
          <p:cNvPicPr/>
          <p:nvPr/>
        </p:nvPicPr>
        <p:blipFill>
          <a:blip r:embed="rId2" cstate="print"/>
          <a:srcRect/>
          <a:stretch>
            <a:fillRect/>
          </a:stretch>
        </p:blipFill>
        <p:spPr bwMode="auto">
          <a:xfrm>
            <a:off x="899592" y="1340768"/>
            <a:ext cx="7128791" cy="2736304"/>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http://hocaniz.com/wp-content/uploads/2011/12/elek6.jpg"/>
          <p:cNvPicPr>
            <a:picLocks noChangeAspect="1" noChangeArrowheads="1"/>
          </p:cNvPicPr>
          <p:nvPr/>
        </p:nvPicPr>
        <p:blipFill>
          <a:blip r:embed="rId2" cstate="print"/>
          <a:srcRect/>
          <a:stretch>
            <a:fillRect/>
          </a:stretch>
        </p:blipFill>
        <p:spPr bwMode="auto">
          <a:xfrm>
            <a:off x="611560" y="2420888"/>
            <a:ext cx="7674532" cy="1944216"/>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zamandayolculuk.com/cetinbal/09/1_Atommodelleri.jpg"/>
          <p:cNvPicPr>
            <a:picLocks noChangeAspect="1" noChangeArrowheads="1"/>
          </p:cNvPicPr>
          <p:nvPr/>
        </p:nvPicPr>
        <p:blipFill>
          <a:blip r:embed="rId2" cstate="print"/>
          <a:srcRect/>
          <a:stretch>
            <a:fillRect/>
          </a:stretch>
        </p:blipFill>
        <p:spPr bwMode="auto">
          <a:xfrm>
            <a:off x="3131840" y="1340768"/>
            <a:ext cx="2324100" cy="310515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9512" y="620688"/>
            <a:ext cx="8352928" cy="4708981"/>
          </a:xfrm>
          <a:prstGeom prst="rect">
            <a:avLst/>
          </a:prstGeom>
        </p:spPr>
        <p:txBody>
          <a:bodyPr wrap="square">
            <a:spAutoFit/>
          </a:bodyPr>
          <a:lstStyle/>
          <a:p>
            <a:pPr>
              <a:lnSpc>
                <a:spcPct val="150000"/>
              </a:lnSpc>
            </a:pPr>
            <a:r>
              <a:rPr lang="tr-TR" sz="2000" b="1" dirty="0" smtClean="0">
                <a:latin typeface="Comic Sans MS" pitchFamily="66" charset="0"/>
              </a:rPr>
              <a:t>Modern Atom Teorisine Göre:</a:t>
            </a:r>
            <a:endParaRPr lang="tr-TR" sz="2000" dirty="0" smtClean="0">
              <a:latin typeface="Comic Sans MS" pitchFamily="66" charset="0"/>
            </a:endParaRPr>
          </a:p>
          <a:p>
            <a:pPr>
              <a:lnSpc>
                <a:spcPct val="150000"/>
              </a:lnSpc>
            </a:pPr>
            <a:r>
              <a:rPr lang="tr-TR" sz="2000" b="1" dirty="0" smtClean="0">
                <a:latin typeface="Comic Sans MS" pitchFamily="66" charset="0"/>
              </a:rPr>
              <a:t>Atomlarda, temel enerji düzeyleri bulunmaktadır.</a:t>
            </a:r>
            <a:endParaRPr lang="tr-TR" sz="2000" dirty="0" smtClean="0">
              <a:latin typeface="Comic Sans MS" pitchFamily="66" charset="0"/>
            </a:endParaRPr>
          </a:p>
          <a:p>
            <a:pPr>
              <a:lnSpc>
                <a:spcPct val="150000"/>
              </a:lnSpc>
            </a:pPr>
            <a:r>
              <a:rPr lang="tr-TR" sz="2000" dirty="0" smtClean="0">
                <a:latin typeface="Comic Sans MS" pitchFamily="66" charset="0"/>
              </a:rPr>
              <a:t>Her enerji düzeyinde n kadar alt enerji seviyesi bulunur.Alt enerji seviyeleri s,p,d,f alt tabakalarıdır.</a:t>
            </a:r>
          </a:p>
          <a:p>
            <a:pPr>
              <a:lnSpc>
                <a:spcPct val="150000"/>
              </a:lnSpc>
            </a:pPr>
            <a:r>
              <a:rPr lang="tr-TR" sz="2000" dirty="0" smtClean="0">
                <a:latin typeface="Comic Sans MS" pitchFamily="66" charset="0"/>
              </a:rPr>
              <a:t>Elektronların bulunma olasılığı en fazla olan alt enerji düzeylerine </a:t>
            </a:r>
            <a:r>
              <a:rPr lang="tr-TR" sz="2000" dirty="0" err="1" smtClean="0">
                <a:latin typeface="Comic Sans MS" pitchFamily="66" charset="0"/>
              </a:rPr>
              <a:t>orbital</a:t>
            </a:r>
            <a:r>
              <a:rPr lang="tr-TR" sz="2000" dirty="0" smtClean="0">
                <a:latin typeface="Comic Sans MS" pitchFamily="66" charset="0"/>
              </a:rPr>
              <a:t> denir.</a:t>
            </a:r>
            <a:r>
              <a:rPr lang="tr-TR" sz="2000" dirty="0" err="1" smtClean="0">
                <a:latin typeface="Comic Sans MS" pitchFamily="66" charset="0"/>
              </a:rPr>
              <a:t>Orbitallerin</a:t>
            </a:r>
            <a:r>
              <a:rPr lang="tr-TR" sz="2000" dirty="0" smtClean="0">
                <a:latin typeface="Comic Sans MS" pitchFamily="66" charset="0"/>
              </a:rPr>
              <a:t> bulunduğu alt enerji tabakasının adını alır.</a:t>
            </a:r>
          </a:p>
          <a:p>
            <a:pPr>
              <a:lnSpc>
                <a:spcPct val="150000"/>
              </a:lnSpc>
            </a:pPr>
            <a:r>
              <a:rPr lang="tr-TR" sz="2000" b="1" dirty="0" smtClean="0">
                <a:latin typeface="Comic Sans MS" pitchFamily="66" charset="0"/>
              </a:rPr>
              <a:t>s alt tabakasında 1 tane s </a:t>
            </a:r>
            <a:r>
              <a:rPr lang="tr-TR" sz="2000" b="1" dirty="0" err="1" smtClean="0">
                <a:latin typeface="Comic Sans MS" pitchFamily="66" charset="0"/>
              </a:rPr>
              <a:t>orbitali</a:t>
            </a:r>
            <a:endParaRPr lang="tr-TR" sz="2000" dirty="0" smtClean="0">
              <a:latin typeface="Comic Sans MS" pitchFamily="66" charset="0"/>
            </a:endParaRPr>
          </a:p>
          <a:p>
            <a:pPr>
              <a:lnSpc>
                <a:spcPct val="150000"/>
              </a:lnSpc>
            </a:pPr>
            <a:r>
              <a:rPr lang="tr-TR" sz="2000" b="1" dirty="0" smtClean="0">
                <a:latin typeface="Comic Sans MS" pitchFamily="66" charset="0"/>
              </a:rPr>
              <a:t>p alt tabakasında 3 tane p </a:t>
            </a:r>
            <a:r>
              <a:rPr lang="tr-TR" sz="2000" b="1" dirty="0" err="1" smtClean="0">
                <a:latin typeface="Comic Sans MS" pitchFamily="66" charset="0"/>
              </a:rPr>
              <a:t>orbitali</a:t>
            </a:r>
            <a:endParaRPr lang="tr-TR" sz="2000" dirty="0" smtClean="0">
              <a:latin typeface="Comic Sans MS" pitchFamily="66" charset="0"/>
            </a:endParaRPr>
          </a:p>
          <a:p>
            <a:pPr>
              <a:lnSpc>
                <a:spcPct val="150000"/>
              </a:lnSpc>
            </a:pPr>
            <a:r>
              <a:rPr lang="tr-TR" sz="2000" b="1" dirty="0" smtClean="0">
                <a:latin typeface="Comic Sans MS" pitchFamily="66" charset="0"/>
              </a:rPr>
              <a:t>d alt tabakasında 5 tane d </a:t>
            </a:r>
            <a:r>
              <a:rPr lang="tr-TR" sz="2000" b="1" dirty="0" err="1" smtClean="0">
                <a:latin typeface="Comic Sans MS" pitchFamily="66" charset="0"/>
              </a:rPr>
              <a:t>orbitali</a:t>
            </a:r>
            <a:endParaRPr lang="tr-TR" sz="2000" dirty="0" smtClean="0">
              <a:latin typeface="Comic Sans MS" pitchFamily="66" charset="0"/>
            </a:endParaRPr>
          </a:p>
          <a:p>
            <a:pPr>
              <a:lnSpc>
                <a:spcPct val="150000"/>
              </a:lnSpc>
            </a:pPr>
            <a:r>
              <a:rPr lang="tr-TR" sz="2000" b="1" dirty="0" smtClean="0">
                <a:latin typeface="Comic Sans MS" pitchFamily="66" charset="0"/>
              </a:rPr>
              <a:t>f alt tabakasında 7 tane f </a:t>
            </a:r>
            <a:r>
              <a:rPr lang="tr-TR" sz="2000" b="1" dirty="0" err="1" smtClean="0">
                <a:latin typeface="Comic Sans MS" pitchFamily="66" charset="0"/>
              </a:rPr>
              <a:t>orbitali</a:t>
            </a:r>
            <a:r>
              <a:rPr lang="tr-TR" sz="2000" b="1" dirty="0" smtClean="0">
                <a:latin typeface="Comic Sans MS" pitchFamily="66" charset="0"/>
              </a:rPr>
              <a:t> bulunur.</a:t>
            </a:r>
            <a:endParaRPr lang="tr-TR" sz="2000"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28596" y="642918"/>
            <a:ext cx="8429684" cy="4247317"/>
          </a:xfrm>
          <a:prstGeom prst="rect">
            <a:avLst/>
          </a:prstGeom>
          <a:noFill/>
        </p:spPr>
        <p:txBody>
          <a:bodyPr wrap="square" rtlCol="0">
            <a:spAutoFit/>
          </a:bodyPr>
          <a:lstStyle/>
          <a:p>
            <a:pPr>
              <a:lnSpc>
                <a:spcPct val="150000"/>
              </a:lnSpc>
            </a:pPr>
            <a:r>
              <a:rPr lang="tr-TR" dirty="0" smtClean="0">
                <a:latin typeface="Comic Sans MS" pitchFamily="66" charset="0"/>
              </a:rPr>
              <a:t>Atom iki kısımdan oluşur :</a:t>
            </a:r>
            <a:br>
              <a:rPr lang="tr-TR" dirty="0" smtClean="0">
                <a:latin typeface="Comic Sans MS" pitchFamily="66" charset="0"/>
              </a:rPr>
            </a:br>
            <a:r>
              <a:rPr lang="tr-TR" dirty="0" smtClean="0">
                <a:latin typeface="Comic Sans MS" pitchFamily="66" charset="0"/>
              </a:rPr>
              <a:t>1-Çekirdek (merkez) </a:t>
            </a:r>
          </a:p>
          <a:p>
            <a:pPr>
              <a:lnSpc>
                <a:spcPct val="150000"/>
              </a:lnSpc>
            </a:pPr>
            <a:r>
              <a:rPr lang="tr-TR" dirty="0" smtClean="0">
                <a:latin typeface="Comic Sans MS" pitchFamily="66" charset="0"/>
              </a:rPr>
              <a:t>2-Katmanlar (yörünge; enerji düzeyi) </a:t>
            </a:r>
            <a:br>
              <a:rPr lang="tr-TR" dirty="0" smtClean="0">
                <a:latin typeface="Comic Sans MS" pitchFamily="66" charset="0"/>
              </a:rPr>
            </a:br>
            <a:r>
              <a:rPr lang="tr-TR" dirty="0" smtClean="0">
                <a:latin typeface="Comic Sans MS" pitchFamily="66" charset="0"/>
              </a:rPr>
              <a:t>Çekirdek, hacim olarak küçük olmasına karşın, atomun tüm kütlesini oluşturur. Çekirdekte proton ve nötronlar bulunur. Elektronlar ise çekirdek çevresindeki katmanlarda bulunur.</a:t>
            </a:r>
          </a:p>
          <a:p>
            <a:pPr>
              <a:lnSpc>
                <a:spcPct val="150000"/>
              </a:lnSpc>
            </a:pPr>
            <a:endParaRPr lang="tr-TR" dirty="0">
              <a:latin typeface="Comic Sans MS" pitchFamily="66" charset="0"/>
            </a:endParaRPr>
          </a:p>
          <a:p>
            <a:pPr>
              <a:lnSpc>
                <a:spcPct val="150000"/>
              </a:lnSpc>
            </a:pPr>
            <a:endParaRPr lang="tr-TR" dirty="0" smtClean="0"/>
          </a:p>
          <a:p>
            <a:pPr>
              <a:lnSpc>
                <a:spcPct val="150000"/>
              </a:lnSpc>
            </a:pPr>
            <a:endParaRPr lang="tr-TR" dirty="0" smtClean="0"/>
          </a:p>
          <a:p>
            <a:pPr>
              <a:lnSpc>
                <a:spcPct val="150000"/>
              </a:lnSpc>
            </a:pPr>
            <a:endParaRPr lang="tr-TR" dirty="0"/>
          </a:p>
        </p:txBody>
      </p:sp>
      <p:pic>
        <p:nvPicPr>
          <p:cNvPr id="1026" name="Picture 2" descr="mhtml:file://C:\Documents%20and%20Settings\User\Belgelerim\Atomun%20Yapısı%20(Konu%20Anlatım).mht!http://www.fenokulu.net/atomk.gif"/>
          <p:cNvPicPr>
            <a:picLocks noChangeAspect="1" noChangeArrowheads="1"/>
          </p:cNvPicPr>
          <p:nvPr/>
        </p:nvPicPr>
        <p:blipFill>
          <a:blip r:embed="rId2" cstate="print"/>
          <a:srcRect/>
          <a:stretch>
            <a:fillRect/>
          </a:stretch>
        </p:blipFill>
        <p:spPr bwMode="auto">
          <a:xfrm>
            <a:off x="1079530" y="3428999"/>
            <a:ext cx="5992800" cy="2958859"/>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714348" y="1000108"/>
            <a:ext cx="8001056" cy="1200329"/>
          </a:xfrm>
          <a:prstGeom prst="rect">
            <a:avLst/>
          </a:prstGeom>
          <a:noFill/>
        </p:spPr>
        <p:txBody>
          <a:bodyPr wrap="square" rtlCol="0">
            <a:spAutoFit/>
          </a:bodyPr>
          <a:lstStyle/>
          <a:p>
            <a:endParaRPr lang="tr-TR" dirty="0" smtClean="0"/>
          </a:p>
          <a:p>
            <a:endParaRPr lang="tr-TR" dirty="0"/>
          </a:p>
          <a:p>
            <a:endParaRPr lang="tr-TR" dirty="0" smtClean="0"/>
          </a:p>
          <a:p>
            <a:endParaRPr lang="tr-TR" dirty="0"/>
          </a:p>
        </p:txBody>
      </p:sp>
      <p:graphicFrame>
        <p:nvGraphicFramePr>
          <p:cNvPr id="6" name="5 Tablo"/>
          <p:cNvGraphicFramePr>
            <a:graphicFrameLocks noGrp="1"/>
          </p:cNvGraphicFramePr>
          <p:nvPr/>
        </p:nvGraphicFramePr>
        <p:xfrm>
          <a:off x="714348" y="857232"/>
          <a:ext cx="7429553" cy="1571637"/>
        </p:xfrm>
        <a:graphic>
          <a:graphicData uri="http://schemas.openxmlformats.org/drawingml/2006/table">
            <a:tbl>
              <a:tblPr/>
              <a:tblGrid>
                <a:gridCol w="1601644"/>
                <a:gridCol w="1601644"/>
                <a:gridCol w="1601644"/>
                <a:gridCol w="2624621"/>
              </a:tblGrid>
              <a:tr h="577227">
                <a:tc>
                  <a:txBody>
                    <a:bodyPr/>
                    <a:lstStyle/>
                    <a:p>
                      <a:pPr>
                        <a:lnSpc>
                          <a:spcPct val="115000"/>
                        </a:lnSpc>
                        <a:spcAft>
                          <a:spcPts val="0"/>
                        </a:spcAft>
                      </a:pPr>
                      <a:r>
                        <a:rPr lang="tr-TR" sz="1600" b="1" dirty="0">
                          <a:solidFill>
                            <a:srgbClr val="000000"/>
                          </a:solidFill>
                          <a:latin typeface="Comic Sans MS" pitchFamily="66" charset="0"/>
                          <a:ea typeface="Times New Roman"/>
                          <a:cs typeface="Times New Roman"/>
                        </a:rPr>
                        <a:t>Tanecik adı</a:t>
                      </a:r>
                      <a:endParaRPr lang="tr-TR" sz="1600" dirty="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b="1" dirty="0">
                          <a:solidFill>
                            <a:srgbClr val="000000"/>
                          </a:solidFill>
                          <a:latin typeface="Comic Sans MS" pitchFamily="66" charset="0"/>
                          <a:ea typeface="Times New Roman"/>
                          <a:cs typeface="Times New Roman"/>
                        </a:rPr>
                        <a:t>Sembol </a:t>
                      </a:r>
                      <a:endParaRPr lang="tr-TR" sz="1600" dirty="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b="1" dirty="0">
                          <a:solidFill>
                            <a:srgbClr val="000000"/>
                          </a:solidFill>
                          <a:latin typeface="Comic Sans MS" pitchFamily="66" charset="0"/>
                          <a:ea typeface="Times New Roman"/>
                          <a:cs typeface="Times New Roman"/>
                        </a:rPr>
                        <a:t>Elektrik yükü</a:t>
                      </a:r>
                      <a:endParaRPr lang="tr-TR" sz="1600" dirty="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b="1" dirty="0">
                          <a:solidFill>
                            <a:srgbClr val="000000"/>
                          </a:solidFill>
                          <a:latin typeface="Comic Sans MS" pitchFamily="66" charset="0"/>
                          <a:ea typeface="Times New Roman"/>
                          <a:cs typeface="Times New Roman"/>
                        </a:rPr>
                        <a:t> Kütle (kg)</a:t>
                      </a:r>
                      <a:endParaRPr lang="tr-TR" sz="1600" dirty="0">
                        <a:latin typeface="Comic Sans MS" pitchFamily="66" charset="0"/>
                        <a:ea typeface="Calibri"/>
                        <a:cs typeface="Times New Roman"/>
                      </a:endParaRPr>
                    </a:p>
                  </a:txBody>
                  <a:tcPr marL="9525" marR="9525" marT="9525" marB="9525" anchor="ctr">
                    <a:lnL>
                      <a:noFill/>
                    </a:lnL>
                    <a:lnR>
                      <a:noFill/>
                    </a:lnR>
                    <a:lnT>
                      <a:noFill/>
                    </a:lnT>
                    <a:lnB>
                      <a:noFill/>
                    </a:lnB>
                  </a:tcPr>
                </a:tc>
              </a:tr>
              <a:tr h="331470">
                <a:tc>
                  <a:txBody>
                    <a:bodyPr/>
                    <a:lstStyle/>
                    <a:p>
                      <a:pPr>
                        <a:lnSpc>
                          <a:spcPct val="115000"/>
                        </a:lnSpc>
                        <a:spcAft>
                          <a:spcPts val="0"/>
                        </a:spcAft>
                      </a:pPr>
                      <a:r>
                        <a:rPr lang="tr-TR" sz="1600" b="1">
                          <a:solidFill>
                            <a:srgbClr val="000000"/>
                          </a:solidFill>
                          <a:latin typeface="Comic Sans MS" pitchFamily="66" charset="0"/>
                          <a:ea typeface="Times New Roman"/>
                          <a:cs typeface="Times New Roman"/>
                        </a:rPr>
                        <a:t>Proton</a:t>
                      </a:r>
                      <a:endParaRPr lang="tr-TR" sz="160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a:solidFill>
                            <a:srgbClr val="000000"/>
                          </a:solidFill>
                          <a:latin typeface="Comic Sans MS" pitchFamily="66" charset="0"/>
                          <a:ea typeface="Times New Roman"/>
                          <a:cs typeface="Times New Roman"/>
                        </a:rPr>
                        <a:t>P</a:t>
                      </a:r>
                      <a:r>
                        <a:rPr lang="tr-TR" sz="1600" baseline="30000">
                          <a:solidFill>
                            <a:srgbClr val="000000"/>
                          </a:solidFill>
                          <a:latin typeface="Comic Sans MS" pitchFamily="66" charset="0"/>
                          <a:ea typeface="Times New Roman"/>
                          <a:cs typeface="Times New Roman"/>
                        </a:rPr>
                        <a:t>+</a:t>
                      </a:r>
                      <a:endParaRPr lang="tr-TR" sz="160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dirty="0">
                          <a:solidFill>
                            <a:srgbClr val="000000"/>
                          </a:solidFill>
                          <a:latin typeface="Comic Sans MS" pitchFamily="66" charset="0"/>
                          <a:ea typeface="Times New Roman"/>
                          <a:cs typeface="Times New Roman"/>
                        </a:rPr>
                        <a:t>+</a:t>
                      </a:r>
                      <a:endParaRPr lang="tr-TR" sz="1600" dirty="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dirty="0">
                          <a:solidFill>
                            <a:srgbClr val="000000"/>
                          </a:solidFill>
                          <a:latin typeface="Comic Sans MS" pitchFamily="66" charset="0"/>
                          <a:ea typeface="Times New Roman"/>
                          <a:cs typeface="Times New Roman"/>
                        </a:rPr>
                        <a:t> 1,6725.10</a:t>
                      </a:r>
                      <a:r>
                        <a:rPr lang="tr-TR" sz="1600" baseline="30000" dirty="0">
                          <a:solidFill>
                            <a:srgbClr val="000000"/>
                          </a:solidFill>
                          <a:latin typeface="Comic Sans MS" pitchFamily="66" charset="0"/>
                          <a:ea typeface="Times New Roman"/>
                          <a:cs typeface="Times New Roman"/>
                        </a:rPr>
                        <a:t>-27</a:t>
                      </a:r>
                      <a:r>
                        <a:rPr lang="tr-TR" sz="1600" dirty="0">
                          <a:solidFill>
                            <a:srgbClr val="000000"/>
                          </a:solidFill>
                          <a:latin typeface="Comic Sans MS" pitchFamily="66" charset="0"/>
                          <a:ea typeface="Times New Roman"/>
                          <a:cs typeface="Times New Roman"/>
                        </a:rPr>
                        <a:t> kg</a:t>
                      </a:r>
                      <a:endParaRPr lang="tr-TR" sz="1600" dirty="0">
                        <a:latin typeface="Comic Sans MS" pitchFamily="66" charset="0"/>
                        <a:ea typeface="Calibri"/>
                        <a:cs typeface="Times New Roman"/>
                      </a:endParaRPr>
                    </a:p>
                  </a:txBody>
                  <a:tcPr marL="9525" marR="9525" marT="9525" marB="9525" anchor="ctr">
                    <a:lnL>
                      <a:noFill/>
                    </a:lnL>
                    <a:lnR>
                      <a:noFill/>
                    </a:lnR>
                    <a:lnT>
                      <a:noFill/>
                    </a:lnT>
                    <a:lnB>
                      <a:noFill/>
                    </a:lnB>
                  </a:tcPr>
                </a:tc>
              </a:tr>
              <a:tr h="331470">
                <a:tc>
                  <a:txBody>
                    <a:bodyPr/>
                    <a:lstStyle/>
                    <a:p>
                      <a:pPr>
                        <a:lnSpc>
                          <a:spcPct val="115000"/>
                        </a:lnSpc>
                        <a:spcAft>
                          <a:spcPts val="0"/>
                        </a:spcAft>
                      </a:pPr>
                      <a:r>
                        <a:rPr lang="tr-TR" sz="1600" b="1">
                          <a:solidFill>
                            <a:srgbClr val="000000"/>
                          </a:solidFill>
                          <a:latin typeface="Comic Sans MS" pitchFamily="66" charset="0"/>
                          <a:ea typeface="Times New Roman"/>
                          <a:cs typeface="Times New Roman"/>
                        </a:rPr>
                        <a:t>Elektron</a:t>
                      </a:r>
                      <a:endParaRPr lang="tr-TR" sz="160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dirty="0">
                          <a:solidFill>
                            <a:srgbClr val="000000"/>
                          </a:solidFill>
                          <a:latin typeface="Comic Sans MS" pitchFamily="66" charset="0"/>
                          <a:ea typeface="Times New Roman"/>
                          <a:cs typeface="Times New Roman"/>
                        </a:rPr>
                        <a:t>e</a:t>
                      </a:r>
                      <a:r>
                        <a:rPr lang="tr-TR" sz="1600" baseline="30000" dirty="0">
                          <a:solidFill>
                            <a:srgbClr val="000000"/>
                          </a:solidFill>
                          <a:latin typeface="Comic Sans MS" pitchFamily="66" charset="0"/>
                          <a:ea typeface="Times New Roman"/>
                          <a:cs typeface="Times New Roman"/>
                        </a:rPr>
                        <a:t>-</a:t>
                      </a:r>
                      <a:endParaRPr lang="tr-TR" sz="1600" dirty="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a:solidFill>
                            <a:srgbClr val="000000"/>
                          </a:solidFill>
                          <a:latin typeface="Comic Sans MS" pitchFamily="66" charset="0"/>
                          <a:ea typeface="Times New Roman"/>
                          <a:cs typeface="Times New Roman"/>
                        </a:rPr>
                        <a:t>-</a:t>
                      </a:r>
                      <a:endParaRPr lang="tr-TR" sz="160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dirty="0">
                          <a:solidFill>
                            <a:srgbClr val="000000"/>
                          </a:solidFill>
                          <a:latin typeface="Comic Sans MS" pitchFamily="66" charset="0"/>
                          <a:ea typeface="Times New Roman"/>
                          <a:cs typeface="Times New Roman"/>
                        </a:rPr>
                        <a:t> 9,107.10</a:t>
                      </a:r>
                      <a:r>
                        <a:rPr lang="tr-TR" sz="1600" baseline="30000" dirty="0">
                          <a:solidFill>
                            <a:srgbClr val="000000"/>
                          </a:solidFill>
                          <a:latin typeface="Comic Sans MS" pitchFamily="66" charset="0"/>
                          <a:ea typeface="Times New Roman"/>
                          <a:cs typeface="Times New Roman"/>
                        </a:rPr>
                        <a:t>-31 </a:t>
                      </a:r>
                      <a:r>
                        <a:rPr lang="tr-TR" sz="1600" dirty="0">
                          <a:solidFill>
                            <a:srgbClr val="000000"/>
                          </a:solidFill>
                          <a:latin typeface="Comic Sans MS" pitchFamily="66" charset="0"/>
                          <a:ea typeface="Times New Roman"/>
                          <a:cs typeface="Times New Roman"/>
                        </a:rPr>
                        <a:t>kg</a:t>
                      </a:r>
                      <a:endParaRPr lang="tr-TR" sz="1600" dirty="0">
                        <a:latin typeface="Comic Sans MS" pitchFamily="66" charset="0"/>
                        <a:ea typeface="Calibri"/>
                        <a:cs typeface="Times New Roman"/>
                      </a:endParaRPr>
                    </a:p>
                  </a:txBody>
                  <a:tcPr marL="9525" marR="9525" marT="9525" marB="9525" anchor="ctr">
                    <a:lnL>
                      <a:noFill/>
                    </a:lnL>
                    <a:lnR>
                      <a:noFill/>
                    </a:lnR>
                    <a:lnT>
                      <a:noFill/>
                    </a:lnT>
                    <a:lnB>
                      <a:noFill/>
                    </a:lnB>
                  </a:tcPr>
                </a:tc>
              </a:tr>
              <a:tr h="331470">
                <a:tc>
                  <a:txBody>
                    <a:bodyPr/>
                    <a:lstStyle/>
                    <a:p>
                      <a:pPr>
                        <a:lnSpc>
                          <a:spcPct val="115000"/>
                        </a:lnSpc>
                        <a:spcAft>
                          <a:spcPts val="0"/>
                        </a:spcAft>
                      </a:pPr>
                      <a:r>
                        <a:rPr lang="tr-TR" sz="1600" b="1">
                          <a:solidFill>
                            <a:srgbClr val="000000"/>
                          </a:solidFill>
                          <a:latin typeface="Comic Sans MS" pitchFamily="66" charset="0"/>
                          <a:ea typeface="Times New Roman"/>
                          <a:cs typeface="Times New Roman"/>
                        </a:rPr>
                        <a:t>Nötron</a:t>
                      </a:r>
                      <a:endParaRPr lang="tr-TR" sz="160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a:solidFill>
                            <a:srgbClr val="000000"/>
                          </a:solidFill>
                          <a:latin typeface="Comic Sans MS" pitchFamily="66" charset="0"/>
                          <a:ea typeface="Times New Roman"/>
                          <a:cs typeface="Times New Roman"/>
                        </a:rPr>
                        <a:t>n</a:t>
                      </a:r>
                      <a:r>
                        <a:rPr lang="tr-TR" sz="1600" baseline="30000">
                          <a:solidFill>
                            <a:srgbClr val="000000"/>
                          </a:solidFill>
                          <a:latin typeface="Comic Sans MS" pitchFamily="66" charset="0"/>
                          <a:ea typeface="Times New Roman"/>
                          <a:cs typeface="Times New Roman"/>
                        </a:rPr>
                        <a:t>0</a:t>
                      </a:r>
                      <a:endParaRPr lang="tr-TR" sz="160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a:solidFill>
                            <a:srgbClr val="000000"/>
                          </a:solidFill>
                          <a:latin typeface="Comic Sans MS" pitchFamily="66" charset="0"/>
                          <a:ea typeface="Times New Roman"/>
                          <a:cs typeface="Times New Roman"/>
                        </a:rPr>
                        <a:t>0</a:t>
                      </a:r>
                      <a:endParaRPr lang="tr-TR" sz="1600">
                        <a:latin typeface="Comic Sans MS" pitchFamily="66" charset="0"/>
                        <a:ea typeface="Calibri"/>
                        <a:cs typeface="Times New Roman"/>
                      </a:endParaRPr>
                    </a:p>
                  </a:txBody>
                  <a:tcPr marL="9525" marR="9525" marT="9525" marB="9525" anchor="ctr">
                    <a:lnL>
                      <a:noFill/>
                    </a:lnL>
                    <a:lnR>
                      <a:noFill/>
                    </a:lnR>
                    <a:lnT>
                      <a:noFill/>
                    </a:lnT>
                    <a:lnB>
                      <a:noFill/>
                    </a:lnB>
                  </a:tcPr>
                </a:tc>
                <a:tc>
                  <a:txBody>
                    <a:bodyPr/>
                    <a:lstStyle/>
                    <a:p>
                      <a:pPr>
                        <a:lnSpc>
                          <a:spcPct val="115000"/>
                        </a:lnSpc>
                        <a:spcAft>
                          <a:spcPts val="0"/>
                        </a:spcAft>
                      </a:pPr>
                      <a:r>
                        <a:rPr lang="tr-TR" sz="1600" dirty="0">
                          <a:solidFill>
                            <a:srgbClr val="000000"/>
                          </a:solidFill>
                          <a:latin typeface="Comic Sans MS" pitchFamily="66" charset="0"/>
                          <a:ea typeface="Times New Roman"/>
                          <a:cs typeface="Times New Roman"/>
                        </a:rPr>
                        <a:t> 1,6748.10</a:t>
                      </a:r>
                      <a:r>
                        <a:rPr lang="tr-TR" sz="1600" baseline="30000" dirty="0">
                          <a:solidFill>
                            <a:srgbClr val="000000"/>
                          </a:solidFill>
                          <a:latin typeface="Comic Sans MS" pitchFamily="66" charset="0"/>
                          <a:ea typeface="Times New Roman"/>
                          <a:cs typeface="Times New Roman"/>
                        </a:rPr>
                        <a:t>-27</a:t>
                      </a:r>
                      <a:r>
                        <a:rPr lang="tr-TR" sz="1600" dirty="0">
                          <a:solidFill>
                            <a:srgbClr val="000000"/>
                          </a:solidFill>
                          <a:latin typeface="Comic Sans MS" pitchFamily="66" charset="0"/>
                          <a:ea typeface="Times New Roman"/>
                          <a:cs typeface="Times New Roman"/>
                        </a:rPr>
                        <a:t> kg</a:t>
                      </a:r>
                      <a:endParaRPr lang="tr-TR" sz="1600" dirty="0">
                        <a:latin typeface="Comic Sans MS" pitchFamily="66" charset="0"/>
                        <a:ea typeface="Calibri"/>
                        <a:cs typeface="Times New Roman"/>
                      </a:endParaRPr>
                    </a:p>
                  </a:txBody>
                  <a:tcPr marL="9525" marR="9525" marT="9525" marB="9525" anchor="ctr">
                    <a:lnL>
                      <a:noFill/>
                    </a:lnL>
                    <a:lnR>
                      <a:noFill/>
                    </a:lnR>
                    <a:lnT>
                      <a:noFill/>
                    </a:lnT>
                    <a:lnB>
                      <a:noFill/>
                    </a:lnB>
                  </a:tcPr>
                </a:tc>
              </a:tr>
            </a:tbl>
          </a:graphicData>
        </a:graphic>
      </p:graphicFrame>
      <p:sp>
        <p:nvSpPr>
          <p:cNvPr id="7" name="6 Metin kutusu"/>
          <p:cNvSpPr txBox="1"/>
          <p:nvPr/>
        </p:nvSpPr>
        <p:spPr>
          <a:xfrm>
            <a:off x="285720" y="3286125"/>
            <a:ext cx="8429684" cy="2957861"/>
          </a:xfrm>
          <a:prstGeom prst="rect">
            <a:avLst/>
          </a:prstGeom>
          <a:noFill/>
        </p:spPr>
        <p:txBody>
          <a:bodyPr wrap="square" rtlCol="0">
            <a:spAutoFit/>
          </a:bodyPr>
          <a:lstStyle/>
          <a:p>
            <a:pPr>
              <a:lnSpc>
                <a:spcPct val="150000"/>
              </a:lnSpc>
            </a:pPr>
            <a:r>
              <a:rPr lang="tr-TR" dirty="0" smtClean="0"/>
              <a:t>Elektronların çekirdek etrafında dönme hızı, 2.18.10</a:t>
            </a:r>
            <a:r>
              <a:rPr lang="tr-TR" baseline="30000" dirty="0" smtClean="0"/>
              <a:t>8</a:t>
            </a:r>
            <a:r>
              <a:rPr lang="tr-TR" dirty="0" smtClean="0"/>
              <a:t> cm/</a:t>
            </a:r>
            <a:r>
              <a:rPr lang="tr-TR" dirty="0" err="1" smtClean="0"/>
              <a:t>sn’dir</a:t>
            </a:r>
            <a:r>
              <a:rPr lang="tr-TR" dirty="0" smtClean="0"/>
              <a:t>.</a:t>
            </a:r>
            <a:br>
              <a:rPr lang="tr-TR" dirty="0" smtClean="0"/>
            </a:br>
            <a:r>
              <a:rPr lang="tr-TR" dirty="0" smtClean="0"/>
              <a:t>Çekirdekte bulunan protonlar, atomun ( o elementin) tüm kimyasal ve fiziksel özelliklerini belirler. Proton sayısı atomlar (elementler) için ayırt edici özelliktir. Yani proton sayısının farklı olması elementin diğerinden farklı olduğu anlamına gelir.</a:t>
            </a:r>
            <a:br>
              <a:rPr lang="tr-TR" dirty="0" smtClean="0"/>
            </a:br>
            <a:endParaRPr lang="tr-TR" dirty="0" smtClean="0"/>
          </a:p>
          <a:p>
            <a:pPr>
              <a:lnSpc>
                <a:spcPct val="150000"/>
              </a:lnSpc>
            </a:pPr>
            <a:r>
              <a:rPr lang="tr-TR" dirty="0" smtClean="0"/>
              <a:t>Elektronların bulunma olasılığının olduğu bölgelere </a:t>
            </a:r>
            <a:r>
              <a:rPr lang="tr-TR" b="1" dirty="0" smtClean="0"/>
              <a:t>elektron bulutu </a:t>
            </a:r>
            <a:r>
              <a:rPr lang="tr-TR" dirty="0" smtClean="0"/>
              <a:t>denir.</a:t>
            </a:r>
            <a:br>
              <a:rPr lang="tr-TR" dirty="0" smtClean="0"/>
            </a:b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00034" y="500042"/>
            <a:ext cx="8143932" cy="6001643"/>
          </a:xfrm>
          <a:prstGeom prst="rect">
            <a:avLst/>
          </a:prstGeom>
          <a:noFill/>
        </p:spPr>
        <p:txBody>
          <a:bodyPr wrap="square" rtlCol="0">
            <a:spAutoFit/>
          </a:bodyPr>
          <a:lstStyle/>
          <a:p>
            <a:r>
              <a:rPr lang="tr-TR" sz="2400" dirty="0" smtClean="0">
                <a:latin typeface="Comic Sans MS" pitchFamily="66" charset="0"/>
              </a:rPr>
              <a:t>Kimyasal olaylarda (reaksiyonlarda) yalnızca elektron sayısı değişir. Proton ve nötron, çekirdekte bulunduğu için sayıları değişmez. </a:t>
            </a:r>
          </a:p>
          <a:p>
            <a:r>
              <a:rPr lang="tr-TR" sz="2400" dirty="0" smtClean="0">
                <a:latin typeface="Comic Sans MS" pitchFamily="66" charset="0"/>
              </a:rPr>
              <a:t/>
            </a:r>
            <a:br>
              <a:rPr lang="tr-TR" sz="2400" dirty="0" smtClean="0">
                <a:latin typeface="Comic Sans MS" pitchFamily="66" charset="0"/>
              </a:rPr>
            </a:br>
            <a:r>
              <a:rPr lang="tr-TR" sz="2400" dirty="0" smtClean="0">
                <a:latin typeface="Comic Sans MS" pitchFamily="66" charset="0"/>
              </a:rPr>
              <a:t>Nötr bir atom için; </a:t>
            </a:r>
          </a:p>
          <a:p>
            <a:r>
              <a:rPr lang="tr-TR" sz="2400" dirty="0">
                <a:solidFill>
                  <a:srgbClr val="FF0000"/>
                </a:solidFill>
                <a:latin typeface="Comic Sans MS" pitchFamily="66" charset="0"/>
              </a:rPr>
              <a:t>E</a:t>
            </a:r>
            <a:r>
              <a:rPr lang="tr-TR" sz="2400" dirty="0" smtClean="0">
                <a:solidFill>
                  <a:srgbClr val="FF0000"/>
                </a:solidFill>
                <a:latin typeface="Comic Sans MS" pitchFamily="66" charset="0"/>
              </a:rPr>
              <a:t>lektron sayısı= proton sayısı</a:t>
            </a:r>
            <a:endParaRPr lang="tr-TR" sz="2400" dirty="0">
              <a:solidFill>
                <a:srgbClr val="FF0000"/>
              </a:solidFill>
              <a:latin typeface="Comic Sans MS" pitchFamily="66" charset="0"/>
            </a:endParaRPr>
          </a:p>
          <a:p>
            <a:endParaRPr lang="tr-TR" sz="2400" dirty="0" smtClean="0">
              <a:solidFill>
                <a:srgbClr val="FF0000"/>
              </a:solidFill>
              <a:latin typeface="Comic Sans MS" pitchFamily="66" charset="0"/>
            </a:endParaRPr>
          </a:p>
          <a:p>
            <a:r>
              <a:rPr lang="tr-TR" sz="2400" dirty="0" smtClean="0">
                <a:latin typeface="Comic Sans MS" pitchFamily="66" charset="0"/>
              </a:rPr>
              <a:t>Atom numarası= proton sayısı </a:t>
            </a:r>
          </a:p>
          <a:p>
            <a:endParaRPr lang="tr-TR" sz="2400" dirty="0" smtClean="0">
              <a:latin typeface="Comic Sans MS" pitchFamily="66" charset="0"/>
            </a:endParaRPr>
          </a:p>
          <a:p>
            <a:r>
              <a:rPr lang="tr-TR" sz="2400" dirty="0" smtClean="0">
                <a:latin typeface="Comic Sans MS" pitchFamily="66" charset="0"/>
              </a:rPr>
              <a:t>Atom Numarası = Proton Sayısı = Elektron Sayısı</a:t>
            </a:r>
          </a:p>
          <a:p>
            <a:r>
              <a:rPr lang="tr-TR" sz="2400" dirty="0" smtClean="0">
                <a:latin typeface="Comic Sans MS" pitchFamily="66" charset="0"/>
              </a:rPr>
              <a:t/>
            </a:r>
            <a:br>
              <a:rPr lang="tr-TR" sz="2400" dirty="0" smtClean="0">
                <a:latin typeface="Comic Sans MS" pitchFamily="66" charset="0"/>
              </a:rPr>
            </a:br>
            <a:r>
              <a:rPr lang="tr-TR" sz="2400" dirty="0" smtClean="0">
                <a:latin typeface="Comic Sans MS" pitchFamily="66" charset="0"/>
              </a:rPr>
              <a:t>Kütle numarası= proton sayısı + nötron sayısı </a:t>
            </a:r>
          </a:p>
          <a:p>
            <a:r>
              <a:rPr lang="tr-TR" sz="2400" dirty="0" smtClean="0">
                <a:latin typeface="Comic Sans MS" pitchFamily="66" charset="0"/>
              </a:rPr>
              <a:t/>
            </a:r>
            <a:br>
              <a:rPr lang="tr-TR" sz="2400" dirty="0" smtClean="0">
                <a:latin typeface="Comic Sans MS" pitchFamily="66" charset="0"/>
              </a:rPr>
            </a:br>
            <a:r>
              <a:rPr lang="tr-TR" sz="2400" dirty="0" smtClean="0">
                <a:latin typeface="Comic Sans MS" pitchFamily="66" charset="0"/>
              </a:rPr>
              <a:t>İyon yükü= proton sayısı – elektron sayısı </a:t>
            </a:r>
            <a:br>
              <a:rPr lang="tr-TR" sz="2400" dirty="0" smtClean="0">
                <a:latin typeface="Comic Sans MS" pitchFamily="66" charset="0"/>
              </a:rPr>
            </a:br>
            <a:endParaRPr lang="tr-TR" sz="2400" dirty="0" smtClean="0">
              <a:latin typeface="Comic Sans MS" pitchFamily="66" charset="0"/>
            </a:endParaRPr>
          </a:p>
          <a:p>
            <a:endParaRPr lang="tr-TR" sz="2400"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476672"/>
            <a:ext cx="8352928" cy="3877985"/>
          </a:xfrm>
          <a:prstGeom prst="rect">
            <a:avLst/>
          </a:prstGeom>
          <a:noFill/>
        </p:spPr>
        <p:txBody>
          <a:bodyPr wrap="square" rtlCol="0">
            <a:spAutoFit/>
          </a:bodyPr>
          <a:lstStyle/>
          <a:p>
            <a:r>
              <a:rPr lang="tr-TR" b="1" i="1" dirty="0" smtClean="0">
                <a:solidFill>
                  <a:srgbClr val="FF0000"/>
                </a:solidFill>
              </a:rPr>
              <a:t>ATOM MODELLERİ</a:t>
            </a:r>
          </a:p>
          <a:p>
            <a:endParaRPr lang="tr-TR" dirty="0" smtClean="0"/>
          </a:p>
          <a:p>
            <a:pPr>
              <a:lnSpc>
                <a:spcPct val="150000"/>
              </a:lnSpc>
            </a:pPr>
            <a:r>
              <a:rPr lang="tr-TR" sz="2000" dirty="0" smtClean="0">
                <a:latin typeface="Comic Sans MS" pitchFamily="66" charset="0"/>
              </a:rPr>
              <a:t>Atom </a:t>
            </a:r>
            <a:r>
              <a:rPr lang="tr-TR" sz="2000" dirty="0" smtClean="0">
                <a:latin typeface="Comic Sans MS" pitchFamily="66" charset="0"/>
              </a:rPr>
              <a:t>hakkında </a:t>
            </a:r>
            <a:r>
              <a:rPr lang="tr-TR" sz="2000" dirty="0" err="1" smtClean="0">
                <a:latin typeface="Comic Sans MS" pitchFamily="66" charset="0"/>
              </a:rPr>
              <a:t>Democritus</a:t>
            </a:r>
            <a:r>
              <a:rPr lang="tr-TR" sz="2000" dirty="0" smtClean="0">
                <a:latin typeface="Comic Sans MS" pitchFamily="66" charset="0"/>
              </a:rPr>
              <a:t> (MÖ 400), </a:t>
            </a:r>
            <a:r>
              <a:rPr lang="tr-TR" sz="2000" dirty="0" err="1" smtClean="0">
                <a:latin typeface="Comic Sans MS" pitchFamily="66" charset="0"/>
              </a:rPr>
              <a:t>Dalton</a:t>
            </a:r>
            <a:r>
              <a:rPr lang="tr-TR" sz="2000" dirty="0" smtClean="0">
                <a:latin typeface="Comic Sans MS" pitchFamily="66" charset="0"/>
              </a:rPr>
              <a:t> (1803), </a:t>
            </a:r>
            <a:r>
              <a:rPr lang="tr-TR" sz="2000" dirty="0" err="1" smtClean="0">
                <a:latin typeface="Comic Sans MS" pitchFamily="66" charset="0"/>
              </a:rPr>
              <a:t>Thomson</a:t>
            </a:r>
            <a:r>
              <a:rPr lang="tr-TR" sz="2000" dirty="0" smtClean="0">
                <a:latin typeface="Comic Sans MS" pitchFamily="66" charset="0"/>
              </a:rPr>
              <a:t> (1898), Rutherford (1908), </a:t>
            </a:r>
            <a:r>
              <a:rPr lang="tr-TR" sz="2000" dirty="0" err="1" smtClean="0">
                <a:latin typeface="Comic Sans MS" pitchFamily="66" charset="0"/>
              </a:rPr>
              <a:t>Bohr</a:t>
            </a:r>
            <a:r>
              <a:rPr lang="tr-TR" sz="2000" dirty="0" smtClean="0">
                <a:latin typeface="Comic Sans MS" pitchFamily="66" charset="0"/>
              </a:rPr>
              <a:t> (1913) </a:t>
            </a:r>
            <a:r>
              <a:rPr lang="tr-TR" sz="2000" dirty="0" smtClean="0">
                <a:latin typeface="Comic Sans MS" pitchFamily="66" charset="0"/>
              </a:rPr>
              <a:t>ve De </a:t>
            </a:r>
            <a:r>
              <a:rPr lang="tr-TR" sz="2000" dirty="0" err="1" smtClean="0">
                <a:latin typeface="Comic Sans MS" pitchFamily="66" charset="0"/>
              </a:rPr>
              <a:t>Broglie</a:t>
            </a:r>
            <a:r>
              <a:rPr lang="tr-TR" sz="2000" dirty="0" smtClean="0">
                <a:latin typeface="Comic Sans MS" pitchFamily="66" charset="0"/>
              </a:rPr>
              <a:t> (1924) </a:t>
            </a:r>
            <a:r>
              <a:rPr lang="tr-TR" sz="2000" dirty="0" smtClean="0">
                <a:latin typeface="Comic Sans MS" pitchFamily="66" charset="0"/>
              </a:rPr>
              <a:t>isimli bilim adamları ve filozoflar görüşlerini ortaya koymuşlar ve günümüzdeki atom modeli ortaya çıkmıştır. Günümüzde kullanılan atom modeli Modern Atom Teorisi sonucu ortaya konmuştur ve bugünkü model, yeni bir model bulununcaya kadar geçerliliğini sürdürecektir.</a:t>
            </a:r>
            <a:endParaRPr lang="tr-TR" sz="2000"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476672"/>
            <a:ext cx="8640960" cy="6093976"/>
          </a:xfrm>
          <a:prstGeom prst="rect">
            <a:avLst/>
          </a:prstGeom>
          <a:noFill/>
        </p:spPr>
        <p:txBody>
          <a:bodyPr wrap="square" rtlCol="0">
            <a:spAutoFit/>
          </a:bodyPr>
          <a:lstStyle/>
          <a:p>
            <a:pPr>
              <a:lnSpc>
                <a:spcPct val="150000"/>
              </a:lnSpc>
            </a:pPr>
            <a:r>
              <a:rPr lang="tr-TR" sz="2000" b="1" i="1" dirty="0" err="1" smtClean="0">
                <a:solidFill>
                  <a:srgbClr val="FF0000"/>
                </a:solidFill>
                <a:latin typeface="Comic Sans MS" pitchFamily="66" charset="0"/>
              </a:rPr>
              <a:t>Democritus</a:t>
            </a:r>
            <a:r>
              <a:rPr lang="tr-TR" sz="2000" b="1" i="1" dirty="0" smtClean="0">
                <a:solidFill>
                  <a:srgbClr val="FF0000"/>
                </a:solidFill>
                <a:latin typeface="Comic Sans MS" pitchFamily="66" charset="0"/>
              </a:rPr>
              <a:t> </a:t>
            </a:r>
            <a:r>
              <a:rPr lang="tr-TR" sz="2000" b="1" i="1" dirty="0" smtClean="0">
                <a:solidFill>
                  <a:srgbClr val="FF0000"/>
                </a:solidFill>
                <a:latin typeface="Comic Sans MS" pitchFamily="66" charset="0"/>
              </a:rPr>
              <a:t>Atom Modeli </a:t>
            </a:r>
            <a:r>
              <a:rPr lang="tr-TR" sz="2000" b="1" i="1" dirty="0" smtClean="0">
                <a:solidFill>
                  <a:srgbClr val="FF0000"/>
                </a:solidFill>
                <a:latin typeface="Comic Sans MS" pitchFamily="66" charset="0"/>
              </a:rPr>
              <a:t>(M.Ö</a:t>
            </a:r>
            <a:r>
              <a:rPr lang="tr-TR" sz="2000" b="1" i="1" dirty="0" smtClean="0">
                <a:solidFill>
                  <a:srgbClr val="FF0000"/>
                </a:solidFill>
                <a:latin typeface="Comic Sans MS" pitchFamily="66" charset="0"/>
              </a:rPr>
              <a:t>. 400) </a:t>
            </a:r>
            <a:r>
              <a:rPr lang="tr-TR" sz="2000" dirty="0" smtClean="0">
                <a:latin typeface="Comic Sans MS" pitchFamily="66" charset="0"/>
              </a:rPr>
              <a:t/>
            </a:r>
            <a:br>
              <a:rPr lang="tr-TR" sz="2000" dirty="0" smtClean="0">
                <a:latin typeface="Comic Sans MS" pitchFamily="66" charset="0"/>
              </a:rPr>
            </a:br>
            <a:r>
              <a:rPr lang="tr-TR" sz="2000" dirty="0" smtClean="0">
                <a:latin typeface="Comic Sans MS" pitchFamily="66" charset="0"/>
              </a:rPr>
              <a:t>Atom hakkında ilk görüş M.Ö. 400’lü yıllarda Yunanlı filozof </a:t>
            </a:r>
            <a:r>
              <a:rPr lang="tr-TR" sz="2000" dirty="0" err="1" smtClean="0">
                <a:latin typeface="Comic Sans MS" pitchFamily="66" charset="0"/>
              </a:rPr>
              <a:t>Democritus</a:t>
            </a:r>
            <a:r>
              <a:rPr lang="tr-TR" sz="2000" dirty="0" smtClean="0">
                <a:latin typeface="Comic Sans MS" pitchFamily="66" charset="0"/>
              </a:rPr>
              <a:t> tarafından ortaya konmuştur. </a:t>
            </a:r>
            <a:r>
              <a:rPr lang="tr-TR" sz="2000" dirty="0" err="1" smtClean="0">
                <a:latin typeface="Comic Sans MS" pitchFamily="66" charset="0"/>
              </a:rPr>
              <a:t>Democritus</a:t>
            </a:r>
            <a:r>
              <a:rPr lang="tr-TR" sz="2000" dirty="0" smtClean="0">
                <a:latin typeface="Comic Sans MS" pitchFamily="66" charset="0"/>
              </a:rPr>
              <a:t>, maddenin taneciklerden oluştuğunu savunmuş ve bu taneciklere atom adını vermiştir. </a:t>
            </a:r>
            <a:r>
              <a:rPr lang="tr-TR" sz="2000" dirty="0" err="1" smtClean="0">
                <a:latin typeface="Comic Sans MS" pitchFamily="66" charset="0"/>
              </a:rPr>
              <a:t>Democritus</a:t>
            </a:r>
            <a:r>
              <a:rPr lang="tr-TR" sz="2000" dirty="0" smtClean="0">
                <a:latin typeface="Comic Sans MS" pitchFamily="66" charset="0"/>
              </a:rPr>
              <a:t>, atom hakkındaki görüşlerini deneylere göre değil varsayımlara göre söylemiştir. </a:t>
            </a:r>
            <a:r>
              <a:rPr lang="tr-TR" sz="2000" dirty="0" err="1" smtClean="0">
                <a:latin typeface="Comic Sans MS" pitchFamily="66" charset="0"/>
              </a:rPr>
              <a:t>Democritus</a:t>
            </a:r>
            <a:r>
              <a:rPr lang="tr-TR" sz="2000" dirty="0" smtClean="0">
                <a:latin typeface="Comic Sans MS" pitchFamily="66" charset="0"/>
              </a:rPr>
              <a:t>’ a göre;</a:t>
            </a:r>
            <a:br>
              <a:rPr lang="tr-TR" sz="2000" dirty="0" smtClean="0">
                <a:latin typeface="Comic Sans MS" pitchFamily="66" charset="0"/>
              </a:rPr>
            </a:br>
            <a:r>
              <a:rPr lang="tr-TR" sz="2000" dirty="0" smtClean="0">
                <a:latin typeface="Comic Sans MS" pitchFamily="66" charset="0"/>
              </a:rPr>
              <a:t>• Madde parçalara ayrıldığında en sonunda bölünemeyen bir tanecik elde edilir ve bu tanecik atomdur.</a:t>
            </a:r>
            <a:br>
              <a:rPr lang="tr-TR" sz="2000" dirty="0" smtClean="0">
                <a:latin typeface="Comic Sans MS" pitchFamily="66" charset="0"/>
              </a:rPr>
            </a:br>
            <a:r>
              <a:rPr lang="tr-TR" sz="2000" dirty="0" smtClean="0">
                <a:latin typeface="Comic Sans MS" pitchFamily="66" charset="0"/>
              </a:rPr>
              <a:t>• Bütün maddeler aynı tür atomlardan oluşur.</a:t>
            </a:r>
            <a:br>
              <a:rPr lang="tr-TR" sz="2000" dirty="0" smtClean="0">
                <a:latin typeface="Comic Sans MS" pitchFamily="66" charset="0"/>
              </a:rPr>
            </a:br>
            <a:r>
              <a:rPr lang="tr-TR" sz="2000" dirty="0" smtClean="0">
                <a:latin typeface="Comic Sans MS" pitchFamily="66" charset="0"/>
              </a:rPr>
              <a:t>• Maddelerin farklı olmasının nedeni maddeyi oluşturan atomların sayı ve dizilişi biçiminin farklı olmasıdır. </a:t>
            </a:r>
            <a:br>
              <a:rPr lang="tr-TR" sz="2000" dirty="0" smtClean="0">
                <a:latin typeface="Comic Sans MS" pitchFamily="66" charset="0"/>
              </a:rPr>
            </a:br>
            <a:r>
              <a:rPr lang="tr-TR" sz="2000" dirty="0" smtClean="0">
                <a:latin typeface="Comic Sans MS" pitchFamily="66" charset="0"/>
              </a:rPr>
              <a:t>• Atom görülemez.</a:t>
            </a:r>
            <a:br>
              <a:rPr lang="tr-TR" sz="2000" dirty="0" smtClean="0">
                <a:latin typeface="Comic Sans MS" pitchFamily="66" charset="0"/>
              </a:rPr>
            </a:br>
            <a:r>
              <a:rPr lang="tr-TR" sz="2000" dirty="0" smtClean="0">
                <a:latin typeface="Comic Sans MS" pitchFamily="66" charset="0"/>
              </a:rPr>
              <a:t>• Atom görülemediği için bölünemez. </a:t>
            </a:r>
            <a:endParaRPr lang="tr-TR" sz="2000"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548680"/>
            <a:ext cx="8424936" cy="7386638"/>
          </a:xfrm>
          <a:prstGeom prst="rect">
            <a:avLst/>
          </a:prstGeom>
          <a:noFill/>
        </p:spPr>
        <p:txBody>
          <a:bodyPr wrap="square" rtlCol="0">
            <a:spAutoFit/>
          </a:bodyPr>
          <a:lstStyle/>
          <a:p>
            <a:pPr>
              <a:lnSpc>
                <a:spcPct val="150000"/>
              </a:lnSpc>
            </a:pPr>
            <a:r>
              <a:rPr lang="tr-TR" sz="2000" b="1" i="1" dirty="0" err="1" smtClean="0">
                <a:solidFill>
                  <a:srgbClr val="FF0000"/>
                </a:solidFill>
                <a:latin typeface="Comic Sans MS" pitchFamily="66" charset="0"/>
              </a:rPr>
              <a:t>Dalton</a:t>
            </a:r>
            <a:r>
              <a:rPr lang="tr-TR" sz="2000" b="1" i="1" dirty="0" smtClean="0">
                <a:solidFill>
                  <a:srgbClr val="FF0000"/>
                </a:solidFill>
                <a:latin typeface="Comic Sans MS" pitchFamily="66" charset="0"/>
              </a:rPr>
              <a:t> </a:t>
            </a:r>
            <a:r>
              <a:rPr lang="tr-TR" sz="2000" b="1" i="1" dirty="0" smtClean="0">
                <a:solidFill>
                  <a:srgbClr val="FF0000"/>
                </a:solidFill>
                <a:latin typeface="Comic Sans MS" pitchFamily="66" charset="0"/>
              </a:rPr>
              <a:t>Atom Modeli (John </a:t>
            </a:r>
            <a:r>
              <a:rPr lang="tr-TR" sz="2000" b="1" i="1" dirty="0" err="1" smtClean="0">
                <a:solidFill>
                  <a:srgbClr val="FF0000"/>
                </a:solidFill>
                <a:latin typeface="Comic Sans MS" pitchFamily="66" charset="0"/>
              </a:rPr>
              <a:t>Dalton</a:t>
            </a:r>
            <a:r>
              <a:rPr lang="tr-TR" sz="2000" b="1" i="1" dirty="0" smtClean="0">
                <a:solidFill>
                  <a:srgbClr val="FF0000"/>
                </a:solidFill>
                <a:latin typeface="Comic Sans MS" pitchFamily="66" charset="0"/>
              </a:rPr>
              <a:t> 1766–1844) </a:t>
            </a:r>
            <a:r>
              <a:rPr lang="tr-TR" sz="2000" dirty="0" smtClean="0">
                <a:latin typeface="Comic Sans MS" pitchFamily="66" charset="0"/>
              </a:rPr>
              <a:t/>
            </a:r>
            <a:br>
              <a:rPr lang="tr-TR" sz="2000" dirty="0" smtClean="0">
                <a:latin typeface="Comic Sans MS" pitchFamily="66" charset="0"/>
              </a:rPr>
            </a:br>
            <a:r>
              <a:rPr lang="tr-TR" sz="2000" dirty="0" smtClean="0">
                <a:latin typeface="Comic Sans MS" pitchFamily="66" charset="0"/>
              </a:rPr>
              <a:t>Atom hakkında ilk bilimsel görüş 1803 – 1808 yılları arasında İngiliz bilim adamı John </a:t>
            </a:r>
            <a:r>
              <a:rPr lang="tr-TR" sz="2000" dirty="0" err="1" smtClean="0">
                <a:latin typeface="Comic Sans MS" pitchFamily="66" charset="0"/>
              </a:rPr>
              <a:t>Dalton</a:t>
            </a:r>
            <a:r>
              <a:rPr lang="tr-TR" sz="2000" dirty="0" smtClean="0">
                <a:latin typeface="Comic Sans MS" pitchFamily="66" charset="0"/>
              </a:rPr>
              <a:t> tarafından ortaya atılmıştır. </a:t>
            </a:r>
            <a:r>
              <a:rPr lang="tr-TR" sz="2000" dirty="0" err="1" smtClean="0">
                <a:latin typeface="Comic Sans MS" pitchFamily="66" charset="0"/>
              </a:rPr>
              <a:t>Dalton</a:t>
            </a:r>
            <a:r>
              <a:rPr lang="tr-TR" sz="2000" dirty="0" smtClean="0">
                <a:latin typeface="Comic Sans MS" pitchFamily="66" charset="0"/>
              </a:rPr>
              <a:t>’ a göre</a:t>
            </a:r>
            <a:r>
              <a:rPr lang="tr-TR" sz="2000" dirty="0" smtClean="0">
                <a:latin typeface="Comic Sans MS" pitchFamily="66" charset="0"/>
              </a:rPr>
              <a:t>;</a:t>
            </a:r>
          </a:p>
          <a:p>
            <a:pPr>
              <a:lnSpc>
                <a:spcPct val="150000"/>
              </a:lnSpc>
            </a:pPr>
            <a:r>
              <a:rPr lang="tr-TR" sz="2000" dirty="0" smtClean="0">
                <a:latin typeface="Comic Sans MS" pitchFamily="66" charset="0"/>
              </a:rPr>
              <a:t/>
            </a:r>
            <a:br>
              <a:rPr lang="tr-TR" sz="2000" dirty="0" smtClean="0">
                <a:latin typeface="Comic Sans MS" pitchFamily="66" charset="0"/>
              </a:rPr>
            </a:br>
            <a:r>
              <a:rPr lang="tr-TR" sz="2000" dirty="0" smtClean="0">
                <a:latin typeface="Comic Sans MS" pitchFamily="66" charset="0"/>
              </a:rPr>
              <a:t>• Maddenin en küçük yapı taşı atomdur. (Maddeler çok küçük, bölünemez, yok edilemez berk taneciklerden oluşur.) </a:t>
            </a:r>
            <a:br>
              <a:rPr lang="tr-TR" sz="2000" dirty="0" smtClean="0">
                <a:latin typeface="Comic Sans MS" pitchFamily="66" charset="0"/>
              </a:rPr>
            </a:br>
            <a:r>
              <a:rPr lang="tr-TR" sz="2000" dirty="0" smtClean="0">
                <a:latin typeface="Comic Sans MS" pitchFamily="66" charset="0"/>
              </a:rPr>
              <a:t>• Atom parçalanamaz.</a:t>
            </a:r>
            <a:br>
              <a:rPr lang="tr-TR" sz="2000" dirty="0" smtClean="0">
                <a:latin typeface="Comic Sans MS" pitchFamily="66" charset="0"/>
              </a:rPr>
            </a:br>
            <a:r>
              <a:rPr lang="tr-TR" sz="2000" dirty="0" smtClean="0">
                <a:latin typeface="Comic Sans MS" pitchFamily="66" charset="0"/>
              </a:rPr>
              <a:t>• Atom içi dolu küre şeklindedir.</a:t>
            </a:r>
            <a:br>
              <a:rPr lang="tr-TR" sz="2000" dirty="0" smtClean="0">
                <a:latin typeface="Comic Sans MS" pitchFamily="66" charset="0"/>
              </a:rPr>
            </a:br>
            <a:r>
              <a:rPr lang="tr-TR" sz="2000" dirty="0" smtClean="0">
                <a:latin typeface="Comic Sans MS" pitchFamily="66" charset="0"/>
              </a:rPr>
              <a:t>• Bütün maddeler farklı tür atomlardan oluşmuştur. </a:t>
            </a:r>
            <a:br>
              <a:rPr lang="tr-TR" sz="2000" dirty="0" smtClean="0">
                <a:latin typeface="Comic Sans MS" pitchFamily="66" charset="0"/>
              </a:rPr>
            </a:br>
            <a:r>
              <a:rPr lang="tr-TR" sz="2000" dirty="0" smtClean="0">
                <a:latin typeface="Comic Sans MS" pitchFamily="66" charset="0"/>
              </a:rPr>
              <a:t>• Maddelerin birbirlerinden farklı olmasının nedeni maddeyi oluşturan atomların farklı özellikte olmasıdır. </a:t>
            </a:r>
            <a:br>
              <a:rPr lang="tr-TR" sz="2000" dirty="0" smtClean="0">
                <a:latin typeface="Comic Sans MS" pitchFamily="66" charset="0"/>
              </a:rPr>
            </a:br>
            <a:r>
              <a:rPr lang="tr-TR" sz="2000" dirty="0" smtClean="0">
                <a:latin typeface="Comic Sans MS" pitchFamily="66" charset="0"/>
              </a:rPr>
              <a:t>• Bir maddeyi oluşturan atomların tamamı birbirleriyle aynı özelliklere sahiptir.</a:t>
            </a:r>
            <a:br>
              <a:rPr lang="tr-TR" sz="2000" dirty="0" smtClean="0">
                <a:latin typeface="Comic Sans MS" pitchFamily="66" charset="0"/>
              </a:rPr>
            </a:br>
            <a:r>
              <a:rPr lang="tr-TR" sz="2000" dirty="0" smtClean="0">
                <a:latin typeface="Comic Sans MS" pitchFamily="66" charset="0"/>
              </a:rPr>
              <a:t/>
            </a:r>
            <a:br>
              <a:rPr lang="tr-TR" sz="2000" dirty="0" smtClean="0">
                <a:latin typeface="Comic Sans MS" pitchFamily="66" charset="0"/>
              </a:rPr>
            </a:br>
            <a:r>
              <a:rPr lang="tr-TR" dirty="0" smtClean="0"/>
              <a:t/>
            </a:r>
            <a:br>
              <a:rPr lang="tr-TR" dirty="0" smtClean="0"/>
            </a:b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yşegül\Desktop\7.sınıf resimleri\dalto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123728" y="1844824"/>
            <a:ext cx="4968552" cy="230425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 xmlns:a14="http://schemas.microsoft.com/office/drawing/2010/main">
                <a:solidFill>
                  <a:srgbClr val="FFFFFF"/>
                </a:solidFill>
              </a14:hiddenFill>
            </a:ext>
          </a:extLst>
        </p:spPr>
      </p:pic>
      <p:sp>
        <p:nvSpPr>
          <p:cNvPr id="5" name="İçerik Yer Tutucusu 1"/>
          <p:cNvSpPr>
            <a:spLocks noGrp="1"/>
          </p:cNvSpPr>
          <p:nvPr>
            <p:ph idx="1"/>
          </p:nvPr>
        </p:nvSpPr>
        <p:spPr>
          <a:xfrm>
            <a:off x="457200" y="5085184"/>
            <a:ext cx="8229600" cy="1010816"/>
          </a:xfrm>
        </p:spPr>
        <p:txBody>
          <a:bodyPr>
            <a:normAutofit fontScale="92500" lnSpcReduction="10000"/>
          </a:bodyPr>
          <a:lstStyle/>
          <a:p>
            <a:endParaRPr lang="tr-TR" dirty="0" smtClean="0"/>
          </a:p>
          <a:p>
            <a:pPr marL="0" indent="0">
              <a:buNone/>
            </a:pPr>
            <a:r>
              <a:rPr lang="tr-TR" b="1" dirty="0" smtClean="0"/>
              <a:t>                              </a:t>
            </a:r>
            <a:r>
              <a:rPr lang="tr-TR" b="1" dirty="0" smtClean="0">
                <a:solidFill>
                  <a:schemeClr val="accent6">
                    <a:lumMod val="75000"/>
                  </a:schemeClr>
                </a:solidFill>
              </a:rPr>
              <a:t>Dalton atom modeli </a:t>
            </a:r>
            <a:endParaRPr lang="tr-TR" b="1" dirty="0">
              <a:solidFill>
                <a:schemeClr val="accent6">
                  <a:lumMod val="75000"/>
                </a:schemeClr>
              </a:solidFill>
            </a:endParaRPr>
          </a:p>
        </p:txBody>
      </p:sp>
    </p:spTree>
    <p:extLst>
      <p:ext uri="{BB962C8B-B14F-4D97-AF65-F5344CB8AC3E}">
        <p14:creationId xmlns="" xmlns:p14="http://schemas.microsoft.com/office/powerpoint/2010/main" val="93680045"/>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630</Words>
  <Application>Microsoft Office PowerPoint</Application>
  <PresentationFormat>Ekran Gösterisi (4:3)</PresentationFormat>
  <Paragraphs>80</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Ofis Teması</vt:lpstr>
      <vt:lpstr>ATOMUN YAPISI</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ATOMUN YAPISI</dc:title>
  <dc:creator>Microsoft-PC</dc:creator>
  <cp:lastModifiedBy>SEMRA_EBF</cp:lastModifiedBy>
  <cp:revision>30</cp:revision>
  <dcterms:created xsi:type="dcterms:W3CDTF">2012-03-04T18:48:21Z</dcterms:created>
  <dcterms:modified xsi:type="dcterms:W3CDTF">2012-03-05T09:53:52Z</dcterms:modified>
</cp:coreProperties>
</file>