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57" r:id="rId4"/>
    <p:sldId id="260" r:id="rId5"/>
    <p:sldId id="258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29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A22F8-72FB-4BF6-B1BB-84AA6C1B765A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D343D6-E9D9-4997-92B7-80A9A68E184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94935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343D6-E9D9-4997-92B7-80A9A68E184C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75627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30511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30149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6344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0689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8683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10408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5451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75705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82021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6873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13998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9CB81-6488-401E-8381-5FCCDB3C26A1}" type="datetimeFigureOut">
              <a:rPr lang="tr-TR" smtClean="0"/>
              <a:pPr/>
              <a:t>31.03.2018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55015-7D39-4BC5-A051-B49B902FC56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24313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o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25804126"/>
              </p:ext>
            </p:extLst>
          </p:nvPr>
        </p:nvGraphicFramePr>
        <p:xfrm>
          <a:off x="248575" y="255986"/>
          <a:ext cx="7754471" cy="143125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133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411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33350"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tr-TR" sz="20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KİM 432 –KAUÇUK </a:t>
                      </a:r>
                      <a:r>
                        <a:rPr lang="tr-TR" sz="20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KİMYASI</a:t>
                      </a:r>
                      <a:endParaRPr lang="tr-TR" sz="200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6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Hafta</a:t>
                      </a:r>
                      <a:endParaRPr lang="tr-TR" sz="200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tr-TR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5E9EFF"/>
                        </a:gs>
                        <a:gs pos="39999">
                          <a:srgbClr val="85C2FF"/>
                        </a:gs>
                        <a:gs pos="70000">
                          <a:srgbClr val="C4D6EB"/>
                        </a:gs>
                        <a:gs pos="100000">
                          <a:srgbClr val="FFEBFA"/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2165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tr-TR" sz="2000" b="1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8</a:t>
                      </a:r>
                      <a:endParaRPr lang="tr-TR" sz="2000" dirty="0">
                        <a:solidFill>
                          <a:srgbClr val="C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858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 smtClean="0">
                          <a:ea typeface="Times New Roman" panose="02020603050405020304" pitchFamily="18" charset="0"/>
                        </a:rPr>
                        <a:t>KAUÇUK HAMURUNUN HAZIRLANMASI-4</a:t>
                      </a:r>
                      <a:endParaRPr lang="tr-TR" sz="2000" dirty="0">
                        <a:effectLst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2" name="Dikdörtgen 1"/>
          <p:cNvSpPr/>
          <p:nvPr/>
        </p:nvSpPr>
        <p:spPr>
          <a:xfrm>
            <a:off x="172278" y="2066129"/>
            <a:ext cx="11600162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VULKANİZASYON </a:t>
            </a:r>
            <a:r>
              <a:rPr lang="en-US" sz="2400" b="1" dirty="0" smtClean="0"/>
              <a:t>MADDELERİ</a:t>
            </a:r>
            <a:endParaRPr lang="tr-TR" sz="2400" b="1" dirty="0" smtClean="0"/>
          </a:p>
          <a:p>
            <a:endParaRPr lang="tr-TR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err="1" smtClean="0"/>
              <a:t>Vulkanizasyon</a:t>
            </a:r>
            <a:r>
              <a:rPr lang="en-US" sz="2400" dirty="0" smtClean="0"/>
              <a:t> </a:t>
            </a:r>
            <a:r>
              <a:rPr lang="en-US" sz="2400" dirty="0" err="1" smtClean="0"/>
              <a:t>amaçlı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kullanılan</a:t>
            </a:r>
            <a:r>
              <a:rPr lang="en-US" sz="2400" dirty="0" smtClean="0"/>
              <a:t> </a:t>
            </a:r>
            <a:r>
              <a:rPr lang="en-US" sz="2400" dirty="0" err="1" smtClean="0"/>
              <a:t>maddeler</a:t>
            </a:r>
            <a:r>
              <a:rPr lang="en-US" sz="2400" dirty="0" smtClean="0"/>
              <a:t> </a:t>
            </a:r>
            <a:r>
              <a:rPr lang="en-US" sz="2400" dirty="0" err="1" smtClean="0"/>
              <a:t>başta</a:t>
            </a:r>
            <a:r>
              <a:rPr lang="en-US" sz="2400" dirty="0" smtClean="0"/>
              <a:t> </a:t>
            </a:r>
            <a:r>
              <a:rPr lang="en-US" sz="2400" dirty="0" err="1" smtClean="0"/>
              <a:t>kükürt</a:t>
            </a:r>
            <a:r>
              <a:rPr lang="en-US" sz="2400" dirty="0" smtClean="0"/>
              <a:t> </a:t>
            </a:r>
            <a:r>
              <a:rPr lang="en-US" sz="2400" dirty="0" err="1" smtClean="0"/>
              <a:t>olmak</a:t>
            </a:r>
            <a:r>
              <a:rPr lang="en-US" sz="2400" dirty="0" smtClean="0"/>
              <a:t> </a:t>
            </a:r>
            <a:r>
              <a:rPr lang="en-US" sz="2400" dirty="0" err="1" smtClean="0"/>
              <a:t>üzere</a:t>
            </a:r>
            <a:r>
              <a:rPr lang="en-US" sz="2400" dirty="0" smtClean="0"/>
              <a:t> </a:t>
            </a:r>
            <a:r>
              <a:rPr lang="en-US" sz="2400" dirty="0" err="1" smtClean="0"/>
              <a:t>kinondioksimler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fenolik</a:t>
            </a:r>
            <a:r>
              <a:rPr lang="en-US" sz="2400" dirty="0" smtClean="0"/>
              <a:t> </a:t>
            </a:r>
            <a:r>
              <a:rPr lang="en-US" sz="2400" dirty="0" err="1" smtClean="0"/>
              <a:t>reçineler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organik</a:t>
            </a:r>
            <a:r>
              <a:rPr lang="en-US" sz="2400" dirty="0" smtClean="0"/>
              <a:t> </a:t>
            </a:r>
            <a:r>
              <a:rPr lang="en-US" sz="2400" dirty="0" err="1" smtClean="0"/>
              <a:t>peroksitlerdir</a:t>
            </a:r>
            <a:r>
              <a:rPr lang="en-US" sz="2400" dirty="0" smtClean="0"/>
              <a:t>. </a:t>
            </a:r>
            <a:r>
              <a:rPr lang="en-US" sz="2400" dirty="0" err="1" smtClean="0"/>
              <a:t>Kükürt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uzun</a:t>
            </a:r>
            <a:r>
              <a:rPr lang="en-US" sz="2400" dirty="0" smtClean="0"/>
              <a:t> </a:t>
            </a:r>
            <a:r>
              <a:rPr lang="en-US" sz="2400" dirty="0" err="1" smtClean="0"/>
              <a:t>polimer</a:t>
            </a:r>
            <a:r>
              <a:rPr lang="en-US" sz="2400" dirty="0" smtClean="0"/>
              <a:t> </a:t>
            </a:r>
            <a:r>
              <a:rPr lang="en-US" sz="2400" dirty="0" err="1" smtClean="0"/>
              <a:t>zincirlerinin</a:t>
            </a:r>
            <a:r>
              <a:rPr lang="en-US" sz="2400" dirty="0" smtClean="0"/>
              <a:t> </a:t>
            </a:r>
            <a:r>
              <a:rPr lang="en-US" sz="2400" dirty="0" err="1" smtClean="0"/>
              <a:t>köprülerle</a:t>
            </a:r>
            <a:r>
              <a:rPr lang="en-US" sz="2400" dirty="0" smtClean="0"/>
              <a:t> </a:t>
            </a:r>
            <a:r>
              <a:rPr lang="en-US" sz="2400" dirty="0" err="1" smtClean="0"/>
              <a:t>bağlanması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oluşturduğu</a:t>
            </a:r>
            <a:r>
              <a:rPr lang="en-US" sz="2400" dirty="0" smtClean="0"/>
              <a:t> </a:t>
            </a:r>
            <a:r>
              <a:rPr lang="en-US" sz="2400" dirty="0" err="1" smtClean="0"/>
              <a:t>üç</a:t>
            </a:r>
            <a:r>
              <a:rPr lang="en-US" sz="2400" dirty="0" smtClean="0"/>
              <a:t> </a:t>
            </a:r>
            <a:r>
              <a:rPr lang="en-US" sz="2400" dirty="0" err="1" smtClean="0"/>
              <a:t>boyutlu</a:t>
            </a:r>
            <a:r>
              <a:rPr lang="en-US" sz="2400" dirty="0" smtClean="0"/>
              <a:t> </a:t>
            </a:r>
            <a:r>
              <a:rPr lang="en-US" sz="2400" dirty="0" err="1" smtClean="0"/>
              <a:t>yapı</a:t>
            </a:r>
            <a:r>
              <a:rPr lang="en-US" sz="2400" dirty="0" smtClean="0"/>
              <a:t> </a:t>
            </a:r>
            <a:r>
              <a:rPr lang="en-US" sz="2400" dirty="0" err="1" smtClean="0"/>
              <a:t>vulkanizasyonla</a:t>
            </a:r>
            <a:r>
              <a:rPr lang="en-US" sz="2400" dirty="0" smtClean="0"/>
              <a:t> </a:t>
            </a:r>
            <a:r>
              <a:rPr lang="en-US" sz="2400" dirty="0" err="1" smtClean="0"/>
              <a:t>sağlanmaktadır</a:t>
            </a:r>
            <a:r>
              <a:rPr lang="en-US" sz="2400" dirty="0" smtClean="0"/>
              <a:t>. </a:t>
            </a:r>
            <a:r>
              <a:rPr lang="en-US" sz="2400" dirty="0" err="1" smtClean="0"/>
              <a:t>Köprü</a:t>
            </a:r>
            <a:r>
              <a:rPr lang="en-US" sz="2400" dirty="0" smtClean="0"/>
              <a:t> </a:t>
            </a:r>
            <a:r>
              <a:rPr lang="en-US" sz="2400" dirty="0" err="1" smtClean="0"/>
              <a:t>rolünü</a:t>
            </a:r>
            <a:r>
              <a:rPr lang="en-US" sz="2400" dirty="0" smtClean="0"/>
              <a:t> </a:t>
            </a:r>
            <a:r>
              <a:rPr lang="en-US" sz="2400" dirty="0" err="1" smtClean="0"/>
              <a:t>üstlenen</a:t>
            </a:r>
            <a:r>
              <a:rPr lang="en-US" sz="2400" dirty="0" smtClean="0"/>
              <a:t> </a:t>
            </a:r>
            <a:r>
              <a:rPr lang="en-US" sz="2400" dirty="0" err="1" smtClean="0"/>
              <a:t>kükürt</a:t>
            </a:r>
            <a:r>
              <a:rPr lang="en-US" sz="2400" dirty="0" smtClean="0"/>
              <a:t> </a:t>
            </a:r>
            <a:r>
              <a:rPr lang="en-US" sz="2400" dirty="0" err="1" smtClean="0"/>
              <a:t>molekülleri</a:t>
            </a:r>
            <a:r>
              <a:rPr lang="en-US" sz="2400" dirty="0" smtClean="0"/>
              <a:t> </a:t>
            </a:r>
            <a:r>
              <a:rPr lang="en-US" sz="2400" dirty="0" err="1" smtClean="0"/>
              <a:t>uzun</a:t>
            </a:r>
            <a:r>
              <a:rPr lang="en-US" sz="2400" dirty="0" smtClean="0"/>
              <a:t> </a:t>
            </a:r>
            <a:r>
              <a:rPr lang="en-US" sz="2400" dirty="0" err="1" smtClean="0"/>
              <a:t>zincirlerle</a:t>
            </a:r>
            <a:r>
              <a:rPr lang="en-US" sz="2400" dirty="0" smtClean="0"/>
              <a:t> </a:t>
            </a:r>
            <a:r>
              <a:rPr lang="en-US" sz="2400" dirty="0" err="1" smtClean="0"/>
              <a:t>birbirine</a:t>
            </a:r>
            <a:r>
              <a:rPr lang="en-US" sz="2400" dirty="0" smtClean="0"/>
              <a:t> </a:t>
            </a:r>
            <a:r>
              <a:rPr lang="en-US" sz="2400" dirty="0" err="1" smtClean="0"/>
              <a:t>bağlanarak</a:t>
            </a:r>
            <a:r>
              <a:rPr lang="en-US" sz="2400" dirty="0" smtClean="0"/>
              <a:t> </a:t>
            </a:r>
            <a:r>
              <a:rPr lang="en-US" sz="2400" dirty="0" err="1" smtClean="0"/>
              <a:t>yapının</a:t>
            </a:r>
            <a:r>
              <a:rPr lang="en-US" sz="2400" dirty="0" smtClean="0"/>
              <a:t> </a:t>
            </a:r>
            <a:r>
              <a:rPr lang="en-US" sz="2400" dirty="0" err="1" smtClean="0"/>
              <a:t>sağlam</a:t>
            </a:r>
            <a:r>
              <a:rPr lang="en-US" sz="2400" dirty="0" smtClean="0"/>
              <a:t>, </a:t>
            </a:r>
            <a:r>
              <a:rPr lang="en-US" sz="2400" dirty="0" err="1" smtClean="0"/>
              <a:t>dayanıklı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elastik</a:t>
            </a:r>
            <a:r>
              <a:rPr lang="en-US" sz="2400" dirty="0" smtClean="0"/>
              <a:t> </a:t>
            </a:r>
            <a:r>
              <a:rPr lang="en-US" sz="2400" dirty="0" err="1" smtClean="0"/>
              <a:t>olmasını</a:t>
            </a:r>
            <a:r>
              <a:rPr lang="en-US" sz="2400" dirty="0" smtClean="0"/>
              <a:t> </a:t>
            </a:r>
            <a:r>
              <a:rPr lang="en-US" sz="2400" dirty="0" err="1" smtClean="0"/>
              <a:t>sağlar</a:t>
            </a:r>
            <a:r>
              <a:rPr lang="en-US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4293686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555602" y="4589307"/>
          <a:ext cx="8284540" cy="1864502"/>
        </p:xfrm>
        <a:graphic>
          <a:graphicData uri="http://schemas.openxmlformats.org/presentationml/2006/ole">
            <p:oleObj spid="_x0000_s1025" r:id="rId3" imgW="4105275" imgH="923925" progId="">
              <p:embed/>
            </p:oleObj>
          </a:graphicData>
        </a:graphic>
      </p:graphicFrame>
      <p:sp>
        <p:nvSpPr>
          <p:cNvPr id="5" name="4 Dikdörtgen"/>
          <p:cNvSpPr/>
          <p:nvPr/>
        </p:nvSpPr>
        <p:spPr>
          <a:xfrm>
            <a:off x="289865" y="196334"/>
            <a:ext cx="48195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/>
              <a:t>Vulkanizasyon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için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kullanılan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kükürt</a:t>
            </a:r>
            <a:r>
              <a:rPr lang="en-US" sz="2400" b="1" dirty="0" smtClean="0"/>
              <a:t>;</a:t>
            </a:r>
            <a:endParaRPr lang="tr-TR" sz="2400" b="1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12034" y="746074"/>
            <a:ext cx="5406887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25" algn="l"/>
              </a:tabLst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Kükürdün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avantajları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:</a:t>
            </a:r>
            <a:endParaRPr kumimoji="0" lang="tr-T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25" algn="l"/>
              </a:tabLst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62125" algn="l"/>
              </a:tabLst>
            </a:pPr>
            <a:r>
              <a:rPr kumimoji="0" lang="en-US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Karışımın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depolanması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sırasında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yanma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eğilimin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az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olması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,</a:t>
            </a:r>
            <a:endParaRPr kumimoji="0" lang="tr-T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62125" algn="l"/>
              </a:tabLst>
            </a:pPr>
            <a:r>
              <a:rPr kumimoji="0" lang="en-US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Yüksek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sıcaklıklarda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hızlı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vulkanizasyona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sahip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olması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,</a:t>
            </a:r>
            <a:endParaRPr kumimoji="0" lang="tr-T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62125" algn="l"/>
              </a:tabLst>
            </a:pPr>
            <a:r>
              <a:rPr kumimoji="0" lang="en-US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Reversiyona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karşı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dayanıklı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olması</a:t>
            </a: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,</a:t>
            </a:r>
            <a:endParaRPr kumimoji="0" lang="tr-T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5764696" y="1450604"/>
            <a:ext cx="6096000" cy="280506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762125" algn="l"/>
              </a:tabLst>
            </a:pPr>
            <a:r>
              <a:rPr lang="en-US" sz="2400" dirty="0" err="1" smtClean="0">
                <a:cs typeface="Arial" pitchFamily="34" charset="0"/>
              </a:rPr>
              <a:t>Basit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formülasyonlar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oluşturması</a:t>
            </a:r>
            <a:r>
              <a:rPr lang="en-US" sz="2400" dirty="0" smtClean="0">
                <a:cs typeface="Arial" pitchFamily="34" charset="0"/>
              </a:rPr>
              <a:t>,</a:t>
            </a:r>
            <a:endParaRPr lang="tr-TR" sz="2400" dirty="0" smtClean="0"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762125" algn="l"/>
              </a:tabLst>
            </a:pPr>
            <a:r>
              <a:rPr lang="en-US" sz="2400" dirty="0" err="1" smtClean="0">
                <a:cs typeface="Arial" pitchFamily="34" charset="0"/>
              </a:rPr>
              <a:t>Yüksek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sıcaklıklarda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düşük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kalıcı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deformasyon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değerlerine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sahip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olması</a:t>
            </a:r>
            <a:r>
              <a:rPr lang="en-US" sz="2400" dirty="0" smtClean="0">
                <a:cs typeface="Arial" pitchFamily="34" charset="0"/>
              </a:rPr>
              <a:t>,</a:t>
            </a:r>
            <a:endParaRPr lang="tr-TR" sz="2400" dirty="0" smtClean="0"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762125" algn="l"/>
              </a:tabLst>
            </a:pPr>
            <a:r>
              <a:rPr lang="en-US" sz="2400" dirty="0" err="1" smtClean="0">
                <a:cs typeface="Arial" pitchFamily="34" charset="0"/>
              </a:rPr>
              <a:t>İyi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elektriksel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özelliğe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sahip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olması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olarak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sıralanabilir</a:t>
            </a:r>
            <a:r>
              <a:rPr lang="en-US" dirty="0" smtClean="0">
                <a:cs typeface="Arial" pitchFamily="34" charset="0"/>
              </a:rPr>
              <a:t>.</a:t>
            </a:r>
            <a:endParaRPr lang="en-US" dirty="0" smtClean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-177800" y="2498613"/>
            <a:ext cx="11277600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269875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lang="tr-TR" sz="2400" dirty="0" smtClean="0">
                <a:ea typeface="Times New Roman" pitchFamily="18" charset="0"/>
                <a:cs typeface="Arial" pitchFamily="34" charset="0"/>
              </a:rPr>
              <a:t>K</a:t>
            </a:r>
            <a:r>
              <a:rPr lang="tr-TR" sz="2400" dirty="0" smtClean="0">
                <a:ea typeface="Times New Roman" pitchFamily="18" charset="0"/>
                <a:cs typeface="Arial" pitchFamily="34" charset="0"/>
              </a:rPr>
              <a:t>ükürt, </a:t>
            </a:r>
            <a:r>
              <a:rPr lang="tr-TR" sz="2400" dirty="0" err="1" smtClean="0">
                <a:ea typeface="Times New Roman" pitchFamily="18" charset="0"/>
                <a:cs typeface="Arial" pitchFamily="34" charset="0"/>
              </a:rPr>
              <a:t>vulkanizasyon</a:t>
            </a:r>
            <a:r>
              <a:rPr lang="tr-TR" sz="2400" dirty="0" smtClean="0">
                <a:ea typeface="Times New Roman" pitchFamily="18" charset="0"/>
                <a:cs typeface="Arial" pitchFamily="34" charset="0"/>
              </a:rPr>
              <a:t>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işleminden önce kauçuk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içerisinde homojen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şekilde dağıtılır. 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	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2400" y="0"/>
            <a:ext cx="11684000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85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Kükürt</a:t>
            </a:r>
          </a:p>
          <a:p>
            <a:pPr marL="0" marR="0" lvl="0" indent="685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sz="2400" dirty="0" smtClean="0">
              <a:cs typeface="Arial" pitchFamily="34" charset="0"/>
            </a:endParaRPr>
          </a:p>
          <a:p>
            <a:pPr marL="0" marR="0" lvl="0" indent="68580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Normal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kükürt, sekiz kükürt atomundan oluşur ve siklik yapıdadır,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Plastik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kükürt, normal kükürt birimlerinin birbirlerine bağlanmasıyla oluşmuş uzun zincirli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polimer yapıdır.  Normal 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kükürt ısıtıldığında halkalı yapısı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homolitik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kırılmaya uğrar ve bir </a:t>
            </a:r>
            <a:r>
              <a:rPr kumimoji="0" 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diradikal</a:t>
            </a:r>
            <a:r>
              <a:rPr kumimoji="0" 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oluşur. 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6858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17771" y="3586444"/>
            <a:ext cx="11292237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25" algn="l"/>
              </a:tabLst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Kükürt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çiçeği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: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Süblimleşme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yolu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ile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elde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edilmektedir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. 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25" algn="l"/>
              </a:tabLst>
            </a:pPr>
            <a:endParaRPr kumimoji="0" lang="tr-T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25" algn="l"/>
              </a:tabLst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Yağlı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kükürt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(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oiltreated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):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Tozlaşmanın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önlenmesi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tartım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işleminin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kolaylaşması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ve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kükürdün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karışımdaki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dağılımının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kolaylaşması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amacıyla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aromatik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ve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parafinik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yağlarla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belirli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oranlarda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karıştırılarak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elde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edilen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kükürttür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30200" y="130856"/>
            <a:ext cx="115951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25" algn="l"/>
              </a:tabLst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Kükürt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klorür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Genellikle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oda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sıcaklığında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gerçekleştirilen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vulkanizasyon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işlemlerinde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kullanılır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Kükürt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aktif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hâlde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bulunduğundan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parçalanmasına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gerekyoktur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.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25" algn="l"/>
              </a:tabLst>
            </a:pP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25" algn="l"/>
              </a:tabLst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Kükürt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verici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sistemler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TMTD,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morfolin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,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tioplastlar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kükürt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verici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sistemlere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örnek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olarak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verilebilir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Bunlar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ısıtıldıkları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zaman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parçalanıp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aktif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kükürt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salar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.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Çok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esnek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ve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elastik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parçaların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üretiminde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kükürtsüz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ya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da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çok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az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bir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miktar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kükürt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ile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birlikte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kullanılır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.</a:t>
            </a:r>
          </a:p>
        </p:txBody>
      </p:sp>
      <p:sp>
        <p:nvSpPr>
          <p:cNvPr id="6" name="5 Dikdörtgen"/>
          <p:cNvSpPr/>
          <p:nvPr/>
        </p:nvSpPr>
        <p:spPr>
          <a:xfrm>
            <a:off x="381000" y="3807481"/>
            <a:ext cx="11582400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err="1" smtClean="0"/>
              <a:t>Organik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peroksitler</a:t>
            </a:r>
            <a:r>
              <a:rPr lang="en-US" sz="2400" b="1" dirty="0" smtClean="0"/>
              <a:t>:</a:t>
            </a:r>
            <a:r>
              <a:rPr lang="en-US" sz="2400" dirty="0" smtClean="0"/>
              <a:t> </a:t>
            </a:r>
            <a:r>
              <a:rPr lang="en-US" sz="2400" dirty="0" err="1" smtClean="0"/>
              <a:t>Silikon</a:t>
            </a:r>
            <a:r>
              <a:rPr lang="en-US" sz="2400" dirty="0" smtClean="0"/>
              <a:t>, EPDM, PU, EVA, PE </a:t>
            </a:r>
            <a:r>
              <a:rPr lang="en-US" sz="2400" dirty="0" err="1" smtClean="0"/>
              <a:t>gibi</a:t>
            </a:r>
            <a:r>
              <a:rPr lang="en-US" sz="2400" dirty="0" smtClean="0"/>
              <a:t> </a:t>
            </a:r>
            <a:r>
              <a:rPr lang="en-US" sz="2400" dirty="0" err="1" smtClean="0"/>
              <a:t>kükürtle</a:t>
            </a:r>
            <a:r>
              <a:rPr lang="en-US" sz="2400" dirty="0" smtClean="0"/>
              <a:t> </a:t>
            </a:r>
            <a:r>
              <a:rPr lang="en-US" sz="2400" dirty="0" err="1" smtClean="0"/>
              <a:t>bağlanması</a:t>
            </a:r>
            <a:r>
              <a:rPr lang="en-US" sz="2400" dirty="0" smtClean="0"/>
              <a:t> </a:t>
            </a:r>
            <a:r>
              <a:rPr lang="en-US" sz="2400" dirty="0" err="1" smtClean="0"/>
              <a:t>mümkün</a:t>
            </a:r>
            <a:r>
              <a:rPr lang="en-US" sz="2400" dirty="0" smtClean="0"/>
              <a:t> </a:t>
            </a:r>
            <a:r>
              <a:rPr lang="en-US" sz="2400" dirty="0" err="1" smtClean="0"/>
              <a:t>olmayan</a:t>
            </a:r>
            <a:r>
              <a:rPr lang="en-US" sz="2400" dirty="0" smtClean="0"/>
              <a:t> </a:t>
            </a:r>
            <a:r>
              <a:rPr lang="en-US" sz="2400" dirty="0" err="1" smtClean="0"/>
              <a:t>ya</a:t>
            </a:r>
            <a:r>
              <a:rPr lang="en-US" sz="2400" dirty="0" smtClean="0"/>
              <a:t> </a:t>
            </a:r>
            <a:r>
              <a:rPr lang="en-US" sz="2400" dirty="0" err="1" smtClean="0"/>
              <a:t>da</a:t>
            </a:r>
            <a:r>
              <a:rPr lang="en-US" sz="2400" dirty="0" smtClean="0"/>
              <a:t> EPDM, NR, SBR </a:t>
            </a:r>
            <a:r>
              <a:rPr lang="en-US" sz="2400" dirty="0" err="1" smtClean="0"/>
              <a:t>ve</a:t>
            </a:r>
            <a:r>
              <a:rPr lang="en-US" sz="2400" dirty="0" smtClean="0"/>
              <a:t> NBR </a:t>
            </a:r>
            <a:r>
              <a:rPr lang="en-US" sz="2400" dirty="0" err="1" smtClean="0"/>
              <a:t>gibi</a:t>
            </a:r>
            <a:r>
              <a:rPr lang="en-US" sz="2400" dirty="0" smtClean="0"/>
              <a:t> </a:t>
            </a:r>
            <a:r>
              <a:rPr lang="en-US" sz="2400" dirty="0" err="1" smtClean="0"/>
              <a:t>kükürtle</a:t>
            </a:r>
            <a:r>
              <a:rPr lang="en-US" sz="2400" dirty="0" smtClean="0"/>
              <a:t> de </a:t>
            </a:r>
            <a:r>
              <a:rPr lang="en-US" sz="2400" dirty="0" err="1" smtClean="0"/>
              <a:t>vulkanize</a:t>
            </a:r>
            <a:r>
              <a:rPr lang="en-US" sz="2400" dirty="0" smtClean="0"/>
              <a:t> </a:t>
            </a:r>
            <a:r>
              <a:rPr lang="en-US" sz="2400" dirty="0" err="1" smtClean="0"/>
              <a:t>olabilen</a:t>
            </a:r>
            <a:r>
              <a:rPr lang="en-US" sz="2400" dirty="0" smtClean="0"/>
              <a:t> </a:t>
            </a:r>
            <a:r>
              <a:rPr lang="en-US" sz="2400" dirty="0" err="1" smtClean="0"/>
              <a:t>kauçukların</a:t>
            </a:r>
            <a:r>
              <a:rPr lang="en-US" sz="2400" dirty="0" smtClean="0"/>
              <a:t> </a:t>
            </a:r>
            <a:r>
              <a:rPr lang="en-US" sz="2400" dirty="0" err="1" smtClean="0"/>
              <a:t>vulkanizasyonunda</a:t>
            </a:r>
            <a:r>
              <a:rPr lang="en-US" sz="2400" dirty="0" smtClean="0"/>
              <a:t> </a:t>
            </a:r>
            <a:r>
              <a:rPr lang="en-US" sz="2400" dirty="0" err="1" smtClean="0"/>
              <a:t>kullanılmaktadır</a:t>
            </a:r>
            <a:r>
              <a:rPr lang="en-US" sz="2400" dirty="0" smtClean="0"/>
              <a:t>. </a:t>
            </a:r>
            <a:endParaRPr lang="tr-T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254000" y="151633"/>
            <a:ext cx="11506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err="1" smtClean="0"/>
              <a:t>Kinondioksimler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fenolik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reçineler</a:t>
            </a:r>
            <a:r>
              <a:rPr lang="en-US" sz="2400" b="1" dirty="0" smtClean="0"/>
              <a:t>:</a:t>
            </a:r>
            <a:endParaRPr lang="tr-TR" sz="2400" b="1" dirty="0" smtClean="0"/>
          </a:p>
          <a:p>
            <a:pPr algn="just">
              <a:lnSpc>
                <a:spcPct val="150000"/>
              </a:lnSpc>
            </a:pPr>
            <a:endParaRPr lang="tr-TR" sz="2400" b="1" dirty="0" smtClean="0"/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B</a:t>
            </a:r>
            <a:r>
              <a:rPr lang="en-US" sz="2400" dirty="0" err="1" smtClean="0"/>
              <a:t>ütil</a:t>
            </a:r>
            <a:r>
              <a:rPr lang="en-US" sz="2400" dirty="0" smtClean="0"/>
              <a:t> </a:t>
            </a:r>
            <a:r>
              <a:rPr lang="en-US" sz="2400" dirty="0" err="1" smtClean="0"/>
              <a:t>kauçuk</a:t>
            </a:r>
            <a:r>
              <a:rPr lang="en-US" sz="2400" dirty="0" smtClean="0"/>
              <a:t> </a:t>
            </a:r>
            <a:r>
              <a:rPr lang="en-US" sz="2400" dirty="0" err="1" smtClean="0"/>
              <a:t>gibi</a:t>
            </a:r>
            <a:r>
              <a:rPr lang="en-US" sz="2400" dirty="0" smtClean="0"/>
              <a:t> </a:t>
            </a:r>
            <a:r>
              <a:rPr lang="en-US" sz="2400" dirty="0" err="1" smtClean="0"/>
              <a:t>düşük</a:t>
            </a:r>
            <a:r>
              <a:rPr lang="en-US" sz="2400" dirty="0" smtClean="0"/>
              <a:t> </a:t>
            </a:r>
            <a:r>
              <a:rPr lang="en-US" sz="2400" dirty="0" err="1" smtClean="0"/>
              <a:t>doymamışlık</a:t>
            </a:r>
            <a:r>
              <a:rPr lang="en-US" sz="2400" dirty="0" smtClean="0"/>
              <a:t> </a:t>
            </a:r>
            <a:r>
              <a:rPr lang="en-US" sz="2400" dirty="0" err="1" smtClean="0"/>
              <a:t>özelliğinde</a:t>
            </a:r>
            <a:r>
              <a:rPr lang="en-US" sz="2400" dirty="0" smtClean="0"/>
              <a:t> </a:t>
            </a:r>
            <a:r>
              <a:rPr lang="en-US" sz="2400" dirty="0" err="1" smtClean="0"/>
              <a:t>kauçuklar</a:t>
            </a:r>
            <a:r>
              <a:rPr lang="tr-TR" sz="2400" dirty="0" smtClean="0"/>
              <a:t> için </a:t>
            </a:r>
            <a:r>
              <a:rPr lang="en-US" sz="2400" dirty="0" err="1" smtClean="0"/>
              <a:t>kullanılmaktadır</a:t>
            </a:r>
            <a:r>
              <a:rPr lang="en-US" sz="2400" dirty="0" smtClean="0"/>
              <a:t>. </a:t>
            </a:r>
            <a:r>
              <a:rPr lang="en-US" sz="2400" dirty="0" err="1" smtClean="0"/>
              <a:t>Bütil</a:t>
            </a:r>
            <a:r>
              <a:rPr lang="en-US" sz="2400" dirty="0" smtClean="0"/>
              <a:t> </a:t>
            </a:r>
            <a:r>
              <a:rPr lang="en-US" sz="2400" dirty="0" err="1" smtClean="0"/>
              <a:t>kauçuğun</a:t>
            </a:r>
            <a:r>
              <a:rPr lang="tr-TR" sz="2400" dirty="0" smtClean="0"/>
              <a:t> </a:t>
            </a:r>
            <a:r>
              <a:rPr lang="en-US" sz="2400" dirty="0" err="1" smtClean="0"/>
              <a:t>kükürtle</a:t>
            </a:r>
            <a:r>
              <a:rPr lang="en-US" sz="2400" dirty="0" smtClean="0"/>
              <a:t> </a:t>
            </a:r>
            <a:r>
              <a:rPr lang="en-US" sz="2400" dirty="0" err="1" smtClean="0"/>
              <a:t>yapılan</a:t>
            </a:r>
            <a:r>
              <a:rPr lang="en-US" sz="2400" dirty="0" smtClean="0"/>
              <a:t> </a:t>
            </a:r>
            <a:r>
              <a:rPr lang="en-US" sz="2400" dirty="0" err="1" smtClean="0"/>
              <a:t>vulkanizasyonunun</a:t>
            </a:r>
            <a:r>
              <a:rPr lang="en-US" sz="2400" dirty="0" smtClean="0"/>
              <a:t> </a:t>
            </a:r>
            <a:r>
              <a:rPr lang="en-US" sz="2400" dirty="0" err="1" smtClean="0"/>
              <a:t>yavaş</a:t>
            </a:r>
            <a:r>
              <a:rPr lang="en-US" sz="2400" dirty="0" smtClean="0"/>
              <a:t> </a:t>
            </a:r>
            <a:r>
              <a:rPr lang="en-US" sz="2400" dirty="0" err="1" smtClean="0"/>
              <a:t>olması</a:t>
            </a:r>
            <a:r>
              <a:rPr lang="en-US" sz="2400" dirty="0" smtClean="0"/>
              <a:t>, </a:t>
            </a:r>
            <a:r>
              <a:rPr lang="en-US" sz="2400" dirty="0" err="1" smtClean="0"/>
              <a:t>bu</a:t>
            </a:r>
            <a:r>
              <a:rPr lang="en-US" sz="2400" dirty="0" smtClean="0"/>
              <a:t> </a:t>
            </a:r>
            <a:r>
              <a:rPr lang="en-US" sz="2400" dirty="0" err="1" smtClean="0"/>
              <a:t>maddeler</a:t>
            </a:r>
            <a:r>
              <a:rPr lang="en-US" sz="2400" dirty="0" smtClean="0"/>
              <a:t> </a:t>
            </a:r>
            <a:r>
              <a:rPr lang="en-US" sz="2400" dirty="0" err="1" smtClean="0"/>
              <a:t>ile</a:t>
            </a:r>
            <a:r>
              <a:rPr lang="en-US" sz="2400" dirty="0" smtClean="0"/>
              <a:t> </a:t>
            </a:r>
            <a:r>
              <a:rPr lang="en-US" sz="2400" dirty="0" err="1" smtClean="0"/>
              <a:t>vulkanizasyon</a:t>
            </a:r>
            <a:r>
              <a:rPr lang="en-US" sz="2400" dirty="0" smtClean="0"/>
              <a:t> </a:t>
            </a:r>
            <a:r>
              <a:rPr lang="en-US" sz="2400" dirty="0" err="1" smtClean="0"/>
              <a:t>yapılmasını</a:t>
            </a:r>
            <a:r>
              <a:rPr lang="en-US" sz="2400" dirty="0" smtClean="0"/>
              <a:t> </a:t>
            </a:r>
            <a:r>
              <a:rPr lang="en-US" sz="2400" dirty="0" err="1" smtClean="0"/>
              <a:t>sağlamaktadır</a:t>
            </a:r>
            <a:r>
              <a:rPr lang="en-US" sz="2400" dirty="0" smtClean="0"/>
              <a:t>. 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313</Words>
  <Application>Microsoft Office PowerPoint</Application>
  <PresentationFormat>Özel</PresentationFormat>
  <Paragraphs>33</Paragraphs>
  <Slides>5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0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Office Teması</vt:lpstr>
      <vt:lpstr>Slayt 1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polimer_lab</dc:creator>
  <cp:lastModifiedBy>acer</cp:lastModifiedBy>
  <cp:revision>24</cp:revision>
  <dcterms:created xsi:type="dcterms:W3CDTF">2018-03-28T10:21:01Z</dcterms:created>
  <dcterms:modified xsi:type="dcterms:W3CDTF">2018-03-31T19:26:40Z</dcterms:modified>
</cp:coreProperties>
</file>