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59" r:id="rId6"/>
    <p:sldId id="260" r:id="rId7"/>
    <p:sldId id="261" r:id="rId8"/>
    <p:sldId id="262"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1E430901-535F-4E64-A582-B7D7706097FB}" type="datetimeFigureOut">
              <a:rPr lang="tr-TR" smtClean="0"/>
              <a:t>26.03.2020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5568803-86B6-491A-A377-005B911D8FB7}"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E430901-535F-4E64-A582-B7D7706097FB}" type="datetimeFigureOut">
              <a:rPr lang="tr-TR" smtClean="0"/>
              <a:t>26.03.2020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5568803-86B6-491A-A377-005B911D8FB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E430901-535F-4E64-A582-B7D7706097FB}" type="datetimeFigureOut">
              <a:rPr lang="tr-TR" smtClean="0"/>
              <a:t>26.03.2020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5568803-86B6-491A-A377-005B911D8FB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E430901-535F-4E64-A582-B7D7706097FB}" type="datetimeFigureOut">
              <a:rPr lang="tr-TR" smtClean="0"/>
              <a:t>26.03.2020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5568803-86B6-491A-A377-005B911D8FB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430901-535F-4E64-A582-B7D7706097FB}" type="datetimeFigureOut">
              <a:rPr lang="tr-TR" smtClean="0"/>
              <a:t>26.03.2020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5568803-86B6-491A-A377-005B911D8FB7}"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1E430901-535F-4E64-A582-B7D7706097FB}" type="datetimeFigureOut">
              <a:rPr lang="tr-TR" smtClean="0"/>
              <a:t>26.03.2020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5568803-86B6-491A-A377-005B911D8FB7}"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1E430901-535F-4E64-A582-B7D7706097FB}" type="datetimeFigureOut">
              <a:rPr lang="tr-TR" smtClean="0"/>
              <a:t>26.03.2020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5568803-86B6-491A-A377-005B911D8FB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1E430901-535F-4E64-A582-B7D7706097FB}" type="datetimeFigureOut">
              <a:rPr lang="tr-TR" smtClean="0"/>
              <a:t>26.03.2020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5568803-86B6-491A-A377-005B911D8FB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430901-535F-4E64-A582-B7D7706097FB}" type="datetimeFigureOut">
              <a:rPr lang="tr-TR" smtClean="0"/>
              <a:t>26.03.2020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5568803-86B6-491A-A377-005B911D8FB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430901-535F-4E64-A582-B7D7706097FB}" type="datetimeFigureOut">
              <a:rPr lang="tr-TR" smtClean="0"/>
              <a:t>26.03.2020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5568803-86B6-491A-A377-005B911D8FB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430901-535F-4E64-A582-B7D7706097FB}" type="datetimeFigureOut">
              <a:rPr lang="tr-TR" smtClean="0"/>
              <a:t>26.03.2020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5568803-86B6-491A-A377-005B911D8FB7}"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430901-535F-4E64-A582-B7D7706097FB}" type="datetimeFigureOut">
              <a:rPr lang="tr-TR" smtClean="0"/>
              <a:t>26.03.2020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568803-86B6-491A-A377-005B911D8FB7}"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a:t>
            </a:r>
            <a:endParaRPr lang="tr-TR" dirty="0"/>
          </a:p>
        </p:txBody>
      </p:sp>
      <p:sp>
        <p:nvSpPr>
          <p:cNvPr id="3" name="Subtitle 2"/>
          <p:cNvSpPr>
            <a:spLocks noGrp="1"/>
          </p:cNvSpPr>
          <p:nvPr>
            <p:ph type="subTitle" idx="1"/>
          </p:nvPr>
        </p:nvSpPr>
        <p:spPr/>
        <p:txBody>
          <a:bodyPr/>
          <a:lstStyle/>
          <a:p>
            <a:r>
              <a:rPr lang="tr-TR" dirty="0" smtClean="0"/>
              <a:t>3. HAFTA</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400" dirty="0" smtClean="0"/>
              <a:t>SOSYAL ÇALIŞMANIN SOSYO-EKONOMİK KOŞULLARINA BİR BAKIŞ</a:t>
            </a:r>
            <a:endParaRPr lang="tr-TR" sz="2400" dirty="0"/>
          </a:p>
        </p:txBody>
      </p:sp>
      <p:sp>
        <p:nvSpPr>
          <p:cNvPr id="3" name="İçerik Yer Tutucusu 2"/>
          <p:cNvSpPr>
            <a:spLocks noGrp="1"/>
          </p:cNvSpPr>
          <p:nvPr>
            <p:ph idx="1"/>
          </p:nvPr>
        </p:nvSpPr>
        <p:spPr/>
        <p:txBody>
          <a:bodyPr>
            <a:normAutofit fontScale="55000" lnSpcReduction="20000"/>
          </a:bodyPr>
          <a:lstStyle/>
          <a:p>
            <a:r>
              <a:rPr lang="tr-TR" dirty="0" smtClean="0"/>
              <a:t>İnsanlık ailesi bilimin evrensel ilkeleri konusunda bir sözleşme yapmış görünüyor. </a:t>
            </a:r>
          </a:p>
          <a:p>
            <a:r>
              <a:rPr lang="tr-TR" dirty="0" smtClean="0"/>
              <a:t>Sosyal sorunların çözümünde olsun, teknoloji ve sanayideki gelişme süreçleriyle ilgili olsun, ortak bir aklın hükümlerine göre hareket ediliyor. </a:t>
            </a:r>
          </a:p>
          <a:p>
            <a:r>
              <a:rPr lang="tr-TR" dirty="0" smtClean="0"/>
              <a:t>Bu nedenle çağımızın düşünce sistemi de, insana yaklaşımın rastgele ve şansa bırakılan bir yaklaşım olamayacağı gerçeğini kabul eden bir düşünce tarzıdır. </a:t>
            </a:r>
          </a:p>
          <a:p>
            <a:r>
              <a:rPr lang="tr-TR" dirty="0" smtClean="0"/>
              <a:t>Davranış bilimleri bu düşünce tarzının üzerinde işlevsel olabilmektedir. </a:t>
            </a:r>
          </a:p>
          <a:p>
            <a:r>
              <a:rPr lang="tr-TR" dirty="0" smtClean="0"/>
              <a:t>Böyle bir yaklaşım belli bir disiplin ve bilimsel bir temele dayalı olmadıkça, insanı anlamak, ihtiyaçlarını karşılamak, sorunlarını çözümlemek, insanın temel ihtiyacı olan toplumla bütünleşmesini sağlamak mümkün olamaz. Sosyal çalışma mesleği böyle bir düşünce sisteminin ürünüdür. 1800’lere kadar varlığından söz edilmeyen sosyal çalışma mesleğinin ortaya çıkışı 1800’lerin sonlarına rastlamaktadır. </a:t>
            </a:r>
          </a:p>
          <a:p>
            <a:r>
              <a:rPr lang="tr-TR" dirty="0" err="1" smtClean="0"/>
              <a:t>Meslekleşmenin</a:t>
            </a:r>
            <a:r>
              <a:rPr lang="tr-TR" dirty="0" smtClean="0"/>
              <a:t> en belirgin başlangıç noktası o zamana kadar dinsel ve </a:t>
            </a:r>
            <a:r>
              <a:rPr lang="tr-TR" dirty="0" err="1" smtClean="0"/>
              <a:t>flantropik</a:t>
            </a:r>
            <a:r>
              <a:rPr lang="tr-TR" dirty="0" smtClean="0"/>
              <a:t> yaklaşımlarla ele alınan hizmetlerde eğitilmiş elemanlara duyulan ihtiyaç olmuştur (Kut, 1991, 205-208). Koşar’a </a:t>
            </a:r>
            <a:endParaRPr lang="tr-TR" dirty="0"/>
          </a:p>
        </p:txBody>
      </p:sp>
    </p:spTree>
    <p:extLst>
      <p:ext uri="{BB962C8B-B14F-4D97-AF65-F5344CB8AC3E}">
        <p14:creationId xmlns:p14="http://schemas.microsoft.com/office/powerpoint/2010/main" xmlns="" val="1741089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Sosyal Çalışma Uygulamalarında Bulunan İlk Temsilciler ve Rolleri</a:t>
            </a: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Sosyal çalışmada, sosyal sıkıntı yaşayan insanlara sosyal destek sunan gönüllülerdir, kilise temsilcileridir; ilkler. Neden sosyal çalışma “mesleğinin”, ilk kurucusu olarak gönüllüler kabul edilmektedir? Ona bakalım. Sosyal çalışmanın (sosyal hizmetin) öncüleri, Batı’da muhtaçlara sadaka veren vatandaşlar ile eski çağlardan beri bilinmekte olan kiliselere bağlı hayırseverlik örgütleridir (</a:t>
            </a:r>
            <a:r>
              <a:rPr lang="tr-TR" dirty="0" err="1" smtClean="0"/>
              <a:t>Friedlander</a:t>
            </a:r>
            <a:r>
              <a:rPr lang="tr-TR" dirty="0" smtClean="0"/>
              <a:t>, 1966, 583) 1800’lü yıllar henüz başlamadan, Katolik kilisesinin en önemli hayırsever yardım etkinliği aktörlerinden  birisi Fransa’da bulunan Papaz Vincent de </a:t>
            </a:r>
            <a:r>
              <a:rPr lang="tr-TR" dirty="0" err="1" smtClean="0"/>
              <a:t>Poul’dür</a:t>
            </a:r>
            <a:r>
              <a:rPr lang="tr-TR" dirty="0" smtClean="0"/>
              <a:t>. Aristokrat kadınlar arasında kurmuş olduğu ‘Hayırsever Kadınlar’ adlı dernek ile yoksulların evlerine gidilerek giyecek ve yiyecek dağıtılmakta idi</a:t>
            </a:r>
            <a:r>
              <a:rPr lang="tr-TR" dirty="0" smtClean="0"/>
              <a:t>.</a:t>
            </a:r>
            <a:endParaRPr lang="tr-TR" dirty="0" smtClean="0"/>
          </a:p>
        </p:txBody>
      </p:sp>
    </p:spTree>
    <p:extLst>
      <p:ext uri="{BB962C8B-B14F-4D97-AF65-F5344CB8AC3E}">
        <p14:creationId xmlns:p14="http://schemas.microsoft.com/office/powerpoint/2010/main" xmlns="" val="3475650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DEVAM</a:t>
            </a:r>
            <a:endParaRPr lang="tr-TR" dirty="0"/>
          </a:p>
        </p:txBody>
      </p:sp>
      <p:sp>
        <p:nvSpPr>
          <p:cNvPr id="3" name="Content Placeholder 2"/>
          <p:cNvSpPr>
            <a:spLocks noGrp="1"/>
          </p:cNvSpPr>
          <p:nvPr>
            <p:ph idx="1"/>
          </p:nvPr>
        </p:nvSpPr>
        <p:spPr/>
        <p:txBody>
          <a:bodyPr>
            <a:normAutofit fontScale="85000" lnSpcReduction="10000"/>
          </a:bodyPr>
          <a:lstStyle/>
          <a:p>
            <a:r>
              <a:rPr lang="tr-TR" dirty="0" smtClean="0"/>
              <a:t> 1633 tarihinde hasta ve engellilerin bakımı için hemşirelik mesleğini geliştirmek amacı ile Papaz Vincent diğer bir dernek kurmuş ve bunun adına ‘Hayırsever Kızlar’ demiştir. Bu derneğin üyeleri köylü kızları arasından hayır işlerinde çalışmak isteyenler eğitilerek hemşire olmakta idiler. Böylece eğitim görmüş bu hemşireler sosyal çalışma mesleğinin öncüleri olmuşlardır.</a:t>
            </a:r>
          </a:p>
          <a:p>
            <a:r>
              <a:rPr lang="tr-TR" dirty="0" smtClean="0"/>
              <a:t> Papaz Vincent’in fikirleri sadece Fransa’nın Katolik çevrelerinde değil bütün başka memleketlerde de ilgi ile takip edilerek uygulanmıştır (Friedlander, 1966,16).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Eğitilmiş eleman ihtiyacının karşılanması için atılan ilk adım, 1873’de Londra’da hayır derneklerinde çalışanlar için düzenlenen konferanslar olmuş, bunu 1898’de New </a:t>
            </a:r>
            <a:r>
              <a:rPr lang="tr-TR" dirty="0" err="1" smtClean="0"/>
              <a:t>York’da</a:t>
            </a:r>
            <a:r>
              <a:rPr lang="tr-TR" dirty="0" smtClean="0"/>
              <a:t> açılan yaz okulu izlemiş ve 1899’da Amsterdam’da ilk sosyal çalışma (sosyal hizmet) okulu açılmıştır (Kut, 1988, 4). </a:t>
            </a:r>
            <a:endParaRPr lang="tr-TR" dirty="0"/>
          </a:p>
        </p:txBody>
      </p:sp>
    </p:spTree>
    <p:extLst>
      <p:ext uri="{BB962C8B-B14F-4D97-AF65-F5344CB8AC3E}">
        <p14:creationId xmlns:p14="http://schemas.microsoft.com/office/powerpoint/2010/main" xmlns="" val="1445162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232757"/>
            <a:ext cx="7886700" cy="5944207"/>
          </a:xfrm>
        </p:spPr>
        <p:txBody>
          <a:bodyPr>
            <a:normAutofit/>
          </a:bodyPr>
          <a:lstStyle/>
          <a:p>
            <a:r>
              <a:rPr lang="tr-TR" dirty="0" smtClean="0"/>
              <a:t>Türkiye için sosyal çalışma çok yeni bir şey değil elbette. Türkiye’nin sosyal çalışma tarihi de, her açıdan incelemeye değer. Kökenleri Osmanlı dönemine dayanan kurumlardır. Cumhuriyet döneminde de, laiklik ilkesi doğrultusunda tüm sosyal yasalarda bir takım değişiklikler yapılmıştır (</a:t>
            </a:r>
            <a:r>
              <a:rPr lang="tr-TR" dirty="0" err="1" smtClean="0"/>
              <a:t>Dönümcü</a:t>
            </a:r>
            <a:r>
              <a:rPr lang="tr-TR" dirty="0" smtClean="0"/>
              <a:t>, 2004, 78). Geç bir tarih de olsa; aslında Türkiye’de de ilk temsilcileri olmasa bile sosyal çalışmanın ilgi alanlarına yönelen sağlık alanındaki aktörlerin ön sıralarda olduğunu görürüz. </a:t>
            </a:r>
          </a:p>
          <a:p>
            <a:endParaRPr lang="tr-TR" dirty="0"/>
          </a:p>
        </p:txBody>
      </p:sp>
    </p:spTree>
    <p:extLst>
      <p:ext uri="{BB962C8B-B14F-4D97-AF65-F5344CB8AC3E}">
        <p14:creationId xmlns:p14="http://schemas.microsoft.com/office/powerpoint/2010/main" xmlns="" val="2717438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Sanayileşme, Sosyal Refah Kurumu ve Sosyal Çalışma </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Kapitalizm, özel sermaye mülkiyeti ile mülksüz ücretli emek arasındaki ilişki merkezinde yoğunlaşmış bir meta üretim sistemidir; bu ilişki bir sınıf sisteminin ana eksenini oluşturur.</a:t>
            </a:r>
          </a:p>
          <a:p>
            <a:r>
              <a:rPr lang="tr-TR" dirty="0" smtClean="0"/>
              <a:t> Kapitalist girişimcilik, fiyatların yatırımcılar, üreticiler ve tüketiciler için aynı işaretleri oluşturduğu rekabetçi pazarlar için üretime dayanır (</a:t>
            </a:r>
            <a:r>
              <a:rPr lang="tr-TR" dirty="0" err="1" smtClean="0"/>
              <a:t>Giddens</a:t>
            </a:r>
            <a:r>
              <a:rPr lang="tr-TR" dirty="0" smtClean="0"/>
              <a:t>, 2004, 62).</a:t>
            </a:r>
          </a:p>
          <a:p>
            <a:r>
              <a:rPr lang="tr-TR" dirty="0" smtClean="0"/>
              <a:t> Pazar yapısı beraberinde pazar ilişkilerine dayalı sosyal ilişkileri getirir. </a:t>
            </a:r>
          </a:p>
          <a:p>
            <a:r>
              <a:rPr lang="tr-TR" dirty="0" smtClean="0"/>
              <a:t>Sanayileşme kapitalizmin de gerekçesi olmuştur.</a:t>
            </a:r>
          </a:p>
          <a:p>
            <a:r>
              <a:rPr lang="tr-TR" dirty="0" smtClean="0"/>
              <a:t> Batı Avrupa’da bu süreç en sarsıcı yönleriyle yaşanmıştır. </a:t>
            </a:r>
            <a:endParaRPr lang="tr-TR" dirty="0"/>
          </a:p>
        </p:txBody>
      </p:sp>
    </p:spTree>
    <p:extLst>
      <p:ext uri="{BB962C8B-B14F-4D97-AF65-F5344CB8AC3E}">
        <p14:creationId xmlns:p14="http://schemas.microsoft.com/office/powerpoint/2010/main" xmlns="" val="1082909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340823"/>
            <a:ext cx="7886700" cy="5836141"/>
          </a:xfrm>
        </p:spPr>
        <p:txBody>
          <a:bodyPr/>
          <a:lstStyle/>
          <a:p>
            <a:r>
              <a:rPr lang="tr-TR" dirty="0" smtClean="0"/>
              <a:t>Türkiye’de ve öncesinde, doğduğu Osmanlı İmparatorluğunda ne sanayileşme ne de kapitalistleşme temel nitelikleriyle yaşanmıştır. Osmanlı toplumu, Batı uygarlığına açılarak ekonomik durumunda ve sosyal yapısında değişimlere uğramadan önce, toplumda kendinden başka oluşacak her türlü sosyal güce karşı egemenliğini kıskançça savunan bir devlet örgütüne ve kapıkulu sınıfına sahipti. </a:t>
            </a:r>
            <a:r>
              <a:rPr lang="tr-TR" dirty="0" err="1" smtClean="0"/>
              <a:t>Sosyo</a:t>
            </a:r>
            <a:r>
              <a:rPr lang="tr-TR" dirty="0" smtClean="0"/>
              <a:t>-ekonomik düzenin bütün unsurlarını sıkı denetimi altında bulunduran Osmanlı devleti bu tutumuyla, toplumu, Batı dünyasındaki </a:t>
            </a:r>
            <a:r>
              <a:rPr lang="tr-TR" dirty="0" err="1" smtClean="0"/>
              <a:t>sosyo</a:t>
            </a:r>
            <a:r>
              <a:rPr lang="tr-TR" dirty="0" smtClean="0"/>
              <a:t>-ekonomik gelişimi izlemeyecek şekilde sınırlamıştır. Üretim araçlarının bütün üretim ilişkilerinin devletin sınırlandırıcı denetimi altında olması, bütün ekonomik alanlarda kapital birikimini engellemiş, bunun sonucu olarak sanayi devrimi gerçekleştirilememiş ve bir burjuva sınıfı doğmamıştır (</a:t>
            </a:r>
            <a:r>
              <a:rPr lang="tr-TR" dirty="0" err="1" smtClean="0"/>
              <a:t>Yücekök</a:t>
            </a:r>
            <a:r>
              <a:rPr lang="tr-TR" dirty="0" smtClean="0"/>
              <a:t>, 1984, 20). </a:t>
            </a:r>
          </a:p>
          <a:p>
            <a:r>
              <a:rPr lang="tr-TR" smtClean="0"/>
              <a:t> </a:t>
            </a:r>
          </a:p>
          <a:p>
            <a:endParaRPr lang="tr-TR" dirty="0"/>
          </a:p>
        </p:txBody>
      </p:sp>
    </p:spTree>
    <p:extLst>
      <p:ext uri="{BB962C8B-B14F-4D97-AF65-F5344CB8AC3E}">
        <p14:creationId xmlns:p14="http://schemas.microsoft.com/office/powerpoint/2010/main" xmlns="" val="22869060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669</Words>
  <Application>Microsoft Office PowerPoint</Application>
  <PresentationFormat>On-screen Show (4:3)</PresentationFormat>
  <Paragraphs>24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SOSYAL HİZMET </vt:lpstr>
      <vt:lpstr>SOSYAL ÇALIŞMANIN SOSYO-EKONOMİK KOŞULLARINA BİR BAKIŞ</vt:lpstr>
      <vt:lpstr>Sosyal Çalışma Uygulamalarında Bulunan İlk Temsilciler ve Rolleri</vt:lpstr>
      <vt:lpstr>DEVAM</vt:lpstr>
      <vt:lpstr>Slide 5</vt:lpstr>
      <vt:lpstr>Slide 6</vt:lpstr>
      <vt:lpstr>Sanayileşme, Sosyal Refah Kurumu ve Sosyal Çalışma </vt:lpstr>
      <vt:lpstr>Slide 8</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dc:title>
  <dc:creator>Tuğba&amp;Cihan</dc:creator>
  <cp:lastModifiedBy>Tuğba&amp;Cihan</cp:lastModifiedBy>
  <cp:revision>1</cp:revision>
  <dcterms:created xsi:type="dcterms:W3CDTF">2020-03-26T11:24:30Z</dcterms:created>
  <dcterms:modified xsi:type="dcterms:W3CDTF">2020-03-26T11:26:36Z</dcterms:modified>
</cp:coreProperties>
</file>