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55A58-FCDD-4D83-8AF1-88C77EF71766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06EA2-800F-447F-BDF8-2CFDD17F9C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056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06EA2-800F-447F-BDF8-2CFDD17F9CC3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787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20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7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97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49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65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859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95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11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74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57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593A-383A-445F-9722-936518237F6D}" type="datetimeFigureOut">
              <a:rPr lang="tr-TR" smtClean="0"/>
              <a:t>19.02.2018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5180B-C57D-4383-9CA2-D01991E07E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4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tr-TR" dirty="0" smtClean="0"/>
              <a:t>Planlanan Harcama Düzeyi: basit </a:t>
            </a:r>
            <a:r>
              <a:rPr lang="tr-TR" dirty="0" err="1"/>
              <a:t>K</a:t>
            </a:r>
            <a:r>
              <a:rPr lang="tr-TR" dirty="0" err="1" smtClean="0"/>
              <a:t>eynesyen</a:t>
            </a:r>
            <a:r>
              <a:rPr lang="tr-TR" dirty="0" smtClean="0"/>
              <a:t> Model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Akın </a:t>
            </a:r>
            <a:r>
              <a:rPr lang="tr-TR" dirty="0" err="1" smtClean="0"/>
              <a:t>Usupbeyli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226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Net İhracat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 smtClean="0"/>
              <a:t>İthalat (M)</a:t>
            </a:r>
            <a:endParaRPr lang="tr-TR" dirty="0"/>
          </a:p>
          <a:p>
            <a:r>
              <a:rPr lang="tr-TR" dirty="0" smtClean="0"/>
              <a:t>Milli gelir ve reel döviz kuru b</a:t>
            </a:r>
            <a:r>
              <a:rPr lang="tr-TR" dirty="0" smtClean="0"/>
              <a:t>ir ülkenin ithalat miktarını belirleyen </a:t>
            </a:r>
            <a:r>
              <a:rPr lang="tr-TR" dirty="0"/>
              <a:t>temel </a:t>
            </a:r>
            <a:r>
              <a:rPr lang="tr-TR" dirty="0" smtClean="0"/>
              <a:t>unsurlardır.</a:t>
            </a:r>
            <a:endParaRPr lang="tr-TR" dirty="0"/>
          </a:p>
          <a:p>
            <a:r>
              <a:rPr lang="tr-TR" dirty="0"/>
              <a:t>m=f(Y,R) </a:t>
            </a:r>
            <a:endParaRPr lang="tr-TR" dirty="0" smtClean="0"/>
          </a:p>
          <a:p>
            <a:r>
              <a:rPr lang="tr-TR" dirty="0" smtClean="0"/>
              <a:t>Y : Yurt </a:t>
            </a:r>
            <a:r>
              <a:rPr lang="tr-TR" dirty="0"/>
              <a:t>içi </a:t>
            </a:r>
            <a:r>
              <a:rPr lang="tr-TR" dirty="0" smtClean="0"/>
              <a:t>Gelir</a:t>
            </a:r>
            <a:endParaRPr lang="tr-TR" dirty="0"/>
          </a:p>
          <a:p>
            <a:r>
              <a:rPr lang="tr-TR" dirty="0"/>
              <a:t>Yurt içi gelir </a:t>
            </a:r>
            <a:r>
              <a:rPr lang="tr-TR" dirty="0" smtClean="0"/>
              <a:t>arttıkça ithalatı artacak buna karşın reel </a:t>
            </a:r>
            <a:r>
              <a:rPr lang="tr-TR" dirty="0"/>
              <a:t>döviz kurundaki artış </a:t>
            </a:r>
            <a:r>
              <a:rPr lang="tr-TR" dirty="0" smtClean="0"/>
              <a:t>ithalatı azaltacaktır.</a:t>
            </a:r>
            <a:endParaRPr lang="tr-TR" dirty="0"/>
          </a:p>
          <a:p>
            <a:r>
              <a:rPr lang="tr-TR" b="1" dirty="0"/>
              <a:t>m=m</a:t>
            </a:r>
            <a:r>
              <a:rPr lang="tr-TR" b="1" baseline="-25000" dirty="0"/>
              <a:t>0</a:t>
            </a:r>
            <a:r>
              <a:rPr lang="tr-TR" b="1" dirty="0"/>
              <a:t>+mY</a:t>
            </a:r>
            <a:endParaRPr lang="tr-TR" dirty="0"/>
          </a:p>
          <a:p>
            <a:r>
              <a:rPr lang="tr-TR" dirty="0"/>
              <a:t>m</a:t>
            </a:r>
            <a:r>
              <a:rPr lang="tr-TR" baseline="-25000" dirty="0"/>
              <a:t>0</a:t>
            </a:r>
            <a:r>
              <a:rPr lang="tr-TR" dirty="0"/>
              <a:t>:otonom İthalat</a:t>
            </a:r>
          </a:p>
          <a:p>
            <a:r>
              <a:rPr lang="tr-TR" dirty="0"/>
              <a:t>m: marjinal İthalat Eğilimi = </a:t>
            </a:r>
            <a:r>
              <a:rPr lang="el-GR" dirty="0"/>
              <a:t>Δ</a:t>
            </a:r>
            <a:r>
              <a:rPr lang="tr-TR" dirty="0"/>
              <a:t>m/</a:t>
            </a:r>
            <a:r>
              <a:rPr lang="el-GR" dirty="0"/>
              <a:t>Δ</a:t>
            </a:r>
            <a:r>
              <a:rPr lang="tr-TR" dirty="0"/>
              <a:t>Y ⇒0&lt;m&lt;1</a:t>
            </a:r>
          </a:p>
          <a:p>
            <a:r>
              <a:rPr lang="tr-TR" dirty="0" smtClean="0"/>
              <a:t>Marjinal ithalat eğilimindeki artış, gelir  artışının yurt dışında üretilen mallara ayrılan kısmının artması anlamına geldiğinden harcama doğrusu </a:t>
            </a:r>
            <a:r>
              <a:rPr lang="tr-TR" dirty="0" err="1" smtClean="0"/>
              <a:t>yatıklaşacaktır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Ekonomide </a:t>
            </a:r>
            <a:r>
              <a:rPr lang="tr-TR" dirty="0"/>
              <a:t>otonom ithalatın artması ithalat fonksiyonunu paralel olarak yukarı kaydırırken, otonom ithalatın azalması fonksiyonun paralel olarak aşağı kaydıracaktır.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293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Toplam Planlanan Harcama ve Denge Milli Gelir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Y=AE=C+I+G+ NX harcama denklemi kullanılarak AE=A</a:t>
            </a:r>
            <a:r>
              <a:rPr lang="tr-TR" baseline="-25000" dirty="0" smtClean="0"/>
              <a:t>0</a:t>
            </a:r>
            <a:r>
              <a:rPr lang="tr-TR" dirty="0"/>
              <a:t>+(c(1-t)-m</a:t>
            </a:r>
            <a:r>
              <a:rPr lang="tr-TR" dirty="0" smtClean="0"/>
              <a:t>).Y eşitliğine ulaşılacaktır.</a:t>
            </a:r>
            <a:endParaRPr lang="tr-TR" dirty="0"/>
          </a:p>
          <a:p>
            <a:r>
              <a:rPr lang="tr-TR" b="1" dirty="0"/>
              <a:t>A</a:t>
            </a:r>
            <a:r>
              <a:rPr lang="tr-TR" b="1" baseline="-25000" dirty="0"/>
              <a:t>0</a:t>
            </a:r>
            <a:r>
              <a:rPr lang="tr-TR" b="1" dirty="0"/>
              <a:t>= </a:t>
            </a:r>
            <a:r>
              <a:rPr lang="tr-TR" dirty="0" smtClean="0"/>
              <a:t> Toplam otonom harcamalar.</a:t>
            </a:r>
            <a:endParaRPr lang="tr-TR" dirty="0"/>
          </a:p>
          <a:p>
            <a:r>
              <a:rPr lang="tr-TR" b="1" dirty="0"/>
              <a:t>(c(1-t)-m)= </a:t>
            </a:r>
            <a:r>
              <a:rPr lang="tr-TR" dirty="0" smtClean="0"/>
              <a:t>marjinal </a:t>
            </a:r>
            <a:r>
              <a:rPr lang="tr-TR" dirty="0"/>
              <a:t>harcama </a:t>
            </a:r>
            <a:r>
              <a:rPr lang="tr-TR" dirty="0" smtClean="0"/>
              <a:t>eğilimi.</a:t>
            </a:r>
            <a:endParaRPr lang="tr-TR" dirty="0"/>
          </a:p>
          <a:p>
            <a:r>
              <a:rPr lang="tr-TR" b="1" dirty="0"/>
              <a:t>Y= </a:t>
            </a:r>
            <a:r>
              <a:rPr lang="tr-TR" dirty="0"/>
              <a:t>Ekonomideki uyarılmış harcamadır.</a:t>
            </a:r>
          </a:p>
          <a:p>
            <a:r>
              <a:rPr lang="tr-TR" dirty="0"/>
              <a:t>c↑, t↓</a:t>
            </a:r>
            <a:r>
              <a:rPr lang="tr-TR" dirty="0" smtClean="0"/>
              <a:t>, m</a:t>
            </a:r>
            <a:r>
              <a:rPr lang="tr-TR" dirty="0"/>
              <a:t>↑ ⇒ AE </a:t>
            </a:r>
            <a:r>
              <a:rPr lang="tr-TR" dirty="0" smtClean="0"/>
              <a:t>doğrusu dikleşir</a:t>
            </a:r>
            <a:r>
              <a:rPr lang="tr-TR" dirty="0"/>
              <a:t>.</a:t>
            </a:r>
          </a:p>
          <a:p>
            <a:r>
              <a:rPr lang="tr-TR" dirty="0"/>
              <a:t>c↓</a:t>
            </a:r>
            <a:r>
              <a:rPr lang="tr-TR" dirty="0" smtClean="0"/>
              <a:t>, t</a:t>
            </a:r>
            <a:r>
              <a:rPr lang="tr-TR" dirty="0"/>
              <a:t>↑, m↓ ⇒ AE </a:t>
            </a:r>
            <a:r>
              <a:rPr lang="tr-TR" dirty="0" smtClean="0"/>
              <a:t>doğrusu </a:t>
            </a:r>
            <a:r>
              <a:rPr lang="tr-TR" dirty="0" err="1" smtClean="0"/>
              <a:t>yatıklaşır</a:t>
            </a:r>
            <a:r>
              <a:rPr lang="tr-TR" dirty="0"/>
              <a:t>.</a:t>
            </a:r>
          </a:p>
          <a:p>
            <a:r>
              <a:rPr lang="tr-TR" dirty="0"/>
              <a:t>Ekonomide gelir düzeyi veri iken otonom harcamaların artması toplam planlanan harcama fonksiyonunun paralel olarak yukarı kaydırırken otonom harcamaların azalması toplam planlanan harcama fonksiyonunu paralel olarak aşağı kaymasına neden olur</a:t>
            </a:r>
            <a:r>
              <a:rPr lang="tr-TR" dirty="0" smtClean="0"/>
              <a:t>. Dolayısıyla genişleyici maliye politikası ( G</a:t>
            </a:r>
            <a:r>
              <a:rPr lang="tr-TR" dirty="0" smtClean="0"/>
              <a:t> ↑, TR ↑,T ↓) ekonomideki harcama düzeyini ve milli geliri arttıracaktır.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672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Keynesyen</a:t>
            </a:r>
            <a:r>
              <a:rPr lang="tr-TR" dirty="0" smtClean="0"/>
              <a:t> Çarpan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Otonom harcamalarındaki bir birimlik artışın kendisinden daha büyük milli gelir artışına yol açmasına çarpan (çoğaltan) mekanizması denir.</a:t>
            </a:r>
          </a:p>
          <a:p>
            <a:r>
              <a:rPr lang="tr-TR" smtClean="0"/>
              <a:t>Çarpan: 1/(1-c(1-t)+m)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4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Varsayımlar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Fiyatlar genel düzeyi sabittir.</a:t>
            </a:r>
          </a:p>
          <a:p>
            <a:r>
              <a:rPr lang="tr-TR" dirty="0" smtClean="0"/>
              <a:t>Faiz </a:t>
            </a:r>
            <a:r>
              <a:rPr lang="tr-TR" dirty="0"/>
              <a:t>haddi sabittir</a:t>
            </a:r>
            <a:r>
              <a:rPr lang="tr-TR" dirty="0" smtClean="0"/>
              <a:t>. Yatırımlar otonomdur.</a:t>
            </a:r>
          </a:p>
          <a:p>
            <a:r>
              <a:rPr lang="tr-TR" dirty="0" smtClean="0"/>
              <a:t>Faizler sabit olduğu için ve </a:t>
            </a:r>
            <a:r>
              <a:rPr lang="tr-TR" dirty="0" err="1"/>
              <a:t>K</a:t>
            </a:r>
            <a:r>
              <a:rPr lang="tr-TR" dirty="0" err="1" smtClean="0"/>
              <a:t>eynesyen</a:t>
            </a:r>
            <a:r>
              <a:rPr lang="tr-TR" dirty="0" smtClean="0"/>
              <a:t> iktisatta faiz haddi para piyasasında belirlendiğinden para piyasası analiz dışıdır.</a:t>
            </a:r>
          </a:p>
          <a:p>
            <a:r>
              <a:rPr lang="tr-TR" dirty="0" smtClean="0"/>
              <a:t>Model Harcama –Gelir modelidir. Dolayısıyla emek piyasası ve ekonomini üretim kısmı analiz dışındadır.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65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Harcama denklemi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• GSYH ayn</a:t>
            </a:r>
            <a:r>
              <a:rPr lang="tr-TR" dirty="0"/>
              <a:t>ı</a:t>
            </a:r>
            <a:r>
              <a:rPr lang="tr-TR" dirty="0" smtClean="0"/>
              <a:t> anda ekonominin hem toplam gelir ve toplam harcama düzeyini yansıtır.</a:t>
            </a:r>
          </a:p>
          <a:p>
            <a:r>
              <a:rPr lang="tr-TR" dirty="0" smtClean="0"/>
              <a:t>Y = AE = C + I + G + NX </a:t>
            </a:r>
          </a:p>
          <a:p>
            <a:r>
              <a:rPr lang="tr-TR" dirty="0" smtClean="0"/>
              <a:t>Y : GSYH</a:t>
            </a:r>
          </a:p>
          <a:p>
            <a:r>
              <a:rPr lang="tr-TR" dirty="0" smtClean="0"/>
              <a:t>AE : Toplam harcama</a:t>
            </a:r>
          </a:p>
          <a:p>
            <a:r>
              <a:rPr lang="tr-TR" dirty="0" smtClean="0"/>
              <a:t>C : Hane halkı tüketim harcaması</a:t>
            </a:r>
          </a:p>
          <a:p>
            <a:r>
              <a:rPr lang="tr-TR" dirty="0" smtClean="0"/>
              <a:t>I : Firmaların yatırım harcaması</a:t>
            </a:r>
          </a:p>
          <a:p>
            <a:r>
              <a:rPr lang="tr-TR" dirty="0" smtClean="0"/>
              <a:t>G: Kamu harcaması</a:t>
            </a:r>
          </a:p>
          <a:p>
            <a:r>
              <a:rPr lang="tr-TR" dirty="0" smtClean="0"/>
              <a:t>NX: Net ihracat</a:t>
            </a:r>
          </a:p>
          <a:p>
            <a:r>
              <a:rPr lang="tr-TR" dirty="0" smtClean="0"/>
              <a:t>Denge ekonomideki gelir düzeyi ile harcama düzeyinin dolayısıyla yatırım ile tasarruf düzeyinin birbirine eşit olduğu noktada sağlanacaktır.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372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Tüketim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Keynes’e göre </a:t>
            </a:r>
            <a:r>
              <a:rPr lang="tr-TR" dirty="0" smtClean="0"/>
              <a:t>tüketim harcamaları (C)  </a:t>
            </a:r>
            <a:r>
              <a:rPr lang="tr-TR" dirty="0"/>
              <a:t>harcanabilir reel </a:t>
            </a:r>
            <a:r>
              <a:rPr lang="tr-TR" dirty="0" smtClean="0"/>
              <a:t>gelirin (</a:t>
            </a:r>
            <a:r>
              <a:rPr lang="tr-TR" dirty="0" err="1" smtClean="0"/>
              <a:t>Y</a:t>
            </a:r>
            <a:r>
              <a:rPr lang="tr-TR" baseline="-25000" dirty="0" err="1" smtClean="0"/>
              <a:t>d</a:t>
            </a:r>
            <a:r>
              <a:rPr lang="tr-TR" dirty="0" smtClean="0"/>
              <a:t>) fonksiyonudur</a:t>
            </a:r>
            <a:r>
              <a:rPr lang="tr-TR" dirty="0"/>
              <a:t>.</a:t>
            </a:r>
          </a:p>
          <a:p>
            <a:r>
              <a:rPr lang="tr-TR" b="1" dirty="0"/>
              <a:t>C=C</a:t>
            </a:r>
            <a:r>
              <a:rPr lang="tr-TR" b="1" baseline="-25000" dirty="0"/>
              <a:t>0</a:t>
            </a:r>
            <a:r>
              <a:rPr lang="tr-TR" b="1" dirty="0"/>
              <a:t>+ c </a:t>
            </a:r>
            <a:r>
              <a:rPr lang="tr-TR" b="1" dirty="0" err="1"/>
              <a:t>Y</a:t>
            </a:r>
            <a:r>
              <a:rPr lang="tr-TR" b="1" baseline="-25000" dirty="0" err="1"/>
              <a:t>d</a:t>
            </a:r>
            <a:endParaRPr lang="tr-TR" dirty="0"/>
          </a:p>
          <a:p>
            <a:r>
              <a:rPr lang="tr-TR" dirty="0"/>
              <a:t>c= Marjinal tüketim eğilimidir. </a:t>
            </a:r>
            <a:r>
              <a:rPr lang="el-GR" dirty="0"/>
              <a:t>Δ</a:t>
            </a:r>
            <a:r>
              <a:rPr lang="tr-TR" dirty="0"/>
              <a:t>C/</a:t>
            </a:r>
            <a:r>
              <a:rPr lang="el-GR" dirty="0"/>
              <a:t>Δ</a:t>
            </a:r>
            <a:r>
              <a:rPr lang="tr-TR" dirty="0" smtClean="0"/>
              <a:t>Y</a:t>
            </a:r>
            <a:r>
              <a:rPr lang="tr-TR" dirty="0" smtClean="0"/>
              <a:t> 0&lt;c&lt;1</a:t>
            </a:r>
            <a:endParaRPr lang="tr-TR" dirty="0" smtClean="0"/>
          </a:p>
          <a:p>
            <a:r>
              <a:rPr lang="tr-TR" dirty="0" smtClean="0"/>
              <a:t>Tüketicinin gelirindeki bir birimlik değişimin, tüketicinin tüketim düzeyinde yaratacağı değişimi gösterecektir.</a:t>
            </a:r>
            <a:endParaRPr lang="tr-TR" dirty="0"/>
          </a:p>
          <a:p>
            <a:r>
              <a:rPr lang="tr-TR" dirty="0" err="1"/>
              <a:t>Y</a:t>
            </a:r>
            <a:r>
              <a:rPr lang="tr-TR" baseline="-25000" dirty="0" err="1"/>
              <a:t>d</a:t>
            </a:r>
            <a:r>
              <a:rPr lang="tr-TR" dirty="0"/>
              <a:t>=Uyarılmış tüketimdir.</a:t>
            </a:r>
          </a:p>
          <a:p>
            <a:r>
              <a:rPr lang="tr-TR" dirty="0"/>
              <a:t>C</a:t>
            </a:r>
            <a:r>
              <a:rPr lang="tr-TR" baseline="-25000" dirty="0"/>
              <a:t>0</a:t>
            </a:r>
            <a:r>
              <a:rPr lang="tr-TR" dirty="0"/>
              <a:t>= Otonom tüketimdir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Tüketicinin gelirinden bağımsız olarak gerçekleştirdiği harcama düzeyini ifade eder. Otonom tüketim, tüketicinin serveti, tüketicilerin piyasaya dair beklentileri gibi etmenlerden etkilenir.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507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Tüketim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Tüketim doğrusunun eğimi marjinal tüketim eğilimine </a:t>
            </a:r>
            <a:r>
              <a:rPr lang="tr-TR" dirty="0"/>
              <a:t>eşittir.</a:t>
            </a:r>
          </a:p>
          <a:p>
            <a:r>
              <a:rPr lang="tr-TR" dirty="0"/>
              <a:t>M</a:t>
            </a:r>
            <a:r>
              <a:rPr lang="tr-TR" dirty="0" smtClean="0"/>
              <a:t>arjinal tüketim eğilimindeki</a:t>
            </a:r>
            <a:r>
              <a:rPr lang="tr-TR" dirty="0" smtClean="0"/>
              <a:t> artış doğruyu dikleştirir.</a:t>
            </a:r>
            <a:endParaRPr lang="tr-TR" dirty="0"/>
          </a:p>
          <a:p>
            <a:r>
              <a:rPr lang="tr-TR" dirty="0" smtClean="0"/>
              <a:t>Buna karşın </a:t>
            </a:r>
            <a:r>
              <a:rPr lang="tr-TR" dirty="0" smtClean="0"/>
              <a:t>otonom tüketim harcamasındaki bir artış, eğimi değiştirmezken, doğruyu yukarıya </a:t>
            </a:r>
            <a:r>
              <a:rPr lang="tr-TR" dirty="0" smtClean="0"/>
              <a:t>paralel olarak kaydıracaktır.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80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Tasarruf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Keynese</a:t>
            </a:r>
            <a:r>
              <a:rPr lang="tr-TR" dirty="0"/>
              <a:t> göre tasarruf harcanabilir reel </a:t>
            </a:r>
            <a:r>
              <a:rPr lang="tr-TR" dirty="0" smtClean="0"/>
              <a:t>gelirin tüketilmeyen kısmıdır. Dolayısıyla aynı tüketim harcaması gibi harcanabilir gelirin bir fonksiyonudur.</a:t>
            </a:r>
            <a:endParaRPr lang="tr-TR" dirty="0"/>
          </a:p>
          <a:p>
            <a:r>
              <a:rPr lang="tr-TR" b="1" dirty="0"/>
              <a:t>S=S</a:t>
            </a:r>
            <a:r>
              <a:rPr lang="tr-TR" b="1" baseline="-25000" dirty="0"/>
              <a:t>0</a:t>
            </a:r>
            <a:r>
              <a:rPr lang="tr-TR" b="1" dirty="0"/>
              <a:t>+sY</a:t>
            </a:r>
            <a:r>
              <a:rPr lang="tr-TR" b="1" baseline="-25000" dirty="0"/>
              <a:t>d</a:t>
            </a:r>
            <a:endParaRPr lang="tr-TR" dirty="0"/>
          </a:p>
          <a:p>
            <a:r>
              <a:rPr lang="tr-TR" dirty="0"/>
              <a:t>s= Marjinal Tasarruf Eğilimi: </a:t>
            </a:r>
            <a:r>
              <a:rPr lang="el-GR" dirty="0"/>
              <a:t>Δ</a:t>
            </a:r>
            <a:r>
              <a:rPr lang="tr-TR" dirty="0"/>
              <a:t>S/</a:t>
            </a:r>
            <a:r>
              <a:rPr lang="el-GR" dirty="0"/>
              <a:t>Δ</a:t>
            </a:r>
            <a:r>
              <a:rPr lang="tr-TR" dirty="0" err="1" smtClean="0"/>
              <a:t>Y</a:t>
            </a:r>
            <a:r>
              <a:rPr lang="tr-TR" baseline="-25000" dirty="0" err="1" smtClean="0"/>
              <a:t>d</a:t>
            </a:r>
            <a:r>
              <a:rPr lang="tr-TR" baseline="-25000" dirty="0" smtClean="0"/>
              <a:t> </a:t>
            </a:r>
            <a:r>
              <a:rPr lang="tr-TR" dirty="0" smtClean="0"/>
              <a:t>0&lt;s&lt;1</a:t>
            </a:r>
            <a:endParaRPr lang="tr-TR" baseline="-25000" dirty="0" smtClean="0"/>
          </a:p>
          <a:p>
            <a:r>
              <a:rPr lang="tr-TR" dirty="0" smtClean="0"/>
              <a:t>Tüketicinin gelirindeki bir birimlik değişimin, tüketicinin tasarruf düzeyinde yaratacağı değişimi gösterecektir.</a:t>
            </a:r>
            <a:endParaRPr lang="tr-TR" b="1" dirty="0"/>
          </a:p>
          <a:p>
            <a:r>
              <a:rPr lang="tr-TR" b="1" dirty="0" err="1" smtClean="0"/>
              <a:t>c+s</a:t>
            </a:r>
            <a:r>
              <a:rPr lang="tr-TR" b="1" dirty="0" smtClean="0"/>
              <a:t>=1</a:t>
            </a:r>
            <a:endParaRPr lang="tr-TR" dirty="0"/>
          </a:p>
          <a:p>
            <a:r>
              <a:rPr lang="tr-TR" dirty="0" smtClean="0"/>
              <a:t>Marjinal tüketim eğilimi ile marjinal tasarruf eğiliminin toplamı 1’e eşit olacaktır.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186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Yatırım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Keynes’e </a:t>
            </a:r>
            <a:r>
              <a:rPr lang="tr-TR" dirty="0"/>
              <a:t>göre yatırımları belirleyen </a:t>
            </a:r>
            <a:r>
              <a:rPr lang="tr-TR" dirty="0" smtClean="0"/>
              <a:t>faktörler, faiz haddi, sermayenin marjinal etkinliği, yatırımlardan </a:t>
            </a:r>
            <a:r>
              <a:rPr lang="tr-TR" dirty="0"/>
              <a:t>beklenen </a:t>
            </a:r>
            <a:r>
              <a:rPr lang="tr-TR" dirty="0" smtClean="0"/>
              <a:t>karlılığı ve firmaların piyasa beklentileridir. </a:t>
            </a:r>
            <a:endParaRPr lang="tr-TR" dirty="0"/>
          </a:p>
          <a:p>
            <a:r>
              <a:rPr lang="tr-TR" b="1" dirty="0"/>
              <a:t>I=I</a:t>
            </a:r>
            <a:r>
              <a:rPr lang="tr-TR" b="1" baseline="-25000" dirty="0"/>
              <a:t>0</a:t>
            </a:r>
            <a:r>
              <a:rPr lang="tr-TR" b="1" dirty="0"/>
              <a:t>-bi</a:t>
            </a:r>
            <a:endParaRPr lang="tr-TR" dirty="0"/>
          </a:p>
          <a:p>
            <a:r>
              <a:rPr lang="tr-TR" dirty="0"/>
              <a:t>I</a:t>
            </a:r>
            <a:r>
              <a:rPr lang="tr-TR" baseline="-25000" dirty="0"/>
              <a:t>0</a:t>
            </a:r>
            <a:r>
              <a:rPr lang="tr-TR" dirty="0"/>
              <a:t>=Otonom Yatırımlar</a:t>
            </a:r>
          </a:p>
          <a:p>
            <a:r>
              <a:rPr lang="tr-TR" dirty="0"/>
              <a:t>b= Yatırımların faize duyarlılığıdır.</a:t>
            </a:r>
          </a:p>
          <a:p>
            <a:r>
              <a:rPr lang="tr-TR" dirty="0" err="1"/>
              <a:t>bi</a:t>
            </a:r>
            <a:r>
              <a:rPr lang="tr-TR" dirty="0"/>
              <a:t>= uyarılmış yatırımdır.</a:t>
            </a:r>
          </a:p>
          <a:p>
            <a:r>
              <a:rPr lang="tr-TR" dirty="0" smtClean="0"/>
              <a:t>Yatırımlarla faiz oranı arasında ters yönlü ilişki söz konusudur. Ancak modelde f</a:t>
            </a:r>
            <a:r>
              <a:rPr lang="tr-TR" dirty="0" smtClean="0"/>
              <a:t>aiz </a:t>
            </a:r>
            <a:r>
              <a:rPr lang="tr-TR" dirty="0"/>
              <a:t>haddinin sabit olduğu </a:t>
            </a:r>
            <a:r>
              <a:rPr lang="tr-TR" dirty="0" smtClean="0"/>
              <a:t>varsayıldığından modelde yatırımlar otonom yatırımlar olarak kabul edilmektedir.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015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Harcaması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Keynes, ekonomide talep yetersizliği olduğu durumda, hükümetin kamu harcamalarını arttırarak talep düzeyini dolayısıyla milli geliri arttırması gerektiğini savunur. Bu yüzden modelde </a:t>
            </a:r>
            <a:r>
              <a:rPr lang="tr-TR" dirty="0"/>
              <a:t>kamu harcamaları </a:t>
            </a:r>
            <a:r>
              <a:rPr lang="tr-TR" dirty="0" smtClean="0"/>
              <a:t>otonom </a:t>
            </a:r>
            <a:r>
              <a:rPr lang="tr-TR" dirty="0"/>
              <a:t>olarak kabul edilmektedir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Kamunun modele dahil edilmesiyle harcanabilir gelir şu şekilde ifade edilir:</a:t>
            </a:r>
          </a:p>
          <a:p>
            <a:r>
              <a:rPr lang="tr-TR" dirty="0" err="1" smtClean="0"/>
              <a:t>Y</a:t>
            </a:r>
            <a:r>
              <a:rPr lang="tr-TR" baseline="-25000" dirty="0" err="1" smtClean="0"/>
              <a:t>d</a:t>
            </a:r>
            <a:r>
              <a:rPr lang="tr-TR" dirty="0" smtClean="0"/>
              <a:t> : Y-T+TR</a:t>
            </a:r>
          </a:p>
          <a:p>
            <a:r>
              <a:rPr lang="tr-TR" dirty="0" smtClean="0"/>
              <a:t>T: vergi</a:t>
            </a:r>
          </a:p>
          <a:p>
            <a:r>
              <a:rPr lang="tr-TR" dirty="0" smtClean="0"/>
              <a:t>TR: transfer harcamaları</a:t>
            </a:r>
          </a:p>
          <a:p>
            <a:r>
              <a:rPr lang="tr-TR" dirty="0" smtClean="0"/>
              <a:t>TR= TR</a:t>
            </a:r>
            <a:r>
              <a:rPr lang="tr-TR" baseline="-25000" dirty="0" smtClean="0"/>
              <a:t>0</a:t>
            </a:r>
          </a:p>
          <a:p>
            <a:r>
              <a:rPr lang="tr-TR" dirty="0" smtClean="0"/>
              <a:t>T= T</a:t>
            </a:r>
            <a:r>
              <a:rPr lang="tr-TR" baseline="-25000" dirty="0" smtClean="0"/>
              <a:t>0</a:t>
            </a:r>
            <a:r>
              <a:rPr lang="tr-TR" dirty="0" smtClean="0"/>
              <a:t> + </a:t>
            </a:r>
            <a:r>
              <a:rPr lang="tr-TR" dirty="0" err="1" smtClean="0"/>
              <a:t>tY</a:t>
            </a:r>
            <a:endParaRPr lang="tr-TR" dirty="0" smtClean="0"/>
          </a:p>
          <a:p>
            <a:r>
              <a:rPr lang="tr-TR" dirty="0" smtClean="0"/>
              <a:t>t: marjinal vergi oranı</a:t>
            </a:r>
          </a:p>
          <a:p>
            <a:r>
              <a:rPr lang="tr-TR" dirty="0" smtClean="0"/>
              <a:t>Gelirdeki değişimin vergi hasılatında yarattığı değişimi verir.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5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Net İhracat Fonksiyonu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NX= X-M</a:t>
            </a:r>
          </a:p>
          <a:p>
            <a:r>
              <a:rPr lang="tr-TR" b="1" dirty="0" smtClean="0"/>
              <a:t>İhracat (X)</a:t>
            </a:r>
            <a:endParaRPr lang="tr-TR" dirty="0"/>
          </a:p>
          <a:p>
            <a:r>
              <a:rPr lang="tr-TR" dirty="0" smtClean="0"/>
              <a:t>İhracatı </a:t>
            </a:r>
            <a:r>
              <a:rPr lang="tr-TR" dirty="0"/>
              <a:t>belirleyen </a:t>
            </a:r>
            <a:r>
              <a:rPr lang="tr-TR" dirty="0" smtClean="0"/>
              <a:t>iki temel unsur bulunmaktadır. Bunlar yabancı ülkelerin </a:t>
            </a:r>
            <a:r>
              <a:rPr lang="tr-TR" dirty="0"/>
              <a:t>gelir düzeyi ve reel döviz kurudur.</a:t>
            </a:r>
          </a:p>
          <a:p>
            <a:r>
              <a:rPr lang="tr-TR" dirty="0"/>
              <a:t>x=f(Y</a:t>
            </a:r>
            <a:r>
              <a:rPr lang="tr-TR" baseline="30000" dirty="0"/>
              <a:t>*</a:t>
            </a:r>
            <a:r>
              <a:rPr lang="tr-TR" dirty="0"/>
              <a:t>,R</a:t>
            </a:r>
            <a:r>
              <a:rPr lang="tr-TR" dirty="0" smtClean="0"/>
              <a:t>)</a:t>
            </a:r>
          </a:p>
          <a:p>
            <a:r>
              <a:rPr lang="tr-TR" dirty="0" smtClean="0"/>
              <a:t>Y</a:t>
            </a:r>
            <a:r>
              <a:rPr lang="tr-TR" baseline="30000" dirty="0" smtClean="0"/>
              <a:t>*</a:t>
            </a:r>
            <a:r>
              <a:rPr lang="tr-TR" dirty="0" smtClean="0"/>
              <a:t>: yabancıların geliri</a:t>
            </a:r>
          </a:p>
          <a:p>
            <a:r>
              <a:rPr lang="tr-TR" dirty="0" smtClean="0"/>
              <a:t>R : reel döviz kuru</a:t>
            </a:r>
            <a:endParaRPr lang="tr-TR" dirty="0"/>
          </a:p>
          <a:p>
            <a:r>
              <a:rPr lang="tr-TR" dirty="0" smtClean="0"/>
              <a:t>Yabancıları geliri arttıkça </a:t>
            </a:r>
            <a:r>
              <a:rPr lang="tr-TR" dirty="0"/>
              <a:t>ihracat </a:t>
            </a:r>
            <a:r>
              <a:rPr lang="tr-TR" dirty="0" smtClean="0"/>
              <a:t>artarken </a:t>
            </a:r>
            <a:r>
              <a:rPr lang="tr-TR" dirty="0"/>
              <a:t>döviz kurunun artması yerli paranın değer kaybetmesine </a:t>
            </a:r>
            <a:r>
              <a:rPr lang="tr-TR" dirty="0" smtClean="0"/>
              <a:t>dolayısıyla ihracatın </a:t>
            </a:r>
            <a:r>
              <a:rPr lang="tr-TR" dirty="0"/>
              <a:t>artmasına neden olur. </a:t>
            </a:r>
            <a:r>
              <a:rPr lang="tr-TR" dirty="0" smtClean="0"/>
              <a:t>Modelde harcamalar gelirle ilişkilendirildiğinden ihracat harcaması modelde</a:t>
            </a:r>
            <a:r>
              <a:rPr lang="tr-TR" dirty="0"/>
              <a:t>  otonom olarak </a:t>
            </a:r>
            <a:r>
              <a:rPr lang="tr-TR" dirty="0" smtClean="0"/>
              <a:t>kabul edilecektir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452663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533</Words>
  <Application>Microsoft Office PowerPoint</Application>
  <PresentationFormat>Ekran Gösterisi (4:3)</PresentationFormat>
  <Paragraphs>85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Planlanan Harcama Düzeyi: basit Keynesyen Model</vt:lpstr>
      <vt:lpstr>Temel Varsayımlar</vt:lpstr>
      <vt:lpstr>Harcama denklemi</vt:lpstr>
      <vt:lpstr>Tüketim Fonksiyonu</vt:lpstr>
      <vt:lpstr>Tüketim Fonksiyonu</vt:lpstr>
      <vt:lpstr>Tasarruf Fonksiyonu</vt:lpstr>
      <vt:lpstr>Yatırım Fonksiyonu</vt:lpstr>
      <vt:lpstr>Kamu Harcaması Fonksiyonu</vt:lpstr>
      <vt:lpstr>Net İhracat Fonksiyonu</vt:lpstr>
      <vt:lpstr>Net İhracat Fonksiyonu</vt:lpstr>
      <vt:lpstr>Toplam Planlanan Harcama ve Denge Milli Gelir</vt:lpstr>
      <vt:lpstr>Keynesyen Çarpan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Planlanan Harcama Düzeyi: basit Keynesyen Model</dc:title>
  <dc:creator>AKIN USUPBEYLI</dc:creator>
  <cp:lastModifiedBy>AKIN USUPBEYLI</cp:lastModifiedBy>
  <cp:revision>9</cp:revision>
  <dcterms:created xsi:type="dcterms:W3CDTF">2018-02-19T12:28:11Z</dcterms:created>
  <dcterms:modified xsi:type="dcterms:W3CDTF">2018-02-19T15:04:52Z</dcterms:modified>
</cp:coreProperties>
</file>