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30861-748F-4DCB-9D8A-3651D4199E11}" type="datetimeFigureOut">
              <a:rPr lang="tr-TR" smtClean="0"/>
              <a:t>03.05.2020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F964C-8419-4F00-9E28-1E74B14EF2F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HUKUKU 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  <a:p>
            <a:pPr marL="514350" indent="-514350">
              <a:buAutoNum type="arabicPeriod"/>
            </a:pPr>
            <a:r>
              <a:rPr lang="tr-TR" dirty="0" smtClean="0"/>
              <a:t>Sosyal Güvenlik Kavramı- Osmanlı İmparatorluğu ve Cumhuriyet döneminde sosyal güvenlik sistemleri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a) Mali </a:t>
            </a:r>
            <a:r>
              <a:rPr lang="tr-TR" dirty="0"/>
              <a:t>sıkıntı çekildiğinde ödünç para verilmesi;</a:t>
            </a:r>
          </a:p>
          <a:p>
            <a:pPr algn="just">
              <a:buNone/>
            </a:pPr>
            <a:r>
              <a:rPr lang="tr-TR" dirty="0"/>
              <a:t>b) Hastalık durumunda, sözleşme yapılmış hastanelerde muayene,</a:t>
            </a:r>
          </a:p>
          <a:p>
            <a:pPr algn="just">
              <a:buNone/>
            </a:pPr>
            <a:r>
              <a:rPr lang="tr-TR" dirty="0"/>
              <a:t>tedavi ve bakım; aile fertleriİle yardım yapılması;</a:t>
            </a:r>
          </a:p>
          <a:p>
            <a:pPr algn="just"/>
            <a:endParaRPr lang="tr-TR" dirty="0" smtClean="0"/>
          </a:p>
          <a:p>
            <a:pPr algn="just">
              <a:buNone/>
            </a:pPr>
            <a:r>
              <a:rPr lang="tr-TR" dirty="0" smtClean="0"/>
              <a:t>c</a:t>
            </a:r>
            <a:r>
              <a:rPr lang="tr-TR" dirty="0"/>
              <a:t>) Usta ve aile fertlerinin ölümü halinde defin giderlerinin karşılanması.</a:t>
            </a:r>
          </a:p>
          <a:p>
            <a:pPr algn="just">
              <a:buNone/>
            </a:pPr>
            <a:endParaRPr lang="tr-TR" dirty="0" smtClean="0"/>
          </a:p>
          <a:p>
            <a:pPr algn="just">
              <a:buNone/>
            </a:pPr>
            <a:r>
              <a:rPr lang="tr-TR" dirty="0" smtClean="0"/>
              <a:t>Ustanın </a:t>
            </a:r>
            <a:r>
              <a:rPr lang="tr-TR" dirty="0"/>
              <a:t>eşine, tekrar evleninceye kadar bir kalfanın yardımıyla</a:t>
            </a:r>
          </a:p>
          <a:p>
            <a:pPr algn="just">
              <a:buNone/>
            </a:pPr>
            <a:r>
              <a:rPr lang="tr-TR" dirty="0"/>
              <a:t>atelyenin üretim faaliyetini sürdürmesine izin verilmek </a:t>
            </a:r>
            <a:r>
              <a:rPr lang="tr-TR" dirty="0" smtClean="0"/>
              <a:t>suretiyle,yardım</a:t>
            </a:r>
            <a:endParaRPr lang="tr-TR" dirty="0"/>
          </a:p>
          <a:p>
            <a:pPr algn="just">
              <a:buNone/>
            </a:pPr>
            <a:r>
              <a:rPr lang="tr-TR" dirty="0"/>
              <a:t>sağlanıyordu. Yetimler de korunuyordu.</a:t>
            </a:r>
          </a:p>
          <a:p>
            <a:pPr algn="just">
              <a:buNone/>
            </a:pPr>
            <a:r>
              <a:rPr lang="tr-TR" dirty="0"/>
              <a:t>d) Malullük ve yaşlılık durumunda, usta ve ailesinin ölümüne kadar</a:t>
            </a:r>
          </a:p>
          <a:p>
            <a:pPr algn="just">
              <a:buNone/>
            </a:pPr>
            <a:r>
              <a:rPr lang="tr-TR" dirty="0"/>
              <a:t>bakılması ve konut sağlanması.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/>
              <a:t>SANAYİ DEVRİMİNİN BAŞLAMASINDAN SONRA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Sanayi </a:t>
            </a:r>
            <a:r>
              <a:rPr lang="tr-TR" dirty="0"/>
              <a:t>devriminin başlangıcı olan 18. yüzyılın ortalarında </a:t>
            </a:r>
            <a:r>
              <a:rPr lang="tr-TR" dirty="0" smtClean="0"/>
              <a:t>başlayan ve </a:t>
            </a:r>
            <a:r>
              <a:rPr lang="tr-TR" dirty="0"/>
              <a:t>yüzyıl sonuna doğru hızlanan teknik buluşlarla yeni siyasal </a:t>
            </a:r>
            <a:r>
              <a:rPr lang="tr-TR" dirty="0" smtClean="0"/>
              <a:t>gelişimler Avrupa </a:t>
            </a:r>
            <a:r>
              <a:rPr lang="tr-TR" dirty="0"/>
              <a:t>ülkelerinde büyük ekonomik ve toplumsal dönüşümlere </a:t>
            </a:r>
            <a:r>
              <a:rPr lang="tr-TR" dirty="0" smtClean="0"/>
              <a:t>yol açmıştı</a:t>
            </a:r>
            <a:r>
              <a:rPr lang="tr-TR" dirty="0"/>
              <a:t>.</a:t>
            </a:r>
          </a:p>
          <a:p>
            <a:pPr algn="just"/>
            <a:r>
              <a:rPr lang="tr-TR" dirty="0"/>
              <a:t>Buharla çalışan makinaların bulunuşu yüzlerce işçinin çalıştığı </a:t>
            </a:r>
            <a:r>
              <a:rPr lang="tr-TR" dirty="0" smtClean="0"/>
              <a:t>büyük sanayi </a:t>
            </a:r>
            <a:r>
              <a:rPr lang="tr-TR" dirty="0"/>
              <a:t>işletmelerinin kurulmasına imkan sağlıyordu. </a:t>
            </a:r>
            <a:endParaRPr lang="tr-TR" dirty="0" smtClean="0"/>
          </a:p>
          <a:p>
            <a:pPr algn="just"/>
            <a:r>
              <a:rPr lang="tr-TR" dirty="0" smtClean="0"/>
              <a:t>Aile işletmelerinin sermaye </a:t>
            </a:r>
            <a:r>
              <a:rPr lang="tr-TR" dirty="0"/>
              <a:t>yetersizliğine karşılık, hisse senedi ve tahvil </a:t>
            </a:r>
            <a:r>
              <a:rPr lang="tr-TR" dirty="0" smtClean="0"/>
              <a:t>çıkarılması yoluyla</a:t>
            </a:r>
            <a:r>
              <a:rPr lang="tr-TR" dirty="0"/>
              <a:t>, büyük işletmeler için gerekli büyük sermayeler </a:t>
            </a:r>
            <a:r>
              <a:rPr lang="tr-TR" dirty="0" smtClean="0"/>
              <a:t>sağlanabilmekteydi(DİLİK).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SANAYİ DEVRİMİNİN BAŞLAMASINDAN SONRA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Yeni doğan işçi sınıfının sosyal bakımdan belirgin özelliği, </a:t>
            </a:r>
            <a:r>
              <a:rPr lang="tr-TR" dirty="0" smtClean="0"/>
              <a:t>varlığını Sürdürmede </a:t>
            </a:r>
            <a:r>
              <a:rPr lang="tr-TR" dirty="0"/>
              <a:t>güvensizlik, çok düşük gelir ve her türlü servetten yoksunluktu.</a:t>
            </a:r>
          </a:p>
          <a:p>
            <a:pPr algn="just"/>
            <a:r>
              <a:rPr lang="tr-TR" dirty="0"/>
              <a:t>İşçilere servetin kaynağı olan "sermaye sahipliği" yolu artık </a:t>
            </a:r>
            <a:r>
              <a:rPr lang="tr-TR" dirty="0" smtClean="0"/>
              <a:t>kesin bir </a:t>
            </a:r>
            <a:r>
              <a:rPr lang="tr-TR" dirty="0"/>
              <a:t>biçimde kapatılmış bulunmaktaydı.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SANAYİ DEVRİMİNİN BAŞLAMASINDAN SONRA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İşçilerin korunmasına ilişkin ilk tedbirlerin </a:t>
            </a:r>
            <a:r>
              <a:rPr lang="tr-TR" dirty="0">
                <a:solidFill>
                  <a:srgbClr val="FF0000"/>
                </a:solidFill>
              </a:rPr>
              <a:t>İngiltere'de</a:t>
            </a:r>
            <a:r>
              <a:rPr lang="tr-TR" dirty="0"/>
              <a:t> alınmaya </a:t>
            </a:r>
            <a:r>
              <a:rPr lang="tr-TR" dirty="0" smtClean="0"/>
              <a:t>başlama ve </a:t>
            </a:r>
            <a:r>
              <a:rPr lang="tr-TR" dirty="0"/>
              <a:t>gelişmesine karşılık, sosyal güvenlikle ilgili modern </a:t>
            </a:r>
            <a:r>
              <a:rPr lang="tr-TR" dirty="0" smtClean="0"/>
              <a:t>uygulamalar ilk </a:t>
            </a:r>
            <a:r>
              <a:rPr lang="tr-TR" b="1" dirty="0"/>
              <a:t>kez Almanya'da </a:t>
            </a:r>
            <a:r>
              <a:rPr lang="tr-TR" dirty="0"/>
              <a:t>başlatılmış ve sonra diğer ülkelere yayılmıştır.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OSMANLI DÖNEMİ SOSYAL GÜVENLİK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Anadolu Selçukluları'ndan sonra kurulan küçük beylikler </a:t>
            </a:r>
            <a:r>
              <a:rPr lang="tr-TR" dirty="0" smtClean="0"/>
              <a:t>döneminde ve </a:t>
            </a:r>
            <a:r>
              <a:rPr lang="tr-TR" dirty="0"/>
              <a:t>özellikle daha sonra bu beyliklerden doğmuş olan Osmanlı </a:t>
            </a:r>
            <a:r>
              <a:rPr lang="tr-TR" dirty="0" smtClean="0"/>
              <a:t>İmparatorluğu'nda vakıfların </a:t>
            </a:r>
            <a:r>
              <a:rPr lang="tr-TR" dirty="0"/>
              <a:t>önemi daha. da artrnıştır. Gerçekte </a:t>
            </a:r>
            <a:endParaRPr lang="tr-TR" dirty="0" smtClean="0"/>
          </a:p>
          <a:p>
            <a:r>
              <a:rPr lang="tr-TR" dirty="0" smtClean="0"/>
              <a:t>Selçuklu vakıfları Osmanlılar </a:t>
            </a:r>
            <a:r>
              <a:rPr lang="tr-TR" dirty="0"/>
              <a:t>döneminde de faaliyetlerine devam etmiştir. Ancak, bu dönemde</a:t>
            </a:r>
          </a:p>
          <a:p>
            <a:r>
              <a:rPr lang="tr-TR" dirty="0"/>
              <a:t>vakıflar daha da yaygınlaşarak çok daha büyük bir gelişim göstermiştir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OSMANLI DÖNEMİ SOSYAL GÜVENLİK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Öyle ki, batılı bazı sosyal siyasetçiler 16. yüzyılda Osmanlı İmparatorluğu</a:t>
            </a:r>
          </a:p>
          <a:p>
            <a:r>
              <a:rPr lang="tr-TR" dirty="0" smtClean="0"/>
              <a:t>için "vakıf cenneti" deyimini kullanmışlardır.</a:t>
            </a:r>
          </a:p>
          <a:p>
            <a:r>
              <a:rPr lang="tr-TR" dirty="0" smtClean="0"/>
              <a:t> Osmanlı İmparatorluğu'nda vakıflar ülkenin ekonomik ve sosyal hayatında son derece önemli bir role sahipti.</a:t>
            </a:r>
          </a:p>
          <a:p>
            <a:r>
              <a:rPr lang="tr-TR" dirty="0" smtClean="0"/>
              <a:t> Devlet, eğitim, sağlık, sosyal yardım, şehircilik,  belediye ve bayındırlık gibi kamu hizmetlerini vakıflara gördürüyordu.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OSMANLI DÖNEMİ SOSYAL GÜVENLİK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dirty="0" smtClean="0"/>
              <a:t>Ayrıca askeri, dini hizmetlere ve değişik spesifik amaçlara yönelik vakıflar da vardı.</a:t>
            </a:r>
          </a:p>
          <a:p>
            <a:pPr algn="just"/>
            <a:r>
              <a:rPr lang="tr-TR" dirty="0" smtClean="0"/>
              <a:t> Vakıflara bırakılan hizmetlerin görülmesi amacıyla özel kişiler yanında, başta padişah olmak üzere devlet büyükleri de vakıflar kuruyor; vakıflar vergi bağışıklıkları ve başka yollardan Devletçe destekleniyordu.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Öyle ki, 18. yüzyılın sonlarıyla 19. yüzyılın başlarında Osmanlı</a:t>
            </a:r>
          </a:p>
          <a:p>
            <a:pPr algn="just"/>
            <a:r>
              <a:rPr lang="tr-TR" dirty="0" smtClean="0"/>
              <a:t>İmparatorluğu'ndaki taşınmaz mallarıı;ı büyük bir ksımının vakıfların</a:t>
            </a:r>
          </a:p>
          <a:p>
            <a:pPr algn="just"/>
            <a:r>
              <a:rPr lang="tr-TR" dirty="0" smtClean="0"/>
              <a:t>f.linde bulunduğu; toplam taşınmazlal" içinde vakıfların payının dörtte üç oranına ulaşmış olduğu o devirlerde yaşamış bazı yazarlarca söylenir(DİLİK).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Sosyal güvenliğe ihtiyaç insanlıkla birlikte doğmuştur. </a:t>
            </a:r>
            <a:endParaRPr lang="tr-TR" dirty="0" smtClean="0"/>
          </a:p>
          <a:p>
            <a:pPr algn="just"/>
            <a:r>
              <a:rPr lang="tr-TR" dirty="0" smtClean="0"/>
              <a:t>İnsanoğlu çeşitli dönemlerde</a:t>
            </a:r>
            <a:r>
              <a:rPr lang="tr-TR" dirty="0"/>
              <a:t>, ekonomik ve sosyal şartlar ve çok kez </a:t>
            </a:r>
            <a:r>
              <a:rPr lang="tr-TR" dirty="0" smtClean="0"/>
              <a:t>de </a:t>
            </a:r>
            <a:r>
              <a:rPr lang="tr-TR" dirty="0"/>
              <a:t>dini inanç </a:t>
            </a:r>
            <a:r>
              <a:rPr lang="tr-TR" dirty="0" smtClean="0"/>
              <a:t>ve görüşlerine </a:t>
            </a:r>
            <a:r>
              <a:rPr lang="tr-TR" dirty="0"/>
              <a:t>göre bu ihtiyacı karşılamanın yollarını aramış, bulmaya </a:t>
            </a:r>
            <a:r>
              <a:rPr lang="tr-TR" dirty="0" smtClean="0"/>
              <a:t>çalışmış ve bulabilmiştir(DİLİK).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Eski çağlarda kabile ve daha </a:t>
            </a:r>
            <a:r>
              <a:rPr lang="tr-TR" dirty="0" smtClean="0"/>
              <a:t>sonra </a:t>
            </a:r>
            <a:r>
              <a:rPr lang="tr-TR" dirty="0"/>
              <a:t>da aile içi dayanışma ve </a:t>
            </a:r>
            <a:r>
              <a:rPr lang="tr-TR" dirty="0" smtClean="0"/>
              <a:t>yardımlaşma sosyal </a:t>
            </a:r>
            <a:r>
              <a:rPr lang="tr-TR" dirty="0"/>
              <a:t>güvenliğin doğal yolları olarak görülmüştür.</a:t>
            </a:r>
          </a:p>
          <a:p>
            <a:r>
              <a:rPr lang="tr-TR" dirty="0"/>
              <a:t>Eski avcı kabileleri bir tür üretim ve tüketim birliği halinde yaşamaktaydı.</a:t>
            </a:r>
          </a:p>
          <a:p>
            <a:r>
              <a:rPr lang="tr-TR" dirty="0"/>
              <a:t>Bu birlikte çalışan veya çalışamayan herkesin geçimi, her </a:t>
            </a:r>
            <a:r>
              <a:rPr lang="tr-TR" dirty="0" smtClean="0"/>
              <a:t>kabilenin kendi </a:t>
            </a:r>
            <a:r>
              <a:rPr lang="tr-TR" dirty="0"/>
              <a:t>imkan ve şartları ölçüsünde, sağlanabiliyordu.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Aile içi dayanışma özellikle tarım ekonomisine geçişten </a:t>
            </a:r>
            <a:r>
              <a:rPr lang="tr-TR" dirty="0" smtClean="0"/>
              <a:t>sanayileşme öncesine </a:t>
            </a:r>
            <a:r>
              <a:rPr lang="tr-TR" dirty="0"/>
              <a:t>kadar olan dönemde sosyal güvenlikte önemli roloynamıştır.</a:t>
            </a:r>
          </a:p>
          <a:p>
            <a:pPr algn="just"/>
            <a:r>
              <a:rPr lang="tr-TR" dirty="0"/>
              <a:t>Bu dönemde aile sosyal güvenlik açısından, eski avcı kabililerine </a:t>
            </a:r>
            <a:r>
              <a:rPr lang="tr-TR" dirty="0" smtClean="0"/>
              <a:t>benzer biçimde </a:t>
            </a:r>
            <a:r>
              <a:rPr lang="tr-TR" dirty="0"/>
              <a:t>fakat daha küçük b~r birim halinde, bir tür üretim ve </a:t>
            </a:r>
            <a:r>
              <a:rPr lang="tr-TR" dirty="0" smtClean="0"/>
              <a:t>tüketim bi.rliği </a:t>
            </a:r>
            <a:r>
              <a:rPr lang="tr-TR" dirty="0"/>
              <a:t>niteliğini taşımaktaydı. </a:t>
            </a:r>
            <a:endParaRPr lang="tr-TR" dirty="0" smtClean="0"/>
          </a:p>
          <a:p>
            <a:pPr algn="just"/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TARİHSEL GELİŞİM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Nesiller değişmekte fakat aile ocağında sürekli olarak çocuklar, çalışma çağında bulunanlar, yaşlılar ve daha yaşlılar birlikte yaşamışlardı. üretim düşük olsa bile, süreklilik göstermekteydi. </a:t>
            </a:r>
          </a:p>
          <a:p>
            <a:r>
              <a:rPr lang="tr-TR" dirty="0" smtClean="0"/>
              <a:t>Çalışanlardan birinin bir hastalık ya da kazadan dolayı işgöremez duruma düşmesi veya ölümünde, diğer üyeler, bir ölçüde aksama ile de olsa, üretim faaliyetini sürdürebilmekteydi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tr-TR" dirty="0" smtClean="0"/>
              <a:t>Meslek </a:t>
            </a:r>
            <a:r>
              <a:rPr lang="tr-TR" dirty="0"/>
              <a:t>teşekküllerİ çerçevesinde yardımlaşma Batı dünyasında </a:t>
            </a:r>
            <a:r>
              <a:rPr lang="tr-TR" dirty="0" smtClean="0"/>
              <a:t>sosyal güvenliğin </a:t>
            </a:r>
            <a:r>
              <a:rPr lang="tr-TR" dirty="0"/>
              <a:t>sağlanmasında </a:t>
            </a:r>
            <a:r>
              <a:rPr lang="tr-TR" dirty="0" smtClean="0"/>
              <a:t>önem </a:t>
            </a:r>
            <a:r>
              <a:rPr lang="tr-TR" dirty="0"/>
              <a:t>taşımıştır</a:t>
            </a:r>
            <a:r>
              <a:rPr lang="tr-TR" dirty="0" smtClean="0"/>
              <a:t>.</a:t>
            </a:r>
          </a:p>
          <a:p>
            <a:pPr algn="just"/>
            <a:r>
              <a:rPr lang="tr-TR" dirty="0"/>
              <a:t>Maden işlerinde çalışanların oluşturdukları bir tür üretim birlik </a:t>
            </a:r>
            <a:r>
              <a:rPr lang="tr-TR" dirty="0" smtClean="0"/>
              <a:t>ya da </a:t>
            </a:r>
            <a:r>
              <a:rPr lang="tr-TR" dirty="0"/>
              <a:t>kooperatifleri başlangıçtan beri sadece kazanç! sağlama amacına dayandırılmamıştı.</a:t>
            </a:r>
          </a:p>
          <a:p>
            <a:pPr algn="just"/>
            <a:r>
              <a:rPr lang="tr-TR" dirty="0"/>
              <a:t>Mesleki risklerin büyüklüğü ve işyerlerinin şehirlerden</a:t>
            </a:r>
          </a:p>
          <a:p>
            <a:pPr algn="just">
              <a:buNone/>
            </a:pPr>
            <a:r>
              <a:rPr lang="tr-TR" dirty="0"/>
              <a:t>uzak oluşu, daha ilk aşamalarda, maddi sıkıntı, hastalık ve kazalar </a:t>
            </a:r>
            <a:r>
              <a:rPr lang="tr-TR" dirty="0" smtClean="0"/>
              <a:t>durumunda </a:t>
            </a:r>
            <a:r>
              <a:rPr lang="tr-TR" dirty="0"/>
              <a:t>madencileri karşılıklı yardımlaşmaya yöneltmişti.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Hasta ya da </a:t>
            </a:r>
            <a:r>
              <a:rPr lang="es-ES" dirty="0" err="1"/>
              <a:t>kazaya</a:t>
            </a:r>
            <a:r>
              <a:rPr lang="es-ES" dirty="0"/>
              <a:t> </a:t>
            </a:r>
            <a:r>
              <a:rPr lang="es-ES" dirty="0" err="1"/>
              <a:t>uğramış</a:t>
            </a:r>
            <a:r>
              <a:rPr lang="es-ES" dirty="0"/>
              <a:t> </a:t>
            </a:r>
            <a:r>
              <a:rPr lang="es-ES" dirty="0" err="1" smtClean="0"/>
              <a:t>madencilerin</a:t>
            </a:r>
            <a:r>
              <a:rPr lang="tr-TR" dirty="0" smtClean="0"/>
              <a:t> maddi </a:t>
            </a:r>
            <a:r>
              <a:rPr lang="tr-TR" dirty="0"/>
              <a:t>sıkıntılarının hafifletilmesi için diğer meslektaşları </a:t>
            </a:r>
            <a:r>
              <a:rPr lang="tr-TR" dirty="0" smtClean="0"/>
              <a:t>arasında para </a:t>
            </a:r>
            <a:r>
              <a:rPr lang="tr-TR" dirty="0"/>
              <a:t>toplanması yoluna </a:t>
            </a:r>
            <a:r>
              <a:rPr lang="tr-TR" dirty="0" smtClean="0"/>
              <a:t>gidiliyordu(DİLİK).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dirty="0"/>
              <a:t>Orta çağda şehirlerin kurulma </a:t>
            </a:r>
            <a:r>
              <a:rPr lang="tr-TR" dirty="0" smtClean="0"/>
              <a:t>ve  </a:t>
            </a:r>
            <a:r>
              <a:rPr lang="tr-TR" dirty="0"/>
              <a:t>gelişmesiyle </a:t>
            </a:r>
            <a:r>
              <a:rPr lang="tr-TR" dirty="0" smtClean="0"/>
              <a:t>buralarda yaşayan </a:t>
            </a:r>
            <a:r>
              <a:rPr lang="tr-TR" dirty="0"/>
              <a:t>halk özgürlüğe kavuştu. </a:t>
            </a:r>
            <a:endParaRPr lang="tr-TR" dirty="0" smtClean="0"/>
          </a:p>
          <a:p>
            <a:pPr algn="just"/>
            <a:r>
              <a:rPr lang="tr-TR" dirty="0" smtClean="0"/>
              <a:t>Buna </a:t>
            </a:r>
            <a:r>
              <a:rPr lang="tr-TR" dirty="0"/>
              <a:t>paralel biçimde o </a:t>
            </a:r>
            <a:r>
              <a:rPr lang="tr-TR" dirty="0" smtClean="0"/>
              <a:t>zamana kadar </a:t>
            </a:r>
            <a:r>
              <a:rPr lang="tr-TR" dirty="0"/>
              <a:t>feodal sistem içinde feodal otoritelere bağımlı olarak ve onlar </a:t>
            </a:r>
            <a:r>
              <a:rPr lang="tr-TR" dirty="0" smtClean="0"/>
              <a:t>hesabına el </a:t>
            </a:r>
            <a:r>
              <a:rPr lang="tr-TR" dirty="0"/>
              <a:t>s.anatları alanında faaliyet gösteren esnaf ve sanatkarlar da </a:t>
            </a:r>
            <a:r>
              <a:rPr lang="tr-TR" dirty="0" smtClean="0"/>
              <a:t>bağımsız olarak </a:t>
            </a:r>
            <a:r>
              <a:rPr lang="tr-TR" dirty="0"/>
              <a:t>sanatlarını yürütme hakkını elde ettiler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 </a:t>
            </a:r>
            <a:r>
              <a:rPr lang="tr-TR" dirty="0"/>
              <a:t>Önceleri tam </a:t>
            </a:r>
            <a:r>
              <a:rPr lang="tr-TR" dirty="0" smtClean="0"/>
              <a:t>serbest </a:t>
            </a:r>
            <a:r>
              <a:rPr lang="tr-TR" dirty="0"/>
              <a:t>esnaf ve sanatkarlar1a, bağlı oldukları </a:t>
            </a:r>
            <a:r>
              <a:rPr lang="tr-TR" dirty="0" smtClean="0"/>
              <a:t>feoda lotoritenin </a:t>
            </a:r>
            <a:r>
              <a:rPr lang="tr-TR" dirty="0"/>
              <a:t>belli bir </a:t>
            </a:r>
            <a:r>
              <a:rPr lang="tr-TR" dirty="0" smtClean="0"/>
              <a:t>ödeme karşılığında </a:t>
            </a:r>
            <a:r>
              <a:rPr lang="tr-TR" dirty="0"/>
              <a:t>verdiği izınle kendi hesabına faaliyet gösteren yarı </a:t>
            </a:r>
            <a:r>
              <a:rPr lang="tr-TR" dirty="0" smtClean="0"/>
              <a:t>bağımlı esnaf </a:t>
            </a:r>
            <a:r>
              <a:rPr lang="tr-TR" dirty="0"/>
              <a:t>ve sanatkarlar yanyana çalıştılar. </a:t>
            </a:r>
            <a:endParaRPr lang="tr-TR" dirty="0" smtClean="0"/>
          </a:p>
          <a:p>
            <a:pPr algn="just"/>
            <a:r>
              <a:rPr lang="tr-TR" dirty="0" smtClean="0"/>
              <a:t>Çok </a:t>
            </a:r>
            <a:r>
              <a:rPr lang="tr-TR" dirty="0"/>
              <a:t>geçmeden, bir </a:t>
            </a:r>
            <a:r>
              <a:rPr lang="tr-TR" dirty="0" smtClean="0"/>
              <a:t>nesil sonra </a:t>
            </a:r>
            <a:r>
              <a:rPr lang="tr-TR" dirty="0"/>
              <a:t>esnaf ve sanatkarlar tümüyle bağımsızlığa kavuştular. Bunlar </a:t>
            </a:r>
            <a:r>
              <a:rPr lang="tr-TR" dirty="0" smtClean="0"/>
              <a:t>önceleri birbirleriyle </a:t>
            </a:r>
            <a:r>
              <a:rPr lang="tr-TR" dirty="0"/>
              <a:t>serbest rekab~t içinde çalışıyorlardı. Ancak, </a:t>
            </a:r>
            <a:r>
              <a:rPr lang="tr-TR" dirty="0" smtClean="0"/>
              <a:t>zamanla </a:t>
            </a:r>
            <a:r>
              <a:rPr lang="de-DE" dirty="0" smtClean="0"/>
              <a:t>şehirlerde </a:t>
            </a:r>
            <a:r>
              <a:rPr lang="de-DE" dirty="0"/>
              <a:t>esnaf ve şanatkAi-Iarca üretilen mal ve hizmetlerin </a:t>
            </a:r>
            <a:r>
              <a:rPr lang="de-DE" dirty="0" smtClean="0"/>
              <a:t>miktarı</a:t>
            </a:r>
            <a:r>
              <a:rPr lang="tr-TR" dirty="0" smtClean="0"/>
              <a:t> aşırı </a:t>
            </a:r>
            <a:r>
              <a:rPr lang="tr-TR" dirty="0"/>
              <a:t>derecede artınca, üretim faaliyetlerinde düzenlemeye </a:t>
            </a:r>
            <a:r>
              <a:rPr lang="tr-TR" dirty="0" smtClean="0"/>
              <a:t>gidilmesine ihtiyaç </a:t>
            </a:r>
            <a:r>
              <a:rPr lang="tr-TR" dirty="0"/>
              <a:t>duyuldu.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düzenleme ile bir yandan aşırı rekabet nedeniyle </a:t>
            </a:r>
            <a:r>
              <a:rPr lang="tr-TR" dirty="0" smtClean="0"/>
              <a:t>geçimleri tehlikeye </a:t>
            </a:r>
            <a:r>
              <a:rPr lang="tr-TR" dirty="0"/>
              <a:t>düşen esnaf ve sanatkarların, öte yandan kötü ve </a:t>
            </a:r>
            <a:r>
              <a:rPr lang="tr-TR" dirty="0" smtClean="0"/>
              <a:t>kalitesiz ürünlere </a:t>
            </a:r>
            <a:r>
              <a:rPr lang="tr-TR" dirty="0"/>
              <a:t>karşı tüketicilerin yararlarının korunması </a:t>
            </a:r>
            <a:r>
              <a:rPr lang="tr-TR" dirty="0" smtClean="0"/>
              <a:t>amaçlanıyordu(DİLİK).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Meslek Teşekküııeri çerçevesinde Yardımlaşma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/>
              <a:t>bu </a:t>
            </a:r>
            <a:r>
              <a:rPr lang="tr-TR" dirty="0" smtClean="0"/>
              <a:t>teşekküllerin </a:t>
            </a:r>
            <a:r>
              <a:rPr lang="tr-TR" dirty="0"/>
              <a:t>bünyesinde </a:t>
            </a:r>
            <a:r>
              <a:rPr lang="tr-TR" dirty="0" smtClean="0"/>
              <a:t>yardımlama </a:t>
            </a:r>
            <a:r>
              <a:rPr lang="tr-TR" dirty="0"/>
              <a:t>sandıkları kurulmaya başlandı ve bu amaca dayalı </a:t>
            </a:r>
            <a:r>
              <a:rPr lang="tr-TR" dirty="0" smtClean="0"/>
              <a:t>müşterek bir servet oluşturuldu</a:t>
            </a:r>
            <a:r>
              <a:rPr lang="tr-TR" dirty="0"/>
              <a:t>. Bu sandıklar </a:t>
            </a:r>
            <a:r>
              <a:rPr lang="tr-TR" dirty="0" smtClean="0"/>
              <a:t>teşekküllerin </a:t>
            </a:r>
            <a:r>
              <a:rPr lang="tr-TR" dirty="0"/>
              <a:t>yaşlılarınca yönetiliyordu.</a:t>
            </a:r>
          </a:p>
          <a:p>
            <a:pPr algn="just"/>
            <a:r>
              <a:rPr lang="tr-TR" dirty="0"/>
              <a:t>Loncalar esnaf ve sanatkarlar üzerinde sahip' oldukları büyük etki </a:t>
            </a:r>
            <a:r>
              <a:rPr lang="tr-TR" dirty="0" smtClean="0"/>
              <a:t>ve yetkilere </a:t>
            </a:r>
            <a:r>
              <a:rPr lang="tr-TR" dirty="0"/>
              <a:t>dayanarak, </a:t>
            </a:r>
            <a:r>
              <a:rPr lang="tr-TR" dirty="0" smtClean="0"/>
              <a:t>bunları kolaylıkla </a:t>
            </a:r>
            <a:r>
              <a:rPr lang="tr-TR" dirty="0"/>
              <a:t>yardımlaşma sandığına </a:t>
            </a:r>
            <a:r>
              <a:rPr lang="tr-TR" dirty="0" smtClean="0"/>
              <a:t>girmeyeve </a:t>
            </a:r>
            <a:r>
              <a:rPr lang="tr-TR" dirty="0"/>
              <a:t>mali katkıda bulunmaya </a:t>
            </a:r>
            <a:r>
              <a:rPr lang="tr-TR" dirty="0" smtClean="0"/>
              <a:t>zorlayabiliyorlardı.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917</Words>
  <Application>Microsoft Office PowerPoint</Application>
  <PresentationFormat>On-screen Show (4:3)</PresentationFormat>
  <Paragraphs>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SOSYAL GÜVENLİK HUKUKU 1</vt:lpstr>
      <vt:lpstr>TARİHSEL GELİŞİM</vt:lpstr>
      <vt:lpstr>TARİHSEL GELİŞİM</vt:lpstr>
      <vt:lpstr>TARİHSEL GELİŞİM</vt:lpstr>
      <vt:lpstr>TARİHSEL GELİŞİM</vt:lpstr>
      <vt:lpstr>Meslek Teşekküııeri çerçevesinde Yardımlaşma </vt:lpstr>
      <vt:lpstr>Meslek Teşekküııeri çerçevesinde Yardımlaşma </vt:lpstr>
      <vt:lpstr>Meslek Teşekküııeri çerçevesinde Yardımlaşma </vt:lpstr>
      <vt:lpstr>Meslek Teşekküııeri çerçevesinde Yardımlaşma </vt:lpstr>
      <vt:lpstr>Meslek Teşekküııeri çerçevesinde Yardımlaşma </vt:lpstr>
      <vt:lpstr>SANAYİ DEVRİMİNİN BAŞLAMASINDAN SONRA </vt:lpstr>
      <vt:lpstr>SANAYİ DEVRİMİNİN BAŞLAMASINDAN SONRA </vt:lpstr>
      <vt:lpstr>SANAYİ DEVRİMİNİN BAŞLAMASINDAN SONRA </vt:lpstr>
      <vt:lpstr>OSMANLI DÖNEMİ SOSYAL GÜVENLİK</vt:lpstr>
      <vt:lpstr>OSMANLI DÖNEMİ SOSYAL GÜVENLİK</vt:lpstr>
      <vt:lpstr>OSMANLI DÖNEMİ SOSYAL GÜVENLİK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GÜVENLİK HUKUKU 1</dc:title>
  <dc:creator>Tuğba&amp;Cihan</dc:creator>
  <cp:lastModifiedBy>Tuğba&amp;Cihan</cp:lastModifiedBy>
  <cp:revision>1</cp:revision>
  <dcterms:created xsi:type="dcterms:W3CDTF">2020-05-03T10:19:18Z</dcterms:created>
  <dcterms:modified xsi:type="dcterms:W3CDTF">2020-05-03T10:43:34Z</dcterms:modified>
</cp:coreProperties>
</file>