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53"/>
  </p:normalViewPr>
  <p:slideViewPr>
    <p:cSldViewPr snapToGrid="0" snapToObjects="1">
      <p:cViewPr varScale="1">
        <p:scale>
          <a:sx n="90" d="100"/>
          <a:sy n="90" d="100"/>
        </p:scale>
        <p:origin x="23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7/12/20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7/12/20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7/12/20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7/12/20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7/12/20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66F008-EBD7-B142-A669-E999C9A731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Kimlik: kendini tanımlama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AB5FF9F-F9EF-7F47-A6F0-24E193A3E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474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0C2B8F-6B1B-46D5-86E6-40F36C695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DB521824-592C-476A-AB0A-CA0C6D1F3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69835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2749EFA-8EE4-4EB8-9424-8E593B932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50898" y="638067"/>
            <a:ext cx="6053670" cy="5581866"/>
          </a:xfrm>
          <a:custGeom>
            <a:avLst/>
            <a:gdLst>
              <a:gd name="connsiteX0" fmla="*/ 6053670 w 6053670"/>
              <a:gd name="connsiteY0" fmla="*/ 1098 h 5581866"/>
              <a:gd name="connsiteX1" fmla="*/ 6053670 w 6053670"/>
              <a:gd name="connsiteY1" fmla="*/ 514028 h 5581866"/>
              <a:gd name="connsiteX2" fmla="*/ 6053670 w 6053670"/>
              <a:gd name="connsiteY2" fmla="*/ 1254558 h 5581866"/>
              <a:gd name="connsiteX3" fmla="*/ 6053670 w 6053670"/>
              <a:gd name="connsiteY3" fmla="*/ 5581866 h 5581866"/>
              <a:gd name="connsiteX4" fmla="*/ 0 w 6053670"/>
              <a:gd name="connsiteY4" fmla="*/ 5581866 h 5581866"/>
              <a:gd name="connsiteX5" fmla="*/ 0 w 6053670"/>
              <a:gd name="connsiteY5" fmla="*/ 1249853 h 5581866"/>
              <a:gd name="connsiteX6" fmla="*/ 0 w 6053670"/>
              <a:gd name="connsiteY6" fmla="*/ 514028 h 5581866"/>
              <a:gd name="connsiteX7" fmla="*/ 0 w 6053670"/>
              <a:gd name="connsiteY7" fmla="*/ 0 h 5581866"/>
              <a:gd name="connsiteX8" fmla="*/ 35717 w 6053670"/>
              <a:gd name="connsiteY8" fmla="*/ 5488 h 5581866"/>
              <a:gd name="connsiteX9" fmla="*/ 140445 w 6053670"/>
              <a:gd name="connsiteY9" fmla="*/ 21641 h 5581866"/>
              <a:gd name="connsiteX10" fmla="*/ 216722 w 6053670"/>
              <a:gd name="connsiteY10" fmla="*/ 32932 h 5581866"/>
              <a:gd name="connsiteX11" fmla="*/ 307527 w 6053670"/>
              <a:gd name="connsiteY11" fmla="*/ 44850 h 5581866"/>
              <a:gd name="connsiteX12" fmla="*/ 415282 w 6053670"/>
              <a:gd name="connsiteY12" fmla="*/ 59121 h 5581866"/>
              <a:gd name="connsiteX13" fmla="*/ 534539 w 6053670"/>
              <a:gd name="connsiteY13" fmla="*/ 74175 h 5581866"/>
              <a:gd name="connsiteX14" fmla="*/ 668931 w 6053670"/>
              <a:gd name="connsiteY14" fmla="*/ 90014 h 5581866"/>
              <a:gd name="connsiteX15" fmla="*/ 815430 w 6053670"/>
              <a:gd name="connsiteY15" fmla="*/ 106794 h 5581866"/>
              <a:gd name="connsiteX16" fmla="*/ 974641 w 6053670"/>
              <a:gd name="connsiteY16" fmla="*/ 123574 h 5581866"/>
              <a:gd name="connsiteX17" fmla="*/ 1144144 w 6053670"/>
              <a:gd name="connsiteY17" fmla="*/ 140667 h 5581866"/>
              <a:gd name="connsiteX18" fmla="*/ 1326965 w 6053670"/>
              <a:gd name="connsiteY18" fmla="*/ 156506 h 5581866"/>
              <a:gd name="connsiteX19" fmla="*/ 1518261 w 6053670"/>
              <a:gd name="connsiteY19" fmla="*/ 171717 h 5581866"/>
              <a:gd name="connsiteX20" fmla="*/ 1720453 w 6053670"/>
              <a:gd name="connsiteY20" fmla="*/ 185518 h 5581866"/>
              <a:gd name="connsiteX21" fmla="*/ 1931121 w 6053670"/>
              <a:gd name="connsiteY21" fmla="*/ 198690 h 5581866"/>
              <a:gd name="connsiteX22" fmla="*/ 2150869 w 6053670"/>
              <a:gd name="connsiteY22" fmla="*/ 211079 h 5581866"/>
              <a:gd name="connsiteX23" fmla="*/ 2263467 w 6053670"/>
              <a:gd name="connsiteY23" fmla="*/ 215470 h 5581866"/>
              <a:gd name="connsiteX24" fmla="*/ 2378487 w 6053670"/>
              <a:gd name="connsiteY24" fmla="*/ 220332 h 5581866"/>
              <a:gd name="connsiteX25" fmla="*/ 2495323 w 6053670"/>
              <a:gd name="connsiteY25" fmla="*/ 224879 h 5581866"/>
              <a:gd name="connsiteX26" fmla="*/ 2612764 w 6053670"/>
              <a:gd name="connsiteY26" fmla="*/ 227859 h 5581866"/>
              <a:gd name="connsiteX27" fmla="*/ 2732627 w 6053670"/>
              <a:gd name="connsiteY27" fmla="*/ 230525 h 5581866"/>
              <a:gd name="connsiteX28" fmla="*/ 2853700 w 6053670"/>
              <a:gd name="connsiteY28" fmla="*/ 233348 h 5581866"/>
              <a:gd name="connsiteX29" fmla="*/ 2977195 w 6053670"/>
              <a:gd name="connsiteY29" fmla="*/ 235229 h 5581866"/>
              <a:gd name="connsiteX30" fmla="*/ 3101900 w 6053670"/>
              <a:gd name="connsiteY30" fmla="*/ 235229 h 5581866"/>
              <a:gd name="connsiteX31" fmla="*/ 3227817 w 6053670"/>
              <a:gd name="connsiteY31" fmla="*/ 236170 h 5581866"/>
              <a:gd name="connsiteX32" fmla="*/ 3354944 w 6053670"/>
              <a:gd name="connsiteY32" fmla="*/ 235229 h 5581866"/>
              <a:gd name="connsiteX33" fmla="*/ 3483887 w 6053670"/>
              <a:gd name="connsiteY33" fmla="*/ 233348 h 5581866"/>
              <a:gd name="connsiteX34" fmla="*/ 3612830 w 6053670"/>
              <a:gd name="connsiteY34" fmla="*/ 231623 h 5581866"/>
              <a:gd name="connsiteX35" fmla="*/ 3743589 w 6053670"/>
              <a:gd name="connsiteY35" fmla="*/ 227859 h 5581866"/>
              <a:gd name="connsiteX36" fmla="*/ 3875559 w 6053670"/>
              <a:gd name="connsiteY36" fmla="*/ 223938 h 5581866"/>
              <a:gd name="connsiteX37" fmla="*/ 4007529 w 6053670"/>
              <a:gd name="connsiteY37" fmla="*/ 219391 h 5581866"/>
              <a:gd name="connsiteX38" fmla="*/ 4140710 w 6053670"/>
              <a:gd name="connsiteY38" fmla="*/ 212961 h 5581866"/>
              <a:gd name="connsiteX39" fmla="*/ 4275102 w 6053670"/>
              <a:gd name="connsiteY39" fmla="*/ 205277 h 5581866"/>
              <a:gd name="connsiteX40" fmla="*/ 4410098 w 6053670"/>
              <a:gd name="connsiteY40" fmla="*/ 197907 h 5581866"/>
              <a:gd name="connsiteX41" fmla="*/ 4545096 w 6053670"/>
              <a:gd name="connsiteY41" fmla="*/ 188498 h 5581866"/>
              <a:gd name="connsiteX42" fmla="*/ 4681909 w 6053670"/>
              <a:gd name="connsiteY42" fmla="*/ 177207 h 5581866"/>
              <a:gd name="connsiteX43" fmla="*/ 4816905 w 6053670"/>
              <a:gd name="connsiteY43" fmla="*/ 165916 h 5581866"/>
              <a:gd name="connsiteX44" fmla="*/ 4954323 w 6053670"/>
              <a:gd name="connsiteY44" fmla="*/ 152899 h 5581866"/>
              <a:gd name="connsiteX45" fmla="*/ 5092347 w 6053670"/>
              <a:gd name="connsiteY45" fmla="*/ 138629 h 5581866"/>
              <a:gd name="connsiteX46" fmla="*/ 5228555 w 6053670"/>
              <a:gd name="connsiteY46" fmla="*/ 123574 h 5581866"/>
              <a:gd name="connsiteX47" fmla="*/ 5366578 w 6053670"/>
              <a:gd name="connsiteY47" fmla="*/ 106010 h 5581866"/>
              <a:gd name="connsiteX48" fmla="*/ 5503997 w 6053670"/>
              <a:gd name="connsiteY48" fmla="*/ 87192 h 5581866"/>
              <a:gd name="connsiteX49" fmla="*/ 5642020 w 6053670"/>
              <a:gd name="connsiteY49" fmla="*/ 68530 h 5581866"/>
              <a:gd name="connsiteX50" fmla="*/ 5779438 w 6053670"/>
              <a:gd name="connsiteY50" fmla="*/ 46733 h 5581866"/>
              <a:gd name="connsiteX51" fmla="*/ 5916251 w 6053670"/>
              <a:gd name="connsiteY51" fmla="*/ 24464 h 558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581866">
                <a:moveTo>
                  <a:pt x="6053670" y="1098"/>
                </a:moveTo>
                <a:lnTo>
                  <a:pt x="6053670" y="514028"/>
                </a:lnTo>
                <a:lnTo>
                  <a:pt x="6053670" y="1254558"/>
                </a:lnTo>
                <a:lnTo>
                  <a:pt x="6053670" y="5581866"/>
                </a:lnTo>
                <a:lnTo>
                  <a:pt x="0" y="5581866"/>
                </a:lnTo>
                <a:lnTo>
                  <a:pt x="0" y="1249853"/>
                </a:lnTo>
                <a:lnTo>
                  <a:pt x="0" y="514028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B5C860C9-D4F9-4350-80DA-0D1CD36C7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280AC40-FD1D-514C-B07D-ABF3469D7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endParaRPr lang="tr-TR">
              <a:solidFill>
                <a:srgbClr val="EBEBEB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056B415-1149-EE43-A57A-FF35E4F42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64" y="645106"/>
            <a:ext cx="3798050" cy="558536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8A90C8-AE0E-4EBA-9AF8-EEDB20602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DE2E24-1E48-644F-BD9A-CE26B4FDF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5132439" cy="3811742"/>
          </a:xfrm>
        </p:spPr>
        <p:txBody>
          <a:bodyPr anchor="ctr"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Kimlik en basit haliyle sen kimsin sorusuna verilen yanıttır.</a:t>
            </a:r>
          </a:p>
          <a:p>
            <a:r>
              <a:rPr lang="tr-TR">
                <a:solidFill>
                  <a:srgbClr val="FFFFFF"/>
                </a:solidFill>
              </a:rPr>
              <a:t>Bireyler kendilerini, isim, soy isim, memleket, din, dil, etnik şekillerde tanımlayabilir.</a:t>
            </a:r>
          </a:p>
        </p:txBody>
      </p:sp>
    </p:spTree>
    <p:extLst>
      <p:ext uri="{BB962C8B-B14F-4D97-AF65-F5344CB8AC3E}">
        <p14:creationId xmlns:p14="http://schemas.microsoft.com/office/powerpoint/2010/main" val="2205415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10D6F0-5A6B-2448-B80C-D7E783637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FDAC2B-ADB0-0045-A23E-AE8137093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/>
              <a:t>Kimlik kavramının İngilizce karşılığı olan «</a:t>
            </a:r>
            <a:r>
              <a:rPr lang="tr-TR" sz="2000" dirty="0" err="1"/>
              <a:t>identity</a:t>
            </a:r>
            <a:r>
              <a:rPr lang="tr-TR" sz="2000" dirty="0"/>
              <a:t>» kavramın etimolojik anlamını yansıtmaktadır.</a:t>
            </a:r>
          </a:p>
          <a:p>
            <a:r>
              <a:rPr lang="tr-TR" sz="2000" dirty="0"/>
              <a:t>Kelime köken olarak «idem» kökünden türetilmiştir ve anlamı «aynı olmak veya birbirine  benzemektir».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3858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1E7BADF-FC1D-CB47-8132-36ED6BA3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endParaRPr lang="tr-TR">
              <a:solidFill>
                <a:srgbClr val="EBEBEB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7458ED1-AB8F-E046-8C55-8C4277704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796" y="803751"/>
            <a:ext cx="4279155" cy="52504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3072F5-AB7E-214D-8759-6BD79839F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Bu kavram aynı anlamıyla dönüşerek İngilizcedeki günümüz kullanımına geçmiştir.</a:t>
            </a:r>
          </a:p>
          <a:p>
            <a:endParaRPr lang="tr-TR" dirty="0">
              <a:solidFill>
                <a:srgbClr val="FFFFFF"/>
              </a:solidFill>
            </a:endParaRPr>
          </a:p>
          <a:p>
            <a:endParaRPr lang="tr-TR" dirty="0">
              <a:solidFill>
                <a:srgbClr val="FFFFFF"/>
              </a:solidFill>
            </a:endParaRPr>
          </a:p>
          <a:p>
            <a:r>
              <a:rPr lang="tr-TR" dirty="0">
                <a:solidFill>
                  <a:srgbClr val="FFFFFF"/>
                </a:solidFill>
              </a:rPr>
              <a:t>Kaynak: </a:t>
            </a:r>
            <a:r>
              <a:rPr lang="tr-TR" dirty="0" err="1">
                <a:solidFill>
                  <a:srgbClr val="FFFFFF"/>
                </a:solidFill>
              </a:rPr>
              <a:t>https</a:t>
            </a:r>
            <a:r>
              <a:rPr lang="tr-TR" dirty="0">
                <a:solidFill>
                  <a:srgbClr val="FFFFFF"/>
                </a:solidFill>
              </a:rPr>
              <a:t>://</a:t>
            </a:r>
            <a:r>
              <a:rPr lang="tr-TR" dirty="0" err="1">
                <a:solidFill>
                  <a:srgbClr val="FFFFFF"/>
                </a:solidFill>
              </a:rPr>
              <a:t>www.etymonline.com</a:t>
            </a:r>
            <a:r>
              <a:rPr lang="tr-TR" dirty="0">
                <a:solidFill>
                  <a:srgbClr val="FFFFFF"/>
                </a:solidFill>
              </a:rPr>
              <a:t>/</a:t>
            </a:r>
            <a:r>
              <a:rPr lang="tr-TR" dirty="0" err="1">
                <a:solidFill>
                  <a:srgbClr val="FFFFFF"/>
                </a:solidFill>
              </a:rPr>
              <a:t>word</a:t>
            </a:r>
            <a:r>
              <a:rPr lang="tr-TR" dirty="0">
                <a:solidFill>
                  <a:srgbClr val="FFFFFF"/>
                </a:solidFill>
              </a:rPr>
              <a:t>/</a:t>
            </a:r>
            <a:r>
              <a:rPr lang="tr-TR" dirty="0" err="1">
                <a:solidFill>
                  <a:srgbClr val="FFFFFF"/>
                </a:solidFill>
              </a:rPr>
              <a:t>identity</a:t>
            </a: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7916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0C2B8F-6B1B-46D5-86E6-40F36C695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DB521824-592C-476A-AB0A-CA0C6D1F3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69835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2749EFA-8EE4-4EB8-9424-8E593B932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50898" y="638067"/>
            <a:ext cx="6053670" cy="5581866"/>
          </a:xfrm>
          <a:custGeom>
            <a:avLst/>
            <a:gdLst>
              <a:gd name="connsiteX0" fmla="*/ 6053670 w 6053670"/>
              <a:gd name="connsiteY0" fmla="*/ 1098 h 5581866"/>
              <a:gd name="connsiteX1" fmla="*/ 6053670 w 6053670"/>
              <a:gd name="connsiteY1" fmla="*/ 514028 h 5581866"/>
              <a:gd name="connsiteX2" fmla="*/ 6053670 w 6053670"/>
              <a:gd name="connsiteY2" fmla="*/ 1254558 h 5581866"/>
              <a:gd name="connsiteX3" fmla="*/ 6053670 w 6053670"/>
              <a:gd name="connsiteY3" fmla="*/ 5581866 h 5581866"/>
              <a:gd name="connsiteX4" fmla="*/ 0 w 6053670"/>
              <a:gd name="connsiteY4" fmla="*/ 5581866 h 5581866"/>
              <a:gd name="connsiteX5" fmla="*/ 0 w 6053670"/>
              <a:gd name="connsiteY5" fmla="*/ 1249853 h 5581866"/>
              <a:gd name="connsiteX6" fmla="*/ 0 w 6053670"/>
              <a:gd name="connsiteY6" fmla="*/ 514028 h 5581866"/>
              <a:gd name="connsiteX7" fmla="*/ 0 w 6053670"/>
              <a:gd name="connsiteY7" fmla="*/ 0 h 5581866"/>
              <a:gd name="connsiteX8" fmla="*/ 35717 w 6053670"/>
              <a:gd name="connsiteY8" fmla="*/ 5488 h 5581866"/>
              <a:gd name="connsiteX9" fmla="*/ 140445 w 6053670"/>
              <a:gd name="connsiteY9" fmla="*/ 21641 h 5581866"/>
              <a:gd name="connsiteX10" fmla="*/ 216722 w 6053670"/>
              <a:gd name="connsiteY10" fmla="*/ 32932 h 5581866"/>
              <a:gd name="connsiteX11" fmla="*/ 307527 w 6053670"/>
              <a:gd name="connsiteY11" fmla="*/ 44850 h 5581866"/>
              <a:gd name="connsiteX12" fmla="*/ 415282 w 6053670"/>
              <a:gd name="connsiteY12" fmla="*/ 59121 h 5581866"/>
              <a:gd name="connsiteX13" fmla="*/ 534539 w 6053670"/>
              <a:gd name="connsiteY13" fmla="*/ 74175 h 5581866"/>
              <a:gd name="connsiteX14" fmla="*/ 668931 w 6053670"/>
              <a:gd name="connsiteY14" fmla="*/ 90014 h 5581866"/>
              <a:gd name="connsiteX15" fmla="*/ 815430 w 6053670"/>
              <a:gd name="connsiteY15" fmla="*/ 106794 h 5581866"/>
              <a:gd name="connsiteX16" fmla="*/ 974641 w 6053670"/>
              <a:gd name="connsiteY16" fmla="*/ 123574 h 5581866"/>
              <a:gd name="connsiteX17" fmla="*/ 1144144 w 6053670"/>
              <a:gd name="connsiteY17" fmla="*/ 140667 h 5581866"/>
              <a:gd name="connsiteX18" fmla="*/ 1326965 w 6053670"/>
              <a:gd name="connsiteY18" fmla="*/ 156506 h 5581866"/>
              <a:gd name="connsiteX19" fmla="*/ 1518261 w 6053670"/>
              <a:gd name="connsiteY19" fmla="*/ 171717 h 5581866"/>
              <a:gd name="connsiteX20" fmla="*/ 1720453 w 6053670"/>
              <a:gd name="connsiteY20" fmla="*/ 185518 h 5581866"/>
              <a:gd name="connsiteX21" fmla="*/ 1931121 w 6053670"/>
              <a:gd name="connsiteY21" fmla="*/ 198690 h 5581866"/>
              <a:gd name="connsiteX22" fmla="*/ 2150869 w 6053670"/>
              <a:gd name="connsiteY22" fmla="*/ 211079 h 5581866"/>
              <a:gd name="connsiteX23" fmla="*/ 2263467 w 6053670"/>
              <a:gd name="connsiteY23" fmla="*/ 215470 h 5581866"/>
              <a:gd name="connsiteX24" fmla="*/ 2378487 w 6053670"/>
              <a:gd name="connsiteY24" fmla="*/ 220332 h 5581866"/>
              <a:gd name="connsiteX25" fmla="*/ 2495323 w 6053670"/>
              <a:gd name="connsiteY25" fmla="*/ 224879 h 5581866"/>
              <a:gd name="connsiteX26" fmla="*/ 2612764 w 6053670"/>
              <a:gd name="connsiteY26" fmla="*/ 227859 h 5581866"/>
              <a:gd name="connsiteX27" fmla="*/ 2732627 w 6053670"/>
              <a:gd name="connsiteY27" fmla="*/ 230525 h 5581866"/>
              <a:gd name="connsiteX28" fmla="*/ 2853700 w 6053670"/>
              <a:gd name="connsiteY28" fmla="*/ 233348 h 5581866"/>
              <a:gd name="connsiteX29" fmla="*/ 2977195 w 6053670"/>
              <a:gd name="connsiteY29" fmla="*/ 235229 h 5581866"/>
              <a:gd name="connsiteX30" fmla="*/ 3101900 w 6053670"/>
              <a:gd name="connsiteY30" fmla="*/ 235229 h 5581866"/>
              <a:gd name="connsiteX31" fmla="*/ 3227817 w 6053670"/>
              <a:gd name="connsiteY31" fmla="*/ 236170 h 5581866"/>
              <a:gd name="connsiteX32" fmla="*/ 3354944 w 6053670"/>
              <a:gd name="connsiteY32" fmla="*/ 235229 h 5581866"/>
              <a:gd name="connsiteX33" fmla="*/ 3483887 w 6053670"/>
              <a:gd name="connsiteY33" fmla="*/ 233348 h 5581866"/>
              <a:gd name="connsiteX34" fmla="*/ 3612830 w 6053670"/>
              <a:gd name="connsiteY34" fmla="*/ 231623 h 5581866"/>
              <a:gd name="connsiteX35" fmla="*/ 3743589 w 6053670"/>
              <a:gd name="connsiteY35" fmla="*/ 227859 h 5581866"/>
              <a:gd name="connsiteX36" fmla="*/ 3875559 w 6053670"/>
              <a:gd name="connsiteY36" fmla="*/ 223938 h 5581866"/>
              <a:gd name="connsiteX37" fmla="*/ 4007529 w 6053670"/>
              <a:gd name="connsiteY37" fmla="*/ 219391 h 5581866"/>
              <a:gd name="connsiteX38" fmla="*/ 4140710 w 6053670"/>
              <a:gd name="connsiteY38" fmla="*/ 212961 h 5581866"/>
              <a:gd name="connsiteX39" fmla="*/ 4275102 w 6053670"/>
              <a:gd name="connsiteY39" fmla="*/ 205277 h 5581866"/>
              <a:gd name="connsiteX40" fmla="*/ 4410098 w 6053670"/>
              <a:gd name="connsiteY40" fmla="*/ 197907 h 5581866"/>
              <a:gd name="connsiteX41" fmla="*/ 4545096 w 6053670"/>
              <a:gd name="connsiteY41" fmla="*/ 188498 h 5581866"/>
              <a:gd name="connsiteX42" fmla="*/ 4681909 w 6053670"/>
              <a:gd name="connsiteY42" fmla="*/ 177207 h 5581866"/>
              <a:gd name="connsiteX43" fmla="*/ 4816905 w 6053670"/>
              <a:gd name="connsiteY43" fmla="*/ 165916 h 5581866"/>
              <a:gd name="connsiteX44" fmla="*/ 4954323 w 6053670"/>
              <a:gd name="connsiteY44" fmla="*/ 152899 h 5581866"/>
              <a:gd name="connsiteX45" fmla="*/ 5092347 w 6053670"/>
              <a:gd name="connsiteY45" fmla="*/ 138629 h 5581866"/>
              <a:gd name="connsiteX46" fmla="*/ 5228555 w 6053670"/>
              <a:gd name="connsiteY46" fmla="*/ 123574 h 5581866"/>
              <a:gd name="connsiteX47" fmla="*/ 5366578 w 6053670"/>
              <a:gd name="connsiteY47" fmla="*/ 106010 h 5581866"/>
              <a:gd name="connsiteX48" fmla="*/ 5503997 w 6053670"/>
              <a:gd name="connsiteY48" fmla="*/ 87192 h 5581866"/>
              <a:gd name="connsiteX49" fmla="*/ 5642020 w 6053670"/>
              <a:gd name="connsiteY49" fmla="*/ 68530 h 5581866"/>
              <a:gd name="connsiteX50" fmla="*/ 5779438 w 6053670"/>
              <a:gd name="connsiteY50" fmla="*/ 46733 h 5581866"/>
              <a:gd name="connsiteX51" fmla="*/ 5916251 w 6053670"/>
              <a:gd name="connsiteY51" fmla="*/ 24464 h 558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581866">
                <a:moveTo>
                  <a:pt x="6053670" y="1098"/>
                </a:moveTo>
                <a:lnTo>
                  <a:pt x="6053670" y="514028"/>
                </a:lnTo>
                <a:lnTo>
                  <a:pt x="6053670" y="1254558"/>
                </a:lnTo>
                <a:lnTo>
                  <a:pt x="6053670" y="5581866"/>
                </a:lnTo>
                <a:lnTo>
                  <a:pt x="0" y="5581866"/>
                </a:lnTo>
                <a:lnTo>
                  <a:pt x="0" y="1249853"/>
                </a:lnTo>
                <a:lnTo>
                  <a:pt x="0" y="514028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B5C860C9-D4F9-4350-80DA-0D1CD36C7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A7FB1BB-BE6A-3048-B4C5-20D088583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endParaRPr lang="tr-TR">
              <a:solidFill>
                <a:srgbClr val="EBEBEB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520C350-A8C4-084B-8018-4933FF840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836" y="2079717"/>
            <a:ext cx="4828707" cy="271614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8A90C8-AE0E-4EBA-9AF8-EEDB20602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F13597-368C-D340-8156-1E7C312DD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5132439" cy="3811742"/>
          </a:xfrm>
        </p:spPr>
        <p:txBody>
          <a:bodyPr anchor="ctr"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Bütün insanlar kendilerini bir unsur ile tanımlama ihtiyacı hisseder. Bu onun toplumsal bir varlık olmasının getirisidir.</a:t>
            </a:r>
          </a:p>
        </p:txBody>
      </p:sp>
    </p:spTree>
    <p:extLst>
      <p:ext uri="{BB962C8B-B14F-4D97-AF65-F5344CB8AC3E}">
        <p14:creationId xmlns:p14="http://schemas.microsoft.com/office/powerpoint/2010/main" val="331443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D71BF9-9818-1443-A1C5-8C4E151B6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1DBE6E-F1B5-AA47-BA9D-331A5D1FB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Çünkü kimliksel tanımlama bir taraftan ne olduğunu ifade etmek iken diğer taraftan ne «olmadığını» da belirtmektir. </a:t>
            </a:r>
          </a:p>
          <a:p>
            <a:r>
              <a:rPr lang="tr-TR" dirty="0"/>
              <a:t>Dolayısıyla kimliği anlamak yalnızca söylenen değil aynı zamanda art anlamlardır da.</a:t>
            </a:r>
          </a:p>
        </p:txBody>
      </p:sp>
    </p:spTree>
    <p:extLst>
      <p:ext uri="{BB962C8B-B14F-4D97-AF65-F5344CB8AC3E}">
        <p14:creationId xmlns:p14="http://schemas.microsoft.com/office/powerpoint/2010/main" val="455169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641BE8-FEA3-BD41-9DA7-5F1DA62DB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D4AF53-4ADD-4348-B9B8-92B24E468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Kapsayıcı bir kavram olarak kimliğin pek çok alt kavramları vardır.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Sınıfsal kimlik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Ulusal kimlik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Etnik kimlik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Cinsel kimlik</a:t>
            </a:r>
          </a:p>
        </p:txBody>
      </p:sp>
    </p:spTree>
    <p:extLst>
      <p:ext uri="{BB962C8B-B14F-4D97-AF65-F5344CB8AC3E}">
        <p14:creationId xmlns:p14="http://schemas.microsoft.com/office/powerpoint/2010/main" val="50919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CA83B2-5DE1-F743-8495-4D66FA799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16F7CC-12F8-DE44-B8CA-E71AB5C76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siyasal Kimlik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Mesleki kimlik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Yöresel kimlik (</a:t>
            </a:r>
            <a:r>
              <a:rPr lang="tr-TR" dirty="0" err="1"/>
              <a:t>hemşehrilik</a:t>
            </a:r>
            <a:r>
              <a:rPr lang="tr-TR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vb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616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1ABF0C-1B06-3748-AD43-456442595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420C1AC-10C7-4B4F-821A-421F0D48D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İnsan yukarıda bahsi geçen bütün kimliklere sahiptir.</a:t>
            </a:r>
          </a:p>
          <a:p>
            <a:r>
              <a:rPr lang="tr-TR" dirty="0"/>
              <a:t>Kendisini öne çıkardığı herhangi biriyle tanımlayabilir.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Kimlik tanımlaması zor, kapsamı geniş, bağlamı yoğun ve değişken </a:t>
            </a:r>
            <a:r>
              <a:rPr lang="tr-TR"/>
              <a:t>bir kavramdır.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8079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192</Words>
  <Application>Microsoft Macintosh PowerPoint</Application>
  <PresentationFormat>Geniş ekran</PresentationFormat>
  <Paragraphs>27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İyon Toplantı Odası</vt:lpstr>
      <vt:lpstr>Kimlik: kendini tanımlama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Kimlik: kendini tanımlama</dc:title>
  <dc:creator>Zehra Münüsoğlu</dc:creator>
  <cp:lastModifiedBy>Zehra Münüsoğlu</cp:lastModifiedBy>
  <cp:revision>2</cp:revision>
  <dcterms:created xsi:type="dcterms:W3CDTF">2020-07-12T06:16:42Z</dcterms:created>
  <dcterms:modified xsi:type="dcterms:W3CDTF">2020-07-12T06:23:57Z</dcterms:modified>
</cp:coreProperties>
</file>