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Times New Roman" pitchFamily="18" charset="0"/>
                <a:cs typeface="Times New Roman" pitchFamily="18" charset="0"/>
              </a:rPr>
              <a:t>Artistik ve </a:t>
            </a:r>
            <a:r>
              <a:rPr lang="tr-TR" dirty="0" smtClean="0">
                <a:latin typeface="Times New Roman" pitchFamily="18" charset="0"/>
                <a:cs typeface="Times New Roman" pitchFamily="18" charset="0"/>
              </a:rPr>
              <a:t>Teknik Çizimlerin Gerçekleştirilmesi </a:t>
            </a:r>
            <a:r>
              <a:rPr lang="tr-TR" dirty="0" smtClean="0">
                <a:latin typeface="Times New Roman" pitchFamily="18" charset="0"/>
                <a:cs typeface="Times New Roman" pitchFamily="18" charset="0"/>
              </a:rPr>
              <a:t>ve </a:t>
            </a:r>
            <a:r>
              <a:rPr lang="tr-TR" dirty="0" smtClean="0">
                <a:latin typeface="Times New Roman" pitchFamily="18" charset="0"/>
                <a:cs typeface="Times New Roman" pitchFamily="18" charset="0"/>
              </a:rPr>
              <a:t>Boyanması</a:t>
            </a:r>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92500" lnSpcReduction="20000"/>
          </a:bodyPr>
          <a:lstStyle/>
          <a:p>
            <a:pPr>
              <a:buNone/>
            </a:pPr>
            <a:r>
              <a:rPr lang="tr-TR" dirty="0" smtClean="0">
                <a:latin typeface="Times New Roman" pitchFamily="18" charset="0"/>
                <a:cs typeface="Times New Roman" pitchFamily="18" charset="0"/>
              </a:rPr>
              <a:t>		Koleksiyon </a:t>
            </a:r>
            <a:r>
              <a:rPr lang="tr-TR" dirty="0" smtClean="0">
                <a:latin typeface="Times New Roman" pitchFamily="18" charset="0"/>
                <a:cs typeface="Times New Roman" pitchFamily="18" charset="0"/>
              </a:rPr>
              <a:t>için seçilip üretimi yapılan modellerin abartılı artistik ve ölçülü ve üretim detayları gösterildiği teknik çizimleri yapılır.</a:t>
            </a:r>
          </a:p>
          <a:p>
            <a:pPr>
              <a:buNone/>
            </a:pPr>
            <a:r>
              <a:rPr lang="tr-TR" dirty="0" smtClean="0">
                <a:latin typeface="Times New Roman" pitchFamily="18" charset="0"/>
                <a:cs typeface="Times New Roman" pitchFamily="18" charset="0"/>
              </a:rPr>
              <a:t>		Artistik çizim için A3 kağıdı, eskiz kağıdı, tasarımda istenilen detayı verebilmek için gerekli tasarıma uygun çeşitli boyalar, hamur silgi, normal silgi ve kara kalem kullanılır. </a:t>
            </a:r>
          </a:p>
          <a:p>
            <a:pPr>
              <a:buNone/>
            </a:pPr>
            <a:r>
              <a:rPr lang="tr-TR" dirty="0" smtClean="0">
                <a:latin typeface="Times New Roman" pitchFamily="18" charset="0"/>
                <a:cs typeface="Times New Roman" pitchFamily="18" charset="0"/>
              </a:rPr>
              <a:t>		Öncelikle modelin özelliğine ve üzerinde bulunan detayların ön, arka ve yanda bulunma durumuna göre ayrıntısını gösterebilmek için gerekli duruşlar seçilerek kıyafet </a:t>
            </a:r>
            <a:r>
              <a:rPr lang="tr-TR" dirty="0" err="1" smtClean="0">
                <a:latin typeface="Times New Roman" pitchFamily="18" charset="0"/>
                <a:cs typeface="Times New Roman" pitchFamily="18" charset="0"/>
              </a:rPr>
              <a:t>silüete</a:t>
            </a:r>
            <a:r>
              <a:rPr lang="tr-TR" dirty="0" smtClean="0">
                <a:latin typeface="Times New Roman" pitchFamily="18" charset="0"/>
                <a:cs typeface="Times New Roman" pitchFamily="18" charset="0"/>
              </a:rPr>
              <a:t> giydirilir. Giydirilme işlemi eskiz kağıdı üzerinde yapılır. Modelin özelliğine göre bazen sadece önden çizmek yeterli olabilmektedir. </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411807"/>
          </a:xfrm>
        </p:spPr>
        <p:txBody>
          <a:bodyPr>
            <a:normAutofit fontScale="92500" lnSpcReduction="10000"/>
          </a:bodyPr>
          <a:lstStyle/>
          <a:p>
            <a:pPr>
              <a:buNone/>
            </a:pPr>
            <a:r>
              <a:rPr lang="tr-TR" dirty="0" smtClean="0">
                <a:latin typeface="Times New Roman" pitchFamily="18" charset="0"/>
                <a:cs typeface="Times New Roman" pitchFamily="18" charset="0"/>
              </a:rPr>
              <a:t>		Ancak </a:t>
            </a:r>
            <a:r>
              <a:rPr lang="tr-TR" dirty="0" smtClean="0">
                <a:latin typeface="Times New Roman" pitchFamily="18" charset="0"/>
                <a:cs typeface="Times New Roman" pitchFamily="18" charset="0"/>
              </a:rPr>
              <a:t>bazı durumlarda modelin arkada ya da yanda ayrıntısı bulunmasına bağlı olarak birkaç farklı yönden tasarım </a:t>
            </a:r>
            <a:r>
              <a:rPr lang="tr-TR" dirty="0" err="1" smtClean="0">
                <a:latin typeface="Times New Roman" pitchFamily="18" charset="0"/>
                <a:cs typeface="Times New Roman" pitchFamily="18" charset="0"/>
              </a:rPr>
              <a:t>silüete</a:t>
            </a:r>
            <a:r>
              <a:rPr lang="tr-TR" dirty="0" smtClean="0">
                <a:latin typeface="Times New Roman" pitchFamily="18" charset="0"/>
                <a:cs typeface="Times New Roman" pitchFamily="18" charset="0"/>
              </a:rPr>
              <a:t> giydirilerek kompozisyon şeklinde boyama işlemine hazır hale getirilir. Kompozisyon hazırlandıktan sonra çizim boyama işleminin yapılacağı ana kağıda geçirilir. Ana kağıda geçirilen çizim kumaşın özelliğine bağlı olarak istenilen boyalarla abartılı olarak boyanır. </a:t>
            </a:r>
          </a:p>
          <a:p>
            <a:pPr>
              <a:buNone/>
            </a:pPr>
            <a:r>
              <a:rPr lang="tr-TR" dirty="0" smtClean="0">
                <a:latin typeface="Times New Roman" pitchFamily="18" charset="0"/>
                <a:cs typeface="Times New Roman" pitchFamily="18" charset="0"/>
              </a:rPr>
              <a:t>		Teknik çizim için A3 kağıdı, kurşun kalem, silgi, cetvel, gerekli görüldüğü durumlarda teknik çizim </a:t>
            </a:r>
            <a:r>
              <a:rPr lang="tr-TR" dirty="0" err="1" smtClean="0">
                <a:latin typeface="Times New Roman" pitchFamily="18" charset="0"/>
                <a:cs typeface="Times New Roman" pitchFamily="18" charset="0"/>
              </a:rPr>
              <a:t>silüeti</a:t>
            </a:r>
            <a:r>
              <a:rPr lang="tr-TR" dirty="0" smtClean="0">
                <a:latin typeface="Times New Roman" pitchFamily="18" charset="0"/>
                <a:cs typeface="Times New Roman" pitchFamily="18" charset="0"/>
              </a:rPr>
              <a:t> kullanılır. </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643050"/>
            <a:ext cx="8229600" cy="3929090"/>
          </a:xfrm>
        </p:spPr>
        <p:txBody>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Öncelikle </a:t>
            </a:r>
            <a:r>
              <a:rPr lang="tr-TR" sz="3000" dirty="0" smtClean="0">
                <a:latin typeface="Times New Roman" pitchFamily="18" charset="0"/>
                <a:cs typeface="Times New Roman" pitchFamily="18" charset="0"/>
              </a:rPr>
              <a:t>teknik çizim artistik çizimde olduğu gibi abartılı değil modelin gerçek ölçülerine bağlı kalarak modelin küçültülmüş hali çizilir. Bunu yapmak için kalıp tekniğinden faydalanarak model orantılı olarak ölçekli olarak çizilir. Modelin üzerinde gerekli dikiş detaylarına varıncaya kadar bütün ayrıntıları çizilir.</a:t>
            </a:r>
            <a:endParaRPr lang="tr-TR"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srcRect/>
          <a:stretch>
            <a:fillRect/>
          </a:stretch>
        </p:blipFill>
        <p:spPr bwMode="auto">
          <a:xfrm>
            <a:off x="2542579" y="714375"/>
            <a:ext cx="4058841" cy="5411788"/>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a:srcRect/>
          <a:stretch>
            <a:fillRect/>
          </a:stretch>
        </p:blipFill>
        <p:spPr bwMode="auto">
          <a:xfrm>
            <a:off x="642910" y="642917"/>
            <a:ext cx="4308874" cy="5745165"/>
          </a:xfrm>
          <a:prstGeom prst="rect">
            <a:avLst/>
          </a:prstGeom>
          <a:noFill/>
          <a:ln w="9525">
            <a:noFill/>
            <a:miter lim="800000"/>
            <a:headEnd/>
            <a:tailEnd/>
          </a:ln>
          <a:effectLst/>
        </p:spPr>
      </p:pic>
      <p:pic>
        <p:nvPicPr>
          <p:cNvPr id="5" name="Picture 3"/>
          <p:cNvPicPr>
            <a:picLocks noChangeAspect="1" noChangeArrowheads="1"/>
          </p:cNvPicPr>
          <p:nvPr/>
        </p:nvPicPr>
        <p:blipFill>
          <a:blip r:embed="rId3"/>
          <a:srcRect/>
          <a:stretch>
            <a:fillRect/>
          </a:stretch>
        </p:blipFill>
        <p:spPr bwMode="auto">
          <a:xfrm>
            <a:off x="4643438" y="642918"/>
            <a:ext cx="4071966" cy="575543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Words>
  <PresentationFormat>Ekran Gösterisi (4:3)</PresentationFormat>
  <Paragraphs>7</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Artistik ve Teknik Çizimlerin Gerçekleştirilmesi ve Boyanması</vt:lpstr>
      <vt:lpstr>Slayt 2</vt:lpstr>
      <vt:lpstr>Slayt 3</vt:lpstr>
      <vt:lpstr>Slayt 4</vt:lpstr>
      <vt:lpstr>Slayt 5</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Artistik ve Teknik Çizimlerin Gerçekleştirilmesi ve Boyanması</dc:title>
  <cp:lastModifiedBy>PC</cp:lastModifiedBy>
  <cp:revision>1</cp:revision>
  <dcterms:modified xsi:type="dcterms:W3CDTF">2018-11-04T19:09:48Z</dcterms:modified>
</cp:coreProperties>
</file>