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74" r:id="rId4"/>
    <p:sldId id="275" r:id="rId5"/>
    <p:sldId id="276" r:id="rId6"/>
    <p:sldId id="280" r:id="rId7"/>
    <p:sldId id="277" r:id="rId8"/>
    <p:sldId id="278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Yapılar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Duygular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Duygular </a:t>
            </a:r>
            <a:r>
              <a:rPr lang="en-US" sz="4400" dirty="0" err="1">
                <a:solidFill>
                  <a:srgbClr val="FFFFFF"/>
                </a:solidFill>
              </a:rPr>
              <a:t>yapısallaşır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mı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lvl="1"/>
            <a:r>
              <a:rPr lang="en-US" sz="3200" dirty="0" err="1">
                <a:solidFill>
                  <a:schemeClr val="bg1"/>
                </a:solidFill>
              </a:rPr>
              <a:t>Farklı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toplumsal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gruplara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genelleşmiş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duygular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olabilir</a:t>
            </a:r>
            <a:r>
              <a:rPr lang="en-US" sz="3200" dirty="0">
                <a:solidFill>
                  <a:schemeClr val="bg1"/>
                </a:solidFill>
              </a:rPr>
              <a:t> mi? </a:t>
            </a:r>
            <a:r>
              <a:rPr lang="en-US" sz="3200" dirty="0" err="1">
                <a:solidFill>
                  <a:schemeClr val="bg1"/>
                </a:solidFill>
              </a:rPr>
              <a:t>Sınıf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cinsiyet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yaş</a:t>
            </a:r>
            <a:r>
              <a:rPr lang="en-US" sz="3200" dirty="0">
                <a:solidFill>
                  <a:schemeClr val="bg1"/>
                </a:solidFill>
              </a:rPr>
              <a:t>, vs.</a:t>
            </a:r>
          </a:p>
          <a:p>
            <a:pPr lvl="1"/>
            <a:r>
              <a:rPr lang="en-US" sz="3200" dirty="0" err="1">
                <a:solidFill>
                  <a:schemeClr val="bg1"/>
                </a:solidFill>
              </a:rPr>
              <a:t>Duygu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düzenleri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dirty="0" err="1">
                <a:solidFill>
                  <a:schemeClr val="bg1"/>
                </a:solidFill>
              </a:rPr>
              <a:t>yapıları</a:t>
            </a:r>
            <a:r>
              <a:rPr lang="en-US" sz="3200" dirty="0">
                <a:solidFill>
                  <a:schemeClr val="bg1"/>
                </a:solidFill>
              </a:rPr>
              <a:t> var </a:t>
            </a:r>
            <a:r>
              <a:rPr lang="en-US" sz="3200" dirty="0" err="1">
                <a:solidFill>
                  <a:schemeClr val="bg1"/>
                </a:solidFill>
              </a:rPr>
              <a:t>mıdır</a:t>
            </a:r>
            <a:r>
              <a:rPr lang="en-US" sz="3200" dirty="0">
                <a:solidFill>
                  <a:schemeClr val="bg1"/>
                </a:solidFill>
              </a:rPr>
              <a:t>?</a:t>
            </a:r>
          </a:p>
          <a:p>
            <a:pPr lvl="1"/>
            <a:r>
              <a:rPr lang="en-US" sz="3200" dirty="0" err="1">
                <a:solidFill>
                  <a:schemeClr val="bg1"/>
                </a:solidFill>
              </a:rPr>
              <a:t>Toplumsal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yapıların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değişimleri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hangi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duyguları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üretir</a:t>
            </a:r>
            <a:r>
              <a:rPr lang="en-US" sz="3200" dirty="0">
                <a:solidFill>
                  <a:schemeClr val="bg1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Hochschild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düzenler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</a:t>
            </a:r>
            <a:r>
              <a:rPr lang="en-US" dirty="0">
                <a:solidFill>
                  <a:schemeClr val="bg1"/>
                </a:solidFill>
              </a:rPr>
              <a:t> &gt;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b="1" dirty="0" err="1">
                <a:solidFill>
                  <a:schemeClr val="bg1"/>
                </a:solidFill>
              </a:rPr>
              <a:t>Yapı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eylemi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sınırlandıran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şekillendiren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bütünü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Hochshcild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nasıl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yapılaştığını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çözümlemek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Goffman’ın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dramaturjik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yaklaşımından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yararlanır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Böylece</a:t>
            </a:r>
            <a:r>
              <a:rPr lang="en-US" dirty="0">
                <a:solidFill>
                  <a:schemeClr val="bg1"/>
                </a:solidFill>
              </a:rPr>
              <a:t>, “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</a:t>
            </a:r>
            <a:r>
              <a:rPr lang="en-US" dirty="0">
                <a:solidFill>
                  <a:schemeClr val="bg1"/>
                </a:solidFill>
              </a:rPr>
              <a:t>” </a:t>
            </a:r>
            <a:r>
              <a:rPr lang="en-US" dirty="0" err="1">
                <a:solidFill>
                  <a:schemeClr val="bg1"/>
                </a:solidFill>
              </a:rPr>
              <a:t>kavramı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üretilmiş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sahnede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icra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senaryolar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kavramsallaştırılır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Duygular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senaryolara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yönetilebilirdir</a:t>
            </a:r>
            <a:r>
              <a:rPr lang="en-US" dirty="0">
                <a:solidFill>
                  <a:schemeClr val="bg1"/>
                </a:solidFill>
              </a:rPr>
              <a:t>; (Goffman – </a:t>
            </a:r>
            <a:r>
              <a:rPr lang="en-US" dirty="0" err="1">
                <a:solidFill>
                  <a:schemeClr val="bg1"/>
                </a:solidFill>
              </a:rPr>
              <a:t>izlenim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denetimi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sanatı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</a:t>
            </a:r>
            <a:r>
              <a:rPr lang="en-US" dirty="0">
                <a:solidFill>
                  <a:schemeClr val="bg1"/>
                </a:solidFill>
              </a:rPr>
              <a:t> &gt;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Dramaturjik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sadakat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Dramaturjik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disiplin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08303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Dramaturjisi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Gündelik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etkileşimlerin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çözümlenmesinde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tiyatro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metaforu</a:t>
            </a:r>
            <a:endParaRPr lang="en-US" sz="1600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Senaryolar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rollerin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düzlemi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Performans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Bireyler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senaryolara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kalarak</a:t>
            </a:r>
            <a:r>
              <a:rPr lang="en-US" dirty="0">
                <a:solidFill>
                  <a:schemeClr val="bg1"/>
                </a:solidFill>
              </a:rPr>
              <a:t> belli roller </a:t>
            </a:r>
            <a:r>
              <a:rPr lang="en-US" dirty="0" err="1">
                <a:solidFill>
                  <a:schemeClr val="bg1"/>
                </a:solidFill>
              </a:rPr>
              <a:t>icra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benliklerini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kurarlar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İzleyici</a:t>
            </a:r>
            <a:r>
              <a:rPr lang="en-US" dirty="0">
                <a:solidFill>
                  <a:schemeClr val="bg1"/>
                </a:solidFill>
              </a:rPr>
              <a:t>: Her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performans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izleyici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karşısında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calandırılır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yaşam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İzleyici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üzerinde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izlenim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bırakma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Ön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bölge</a:t>
            </a:r>
            <a:r>
              <a:rPr lang="en-US" dirty="0">
                <a:solidFill>
                  <a:schemeClr val="bg1"/>
                </a:solidFill>
              </a:rPr>
              <a:t> / </a:t>
            </a:r>
            <a:r>
              <a:rPr lang="en-US" dirty="0" err="1">
                <a:solidFill>
                  <a:schemeClr val="bg1"/>
                </a:solidFill>
              </a:rPr>
              <a:t>Vitrin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Kurulan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benliklerin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kamusal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sunumunun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gözlenebileceği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uzam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Sahne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Rolleri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tanımlayan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zaman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Görünüş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Semboller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giyim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konuşma</a:t>
            </a:r>
            <a:r>
              <a:rPr lang="en-US" dirty="0">
                <a:solidFill>
                  <a:schemeClr val="bg1"/>
                </a:solidFill>
              </a:rPr>
              <a:t>, vs.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Tutum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Bireyin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ettiklerinin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bütünü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Arka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bölge</a:t>
            </a:r>
            <a:r>
              <a:rPr lang="en-US" dirty="0">
                <a:solidFill>
                  <a:schemeClr val="bg1"/>
                </a:solidFill>
              </a:rPr>
              <a:t> /</a:t>
            </a:r>
            <a:r>
              <a:rPr lang="en-US" dirty="0" err="1">
                <a:solidFill>
                  <a:schemeClr val="bg1"/>
                </a:solidFill>
              </a:rPr>
              <a:t>Kulis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Kamusal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ilişkilerden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olaraksoyutlanmış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otonom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uzam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Ön-bölge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  <a:r>
              <a:rPr lang="en-US" sz="1600" dirty="0" err="1">
                <a:solidFill>
                  <a:schemeClr val="bg1"/>
                </a:solidFill>
              </a:rPr>
              <a:t>vitrin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ile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bağıntılı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576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Dramaturjisi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Goffman’a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göre</a:t>
            </a:r>
            <a:r>
              <a:rPr lang="en-US" dirty="0">
                <a:solidFill>
                  <a:schemeClr val="bg1"/>
                </a:solidFill>
              </a:rPr>
              <a:t> her </a:t>
            </a:r>
            <a:r>
              <a:rPr lang="en-US" dirty="0" err="1">
                <a:solidFill>
                  <a:schemeClr val="bg1"/>
                </a:solidFill>
              </a:rPr>
              <a:t>rolün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yerleşik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vitrini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sürecinde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izlenim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denetimi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sanatı</a:t>
            </a:r>
            <a:r>
              <a:rPr lang="en-US" dirty="0">
                <a:solidFill>
                  <a:schemeClr val="bg1"/>
                </a:solidFill>
              </a:rPr>
              <a:t>”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Aktörler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yaratıcı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etkin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bireyler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olarak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benlik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sunumlarını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yeniden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şekillendirebilirler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>
                <a:solidFill>
                  <a:schemeClr val="bg1"/>
                </a:solidFill>
              </a:rPr>
              <a:t>Her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etkileşim</a:t>
            </a:r>
            <a:r>
              <a:rPr lang="en-US" sz="1800" dirty="0">
                <a:solidFill>
                  <a:schemeClr val="bg1"/>
                </a:solidFill>
              </a:rPr>
              <a:t> “idealize </a:t>
            </a:r>
            <a:r>
              <a:rPr lang="en-US" sz="1800" dirty="0" err="1">
                <a:solidFill>
                  <a:schemeClr val="bg1"/>
                </a:solidFill>
              </a:rPr>
              <a:t>edilmiş</a:t>
            </a:r>
            <a:r>
              <a:rPr lang="en-US" sz="1800" dirty="0">
                <a:solidFill>
                  <a:schemeClr val="bg1"/>
                </a:solidFill>
              </a:rPr>
              <a:t>” </a:t>
            </a:r>
            <a:r>
              <a:rPr lang="en-US" sz="1800" dirty="0" err="1">
                <a:solidFill>
                  <a:schemeClr val="bg1"/>
                </a:solidFill>
              </a:rPr>
              <a:t>izlenimlerle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yaratıcı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ilişkiye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kapı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aralar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Vitrinde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oyuncu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senaryoya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uygun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olmayan</a:t>
            </a:r>
            <a:r>
              <a:rPr lang="en-US" sz="1800" dirty="0">
                <a:solidFill>
                  <a:schemeClr val="bg1"/>
                </a:solidFill>
              </a:rPr>
              <a:t> her </a:t>
            </a:r>
            <a:r>
              <a:rPr lang="en-US" sz="1800" dirty="0" err="1">
                <a:solidFill>
                  <a:schemeClr val="bg1"/>
                </a:solidFill>
              </a:rPr>
              <a:t>şeyden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kaçınır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1032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Duyguların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Dramaturjisi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Dramaturjik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Sadakat</a:t>
            </a:r>
            <a:r>
              <a:rPr lang="en-US" sz="2000" dirty="0">
                <a:solidFill>
                  <a:schemeClr val="bg1"/>
                </a:solidFill>
              </a:rPr>
              <a:t>; </a:t>
            </a:r>
            <a:r>
              <a:rPr lang="en-US" sz="2000" dirty="0" err="1">
                <a:solidFill>
                  <a:schemeClr val="bg1"/>
                </a:solidFill>
              </a:rPr>
              <a:t>dramaturjik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disiplin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Bireylerin</a:t>
            </a:r>
            <a:r>
              <a:rPr lang="en-US" sz="1800" dirty="0">
                <a:solidFill>
                  <a:schemeClr val="bg1"/>
                </a:solidFill>
              </a:rPr>
              <a:t> idealize </a:t>
            </a:r>
            <a:r>
              <a:rPr lang="en-US" sz="1800" dirty="0" err="1">
                <a:solidFill>
                  <a:schemeClr val="bg1"/>
                </a:solidFill>
              </a:rPr>
              <a:t>edilmiş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izlenimlere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sadakati</a:t>
            </a:r>
            <a:endParaRPr lang="en-US" sz="1800" dirty="0">
              <a:solidFill>
                <a:schemeClr val="bg1"/>
              </a:solidFill>
            </a:endParaRP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Benlik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sunumunda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özdenetim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sahibi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istikrarlı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etkin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birey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Ahlaki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araçsal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rasyonalite</a:t>
            </a:r>
            <a:endParaRPr lang="en-US" sz="2000" dirty="0">
              <a:solidFill>
                <a:schemeClr val="bg1"/>
              </a:solidFill>
            </a:endParaRP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Senaryoların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teklif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ettiği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idealizasyonlar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ahlaki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rasyonaliteye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dayanır</a:t>
            </a:r>
            <a:endParaRPr lang="en-US" sz="1800" dirty="0">
              <a:solidFill>
                <a:schemeClr val="bg1"/>
              </a:solidFill>
            </a:endParaRPr>
          </a:p>
          <a:p>
            <a:pPr lvl="1"/>
            <a:r>
              <a:rPr lang="en-US" sz="1800" dirty="0" err="1">
                <a:solidFill>
                  <a:schemeClr val="bg1"/>
                </a:solidFill>
              </a:rPr>
              <a:t>Dramaturjik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sadakatsizlik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ahlaki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rasyonaliteyi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sarstığı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ölçüde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itibar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saygınlığın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yeniden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dağıtımını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doğurur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701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</a:t>
            </a:r>
            <a:r>
              <a:rPr lang="en-US" sz="4400" dirty="0">
                <a:solidFill>
                  <a:srgbClr val="FFFFFF"/>
                </a:solidFill>
              </a:rPr>
              <a:t> – </a:t>
            </a:r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Yönetimi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Hochschild’da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yönetimi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tr-TR" b="1" u="sng" dirty="0">
                <a:solidFill>
                  <a:schemeClr val="bg1"/>
                </a:solidFill>
              </a:rPr>
              <a:t>Duygu yönetimi</a:t>
            </a:r>
            <a:r>
              <a:rPr lang="tr-TR" dirty="0">
                <a:solidFill>
                  <a:schemeClr val="bg1"/>
                </a:solidFill>
              </a:rPr>
              <a:t>: Vitrindeki benlik sunumunun </a:t>
            </a:r>
            <a:r>
              <a:rPr lang="tr-TR" u="sng" dirty="0">
                <a:solidFill>
                  <a:schemeClr val="bg1"/>
                </a:solidFill>
              </a:rPr>
              <a:t>duygu kurallarına </a:t>
            </a:r>
            <a:r>
              <a:rPr lang="tr-TR" dirty="0">
                <a:solidFill>
                  <a:schemeClr val="bg1"/>
                </a:solidFill>
              </a:rPr>
              <a:t>uygun hale getirilmesi</a:t>
            </a:r>
          </a:p>
          <a:p>
            <a:pPr lvl="1"/>
            <a:r>
              <a:rPr lang="tr-TR" b="1" u="sng" dirty="0">
                <a:solidFill>
                  <a:schemeClr val="bg1"/>
                </a:solidFill>
              </a:rPr>
              <a:t>Duygu Çalışması</a:t>
            </a:r>
            <a:r>
              <a:rPr lang="tr-TR" dirty="0">
                <a:solidFill>
                  <a:schemeClr val="bg1"/>
                </a:solidFill>
              </a:rPr>
              <a:t>: Bir duygunun yoğunluğunun ya da niteliğinin değiştirilmesi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(Duygu) çalışması: duygu kontrolü ya da </a:t>
            </a:r>
            <a:r>
              <a:rPr lang="tr-TR" sz="1800" b="1" dirty="0">
                <a:solidFill>
                  <a:schemeClr val="bg1"/>
                </a:solidFill>
              </a:rPr>
              <a:t>baskılanması</a:t>
            </a:r>
            <a:r>
              <a:rPr lang="tr-TR" sz="1800" dirty="0">
                <a:solidFill>
                  <a:schemeClr val="bg1"/>
                </a:solidFill>
              </a:rPr>
              <a:t> değil. 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Yüzey eylemi (</a:t>
            </a:r>
            <a:r>
              <a:rPr lang="tr-TR" sz="1800" dirty="0" err="1">
                <a:solidFill>
                  <a:schemeClr val="bg1"/>
                </a:solidFill>
              </a:rPr>
              <a:t>surface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  <a:r>
              <a:rPr lang="tr-TR" sz="1800" dirty="0" err="1">
                <a:solidFill>
                  <a:schemeClr val="bg1"/>
                </a:solidFill>
              </a:rPr>
              <a:t>acting</a:t>
            </a:r>
            <a:r>
              <a:rPr lang="tr-TR" sz="1800" dirty="0">
                <a:solidFill>
                  <a:schemeClr val="bg1"/>
                </a:solidFill>
              </a:rPr>
              <a:t>): İzleyicide bırakılan izlenimle alakalı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Derin Eylem (</a:t>
            </a:r>
            <a:r>
              <a:rPr lang="tr-TR" sz="1800" dirty="0" err="1">
                <a:solidFill>
                  <a:schemeClr val="bg1"/>
                </a:solidFill>
              </a:rPr>
              <a:t>deep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  <a:r>
              <a:rPr lang="tr-TR" sz="1800" dirty="0" err="1">
                <a:solidFill>
                  <a:schemeClr val="bg1"/>
                </a:solidFill>
              </a:rPr>
              <a:t>acting</a:t>
            </a:r>
            <a:r>
              <a:rPr lang="tr-TR" sz="1800" dirty="0">
                <a:solidFill>
                  <a:schemeClr val="bg1"/>
                </a:solidFill>
              </a:rPr>
              <a:t>): Benliğin yeniden dönüştürülmesi, gerçek duygunun değişimi. </a:t>
            </a:r>
          </a:p>
          <a:p>
            <a:r>
              <a:rPr lang="tr-TR" u="sng" dirty="0">
                <a:solidFill>
                  <a:schemeClr val="bg1"/>
                </a:solidFill>
              </a:rPr>
              <a:t>Pozitif, teşvik edilen duygular: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İdealize edilmiş rollere uygunluk derecesi.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Suçluluk, utanç, korku, özgüvensizlik. </a:t>
            </a: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62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Kurallarının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reddi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Duygu kurallarının ürettiği senaryolardan kaçış mümkün müdür?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Dramaturjik</a:t>
            </a:r>
            <a:r>
              <a:rPr lang="tr-TR" dirty="0">
                <a:solidFill>
                  <a:schemeClr val="bg1"/>
                </a:solidFill>
              </a:rPr>
              <a:t> sadakatsizlik?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Sapma?</a:t>
            </a:r>
          </a:p>
          <a:p>
            <a:r>
              <a:rPr lang="tr-TR" dirty="0">
                <a:solidFill>
                  <a:schemeClr val="bg1"/>
                </a:solidFill>
              </a:rPr>
              <a:t>İdeoloji – (</a:t>
            </a:r>
            <a:r>
              <a:rPr lang="tr-TR" dirty="0" err="1">
                <a:solidFill>
                  <a:schemeClr val="bg1"/>
                </a:solidFill>
              </a:rPr>
              <a:t>Althusser</a:t>
            </a:r>
            <a:r>
              <a:rPr lang="tr-TR" dirty="0">
                <a:solidFill>
                  <a:schemeClr val="bg1"/>
                </a:solidFill>
              </a:rPr>
              <a:t> – çağırma mekanizmaları)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İdeoloji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kuruluşunu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sağlayan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üretici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güçtür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İdeolojinin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gerçekliğin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çarpıtması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olduğu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fikrinin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eleştirisi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Althusser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ideoloji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gerçekliği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çarpıtmaz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gerçekliği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Baskıcı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aygıtlardan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bireylerin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kişisel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hayatlarına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zihinlerine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sızar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Burada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baskının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görünmez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vardır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Çeşitli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çağırma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edimleri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bireyleri</a:t>
            </a:r>
            <a:r>
              <a:rPr lang="en-US" dirty="0">
                <a:solidFill>
                  <a:schemeClr val="bg1"/>
                </a:solidFill>
              </a:rPr>
              <a:t> belli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konumlarına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davet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 / </a:t>
            </a:r>
            <a:r>
              <a:rPr lang="en-US" dirty="0" err="1">
                <a:solidFill>
                  <a:schemeClr val="bg1"/>
                </a:solidFill>
              </a:rPr>
              <a:t>çağırır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İdeoloji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çağırma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mekanizmalarıyla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konumlarını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temsil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, idealize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tasdik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2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rgbClr val="FFFFFF"/>
                </a:solidFill>
              </a:rPr>
              <a:t>Duygu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Kurallarının</a:t>
            </a:r>
            <a:r>
              <a:rPr lang="en-US" sz="4400" dirty="0">
                <a:solidFill>
                  <a:srgbClr val="FFFFFF"/>
                </a:solidFill>
              </a:rPr>
              <a:t> redid?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Özneleri </a:t>
            </a:r>
            <a:r>
              <a:rPr lang="en-US" dirty="0" err="1">
                <a:solidFill>
                  <a:schemeClr val="bg1"/>
                </a:solidFill>
              </a:rPr>
              <a:t>üreten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çağırmasını</a:t>
            </a:r>
            <a:r>
              <a:rPr lang="en-US" dirty="0">
                <a:solidFill>
                  <a:schemeClr val="bg1"/>
                </a:solidFill>
              </a:rPr>
              <a:t> / </a:t>
            </a:r>
            <a:r>
              <a:rPr lang="en-US" dirty="0" err="1">
                <a:solidFill>
                  <a:schemeClr val="bg1"/>
                </a:solidFill>
              </a:rPr>
              <a:t>celbetmesini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reddetmek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Hochschild,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ihlali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gerçekleştiğinde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çeşitli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biçimlerinin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hatlarını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hatırlatacağını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özneyi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yeniden</a:t>
            </a:r>
            <a:r>
              <a:rPr lang="en-US" dirty="0">
                <a:solidFill>
                  <a:schemeClr val="bg1"/>
                </a:solidFill>
              </a:rPr>
              <a:t> normative </a:t>
            </a:r>
            <a:r>
              <a:rPr lang="en-US" dirty="0" err="1">
                <a:solidFill>
                  <a:schemeClr val="bg1"/>
                </a:solidFill>
              </a:rPr>
              <a:t>çerçevenin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davet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edeceğini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belirtir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>
                <a:solidFill>
                  <a:schemeClr val="bg1"/>
                </a:solidFill>
              </a:rPr>
              <a:t>Bu,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ilişkin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ortak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stoğunun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sürdürülmesi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kurucu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gibi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işler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düzenleri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duygu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tesis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edilebilir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US" dirty="0" err="1">
                <a:solidFill>
                  <a:schemeClr val="bg1"/>
                </a:solidFill>
              </a:rPr>
              <a:t>Aktörler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etkileşim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düzenleri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içerisinde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yeni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konumlar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elde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edebilme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kapasitesine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celbetme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mekanizmalarını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reddedebilir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tr-TR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112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577</Words>
  <Application>Microsoft Macintosh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Garamond</vt:lpstr>
      <vt:lpstr>Gill Sans MT</vt:lpstr>
      <vt:lpstr>SavonVTI</vt:lpstr>
      <vt:lpstr>Toplumsal Yapılar ve Duygular</vt:lpstr>
      <vt:lpstr>Duygular yapısallaşır mı?</vt:lpstr>
      <vt:lpstr>Hochschild ve Duygu Kuralları </vt:lpstr>
      <vt:lpstr>Duyguların Dramaturjisi</vt:lpstr>
      <vt:lpstr>Duyguların Dramaturjisi</vt:lpstr>
      <vt:lpstr>Duyguların Dramaturjisi</vt:lpstr>
      <vt:lpstr>Duygu Kuralları – Duygu Yönetimi</vt:lpstr>
      <vt:lpstr>Duygu Kurallarının reddi?</vt:lpstr>
      <vt:lpstr>Duygu Kurallarının redid?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7</cp:revision>
  <dcterms:created xsi:type="dcterms:W3CDTF">2019-10-14T13:51:37Z</dcterms:created>
  <dcterms:modified xsi:type="dcterms:W3CDTF">2019-10-14T14:40:34Z</dcterms:modified>
</cp:coreProperties>
</file>