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4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4EDFA7C-1F43-4F83-BB7B-30D761CBACA8}"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1450788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EDFA7C-1F43-4F83-BB7B-30D761CBACA8}"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2278802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EDFA7C-1F43-4F83-BB7B-30D761CBACA8}"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2311029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EDFA7C-1F43-4F83-BB7B-30D761CBACA8}"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1410290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4EDFA7C-1F43-4F83-BB7B-30D761CBACA8}" type="datetimeFigureOut">
              <a:rPr lang="tr-TR" smtClean="0"/>
              <a:t>25.2.2018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4120896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4EDFA7C-1F43-4F83-BB7B-30D761CBACA8}"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3200796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4EDFA7C-1F43-4F83-BB7B-30D761CBACA8}" type="datetimeFigureOut">
              <a:rPr lang="tr-TR" smtClean="0"/>
              <a:t>25.2.2018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4164236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4EDFA7C-1F43-4F83-BB7B-30D761CBACA8}" type="datetimeFigureOut">
              <a:rPr lang="tr-TR" smtClean="0"/>
              <a:t>25.2.2018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3227903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4EDFA7C-1F43-4F83-BB7B-30D761CBACA8}" type="datetimeFigureOut">
              <a:rPr lang="tr-TR" smtClean="0"/>
              <a:t>25.2.2018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2051126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4EDFA7C-1F43-4F83-BB7B-30D761CBACA8}"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338671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4EDFA7C-1F43-4F83-BB7B-30D761CBACA8}" type="datetimeFigureOut">
              <a:rPr lang="tr-TR" smtClean="0"/>
              <a:t>25.2.2018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8F2024-C51C-4DD0-AA3A-375588DD9E9C}" type="slidenum">
              <a:rPr lang="tr-TR" smtClean="0"/>
              <a:t>‹#›</a:t>
            </a:fld>
            <a:endParaRPr lang="tr-TR"/>
          </a:p>
        </p:txBody>
      </p:sp>
    </p:spTree>
    <p:extLst>
      <p:ext uri="{BB962C8B-B14F-4D97-AF65-F5344CB8AC3E}">
        <p14:creationId xmlns:p14="http://schemas.microsoft.com/office/powerpoint/2010/main" val="1139409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EDFA7C-1F43-4F83-BB7B-30D761CBACA8}" type="datetimeFigureOut">
              <a:rPr lang="tr-TR" smtClean="0"/>
              <a:t>25.2.2018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8F2024-C51C-4DD0-AA3A-375588DD9E9C}" type="slidenum">
              <a:rPr lang="tr-TR" smtClean="0"/>
              <a:t>‹#›</a:t>
            </a:fld>
            <a:endParaRPr lang="tr-TR"/>
          </a:p>
        </p:txBody>
      </p:sp>
    </p:spTree>
    <p:extLst>
      <p:ext uri="{BB962C8B-B14F-4D97-AF65-F5344CB8AC3E}">
        <p14:creationId xmlns:p14="http://schemas.microsoft.com/office/powerpoint/2010/main" val="3510903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dartmouth.edu/~engl5vr/Berger.html" TargetMode="External"/><Relationship Id="rId2" Type="http://schemas.openxmlformats.org/officeDocument/2006/relationships/hyperlink" Target="https://study.com/academy/lesson/what-is-semiotics-definition-examples.html" TargetMode="External"/><Relationship Id="rId1" Type="http://schemas.openxmlformats.org/officeDocument/2006/relationships/slideLayout" Target="../slideLayouts/slideLayout2.xml"/><Relationship Id="rId6" Type="http://schemas.openxmlformats.org/officeDocument/2006/relationships/hyperlink" Target="http://www.angelfire.com/md2/timewarp/eco.html" TargetMode="External"/><Relationship Id="rId5" Type="http://schemas.openxmlformats.org/officeDocument/2006/relationships/hyperlink" Target="https://semioticon.com/sio/courses/communication-and-cultural-studies/umberto-ecos-model-of-communication/" TargetMode="External"/><Relationship Id="rId4" Type="http://schemas.openxmlformats.org/officeDocument/2006/relationships/hyperlink" Target="https://literariness.org/2016/12/02/umberto-eco-and-the-semiotic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5506"/>
            <a:ext cx="10515600" cy="627530"/>
          </a:xfrm>
        </p:spPr>
        <p:txBody>
          <a:bodyPr>
            <a:normAutofit fontScale="90000"/>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Semiotic</a:t>
            </a:r>
            <a:r>
              <a:rPr lang="tr-TR" b="1" dirty="0" smtClean="0">
                <a:solidFill>
                  <a:srgbClr val="C00000"/>
                </a:solidFill>
                <a:latin typeface="Times New Roman" panose="02020603050405020304" pitchFamily="18" charset="0"/>
                <a:cs typeface="Times New Roman" panose="02020603050405020304" pitchFamily="18" charset="0"/>
              </a:rPr>
              <a:t> </a:t>
            </a:r>
            <a:r>
              <a:rPr lang="tr-TR" b="1" dirty="0" err="1" smtClean="0">
                <a:solidFill>
                  <a:srgbClr val="C00000"/>
                </a:solidFill>
                <a:latin typeface="Times New Roman" panose="02020603050405020304" pitchFamily="18" charset="0"/>
                <a:cs typeface="Times New Roman" panose="02020603050405020304" pitchFamily="18" charset="0"/>
              </a:rPr>
              <a:t>models</a:t>
            </a:r>
            <a:r>
              <a:rPr lang="tr-TR" b="1" dirty="0" smtClean="0">
                <a:solidFill>
                  <a:srgbClr val="C00000"/>
                </a:solidFill>
                <a:latin typeface="Times New Roman" panose="02020603050405020304" pitchFamily="18" charset="0"/>
                <a:cs typeface="Times New Roman" panose="02020603050405020304" pitchFamily="18" charset="0"/>
              </a:rPr>
              <a:t>: Umberto </a:t>
            </a:r>
            <a:r>
              <a:rPr lang="tr-TR" b="1" dirty="0" err="1" smtClean="0">
                <a:solidFill>
                  <a:srgbClr val="C00000"/>
                </a:solidFill>
                <a:latin typeface="Times New Roman" panose="02020603050405020304" pitchFamily="18" charset="0"/>
                <a:cs typeface="Times New Roman" panose="02020603050405020304" pitchFamily="18" charset="0"/>
              </a:rPr>
              <a:t>Eco</a:t>
            </a:r>
            <a:endParaRPr lang="tr-TR" dirty="0"/>
          </a:p>
        </p:txBody>
      </p:sp>
      <p:sp>
        <p:nvSpPr>
          <p:cNvPr id="3" name="İçerik Yer Tutucusu 2"/>
          <p:cNvSpPr>
            <a:spLocks noGrp="1"/>
          </p:cNvSpPr>
          <p:nvPr>
            <p:ph idx="1"/>
          </p:nvPr>
        </p:nvSpPr>
        <p:spPr>
          <a:xfrm>
            <a:off x="519953" y="1021976"/>
            <a:ext cx="11340353" cy="5154987"/>
          </a:xfrm>
        </p:spPr>
        <p:txBody>
          <a:bodyPr/>
          <a:lstStyle/>
          <a:p>
            <a:pPr marL="0" indent="0" algn="just">
              <a:buNone/>
            </a:pPr>
            <a:r>
              <a:rPr lang="tr-TR" dirty="0" smtClean="0">
                <a:latin typeface="Times New Roman" panose="02020603050405020304" pitchFamily="18" charset="0"/>
                <a:cs typeface="Times New Roman" panose="02020603050405020304" pitchFamily="18" charset="0"/>
              </a:rPr>
              <a:t>Umberto </a:t>
            </a:r>
            <a:r>
              <a:rPr lang="tr-TR" dirty="0" err="1" smtClean="0">
                <a:latin typeface="Times New Roman" panose="02020603050405020304" pitchFamily="18" charset="0"/>
                <a:cs typeface="Times New Roman" panose="02020603050405020304" pitchFamily="18" charset="0"/>
              </a:rPr>
              <a:t>Eco</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proceeds</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his </a:t>
            </a:r>
            <a:r>
              <a:rPr lang="tr-TR" dirty="0" err="1" smtClean="0">
                <a:latin typeface="Times New Roman" panose="02020603050405020304" pitchFamily="18" charset="0"/>
                <a:cs typeface="Times New Roman" panose="02020603050405020304" pitchFamily="18" charset="0"/>
              </a:rPr>
              <a:t>linguistic</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journey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from</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Peircean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assumption</a:t>
            </a:r>
            <a:r>
              <a:rPr lang="tr-TR" dirty="0">
                <a:latin typeface="Times New Roman" panose="02020603050405020304" pitchFamily="18" charset="0"/>
                <a:cs typeface="Times New Roman" panose="02020603050405020304" pitchFamily="18" charset="0"/>
              </a:rPr>
              <a:t> of “</a:t>
            </a:r>
            <a:r>
              <a:rPr lang="tr-TR" i="1" dirty="0" err="1">
                <a:latin typeface="Times New Roman" panose="02020603050405020304" pitchFamily="18" charset="0"/>
                <a:cs typeface="Times New Roman" panose="02020603050405020304" pitchFamily="18" charset="0"/>
              </a:rPr>
              <a:t>unlimited</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semiosis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Even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though</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unlimited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semiosis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indicates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always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text</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open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infinite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interpretations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seeks</a:t>
            </a:r>
            <a:r>
              <a:rPr lang="tr-TR" dirty="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compromise</a:t>
            </a:r>
            <a:r>
              <a:rPr lang="tr-TR" dirty="0" smtClean="0">
                <a:latin typeface="Times New Roman" panose="02020603050405020304" pitchFamily="18" charset="0"/>
                <a:cs typeface="Times New Roman" panose="02020603050405020304" pitchFamily="18" charset="0"/>
              </a:rPr>
              <a:t>, a </a:t>
            </a:r>
            <a:r>
              <a:rPr lang="tr-TR" dirty="0" err="1" smtClean="0">
                <a:latin typeface="Times New Roman" panose="02020603050405020304" pitchFamily="18" charset="0"/>
                <a:cs typeface="Times New Roman" panose="02020603050405020304" pitchFamily="18" charset="0"/>
              </a:rPr>
              <a:t>kind</a:t>
            </a:r>
            <a:r>
              <a:rPr lang="tr-TR" dirty="0" smtClean="0">
                <a:latin typeface="Times New Roman" panose="02020603050405020304" pitchFamily="18" charset="0"/>
                <a:cs typeface="Times New Roman" panose="02020603050405020304" pitchFamily="18" charset="0"/>
              </a:rPr>
              <a:t> of </a:t>
            </a:r>
            <a:r>
              <a:rPr lang="tr-TR" dirty="0" err="1" smtClean="0">
                <a:latin typeface="Times New Roman" panose="02020603050405020304" pitchFamily="18" charset="0"/>
                <a:cs typeface="Times New Roman" panose="02020603050405020304" pitchFamily="18" charset="0"/>
              </a:rPr>
              <a:t>middle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ground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univocal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infinite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meanings</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err="1" smtClean="0">
                <a:latin typeface="Times New Roman" panose="02020603050405020304" pitchFamily="18" charset="0"/>
                <a:cs typeface="Times New Roman" panose="02020603050405020304" pitchFamily="18" charset="0"/>
              </a:rPr>
              <a:t>For</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unlimited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semiosis</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established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conditions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possibility</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univocal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type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code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system</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elements</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translated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into</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system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instance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where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system</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dashes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corresponds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letters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alphabet</a:t>
            </a:r>
            <a:r>
              <a:rPr lang="tr-TR" dirty="0">
                <a:latin typeface="Times New Roman" panose="02020603050405020304" pitchFamily="18" charset="0"/>
                <a:cs typeface="Times New Roman" panose="02020603050405020304" pitchFamily="18" charset="0"/>
              </a:rPr>
              <a:t>.</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0363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7577"/>
            <a:ext cx="10515600" cy="762000"/>
          </a:xfrm>
        </p:spPr>
        <p:txBody>
          <a:bodyPr>
            <a:normAutofit/>
          </a:bodyPr>
          <a:lstStyle/>
          <a:p>
            <a:pPr algn="ctr"/>
            <a:r>
              <a:rPr lang="tr-TR" b="1" dirty="0" err="1" smtClean="0">
                <a:solidFill>
                  <a:srgbClr val="C00000"/>
                </a:solidFill>
                <a:latin typeface="Times New Roman" panose="02020603050405020304" pitchFamily="18" charset="0"/>
                <a:cs typeface="Times New Roman" panose="02020603050405020304" pitchFamily="18" charset="0"/>
              </a:rPr>
              <a:t>References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995082"/>
            <a:ext cx="10515600" cy="5181881"/>
          </a:xfrm>
        </p:spPr>
        <p:txBody>
          <a:bodyPr/>
          <a:lstStyle/>
          <a:p>
            <a:r>
              <a:rPr lang="tr-TR" dirty="0">
                <a:hlinkClick r:id="rId2"/>
              </a:rPr>
              <a:t>https://</a:t>
            </a:r>
            <a:r>
              <a:rPr lang="tr-TR" dirty="0" smtClean="0">
                <a:hlinkClick r:id="rId2"/>
              </a:rPr>
              <a:t>study.com/academy/lesson/what-is-semiotics-definition-examples.html</a:t>
            </a:r>
            <a:endParaRPr lang="tr-TR" dirty="0" smtClean="0"/>
          </a:p>
          <a:p>
            <a:r>
              <a:rPr lang="tr-TR" dirty="0">
                <a:hlinkClick r:id="rId3"/>
              </a:rPr>
              <a:t>http://www.dartmouth.edu/~</a:t>
            </a:r>
            <a:r>
              <a:rPr lang="tr-TR" dirty="0" smtClean="0">
                <a:hlinkClick r:id="rId3"/>
              </a:rPr>
              <a:t>engl5vr/Berger.html</a:t>
            </a:r>
            <a:endParaRPr lang="tr-TR" dirty="0" smtClean="0"/>
          </a:p>
          <a:p>
            <a:r>
              <a:rPr lang="tr-TR" dirty="0">
                <a:hlinkClick r:id="rId4"/>
              </a:rPr>
              <a:t>https://</a:t>
            </a:r>
            <a:r>
              <a:rPr lang="tr-TR" dirty="0" smtClean="0">
                <a:hlinkClick r:id="rId4"/>
              </a:rPr>
              <a:t>literariness.org/2016/12/02/umberto-eco-and-the-semiotics/</a:t>
            </a:r>
            <a:r>
              <a:rPr lang="tr-TR" dirty="0"/>
              <a:t> </a:t>
            </a:r>
            <a:r>
              <a:rPr lang="tr-TR" dirty="0" err="1" smtClean="0"/>
              <a:t>b</a:t>
            </a:r>
            <a:r>
              <a:rPr lang="tr-TR" dirty="0" err="1" smtClean="0"/>
              <a:t>y</a:t>
            </a:r>
            <a:r>
              <a:rPr lang="tr-TR" dirty="0" smtClean="0"/>
              <a:t> </a:t>
            </a:r>
            <a:r>
              <a:rPr lang="tr-TR" dirty="0" err="1" smtClean="0"/>
              <a:t>N</a:t>
            </a:r>
            <a:r>
              <a:rPr lang="tr-TR" dirty="0" err="1" smtClean="0"/>
              <a:t>asrullah</a:t>
            </a:r>
            <a:r>
              <a:rPr lang="tr-TR" dirty="0" smtClean="0"/>
              <a:t> </a:t>
            </a:r>
            <a:r>
              <a:rPr lang="tr-TR" dirty="0" err="1"/>
              <a:t>M</a:t>
            </a:r>
            <a:r>
              <a:rPr lang="tr-TR" dirty="0" err="1" smtClean="0"/>
              <a:t>ambrol</a:t>
            </a:r>
            <a:r>
              <a:rPr lang="tr-TR" dirty="0" smtClean="0"/>
              <a:t> </a:t>
            </a:r>
            <a:r>
              <a:rPr lang="tr-TR" i="1" dirty="0" smtClean="0"/>
              <a:t>on</a:t>
            </a:r>
            <a:r>
              <a:rPr lang="tr-TR" dirty="0" smtClean="0"/>
              <a:t> </a:t>
            </a:r>
            <a:r>
              <a:rPr lang="tr-TR" dirty="0" err="1" smtClean="0"/>
              <a:t>december</a:t>
            </a:r>
            <a:r>
              <a:rPr lang="tr-TR" dirty="0" smtClean="0"/>
              <a:t> 2, 2016</a:t>
            </a:r>
          </a:p>
          <a:p>
            <a:r>
              <a:rPr lang="tr-TR" dirty="0">
                <a:hlinkClick r:id="rId5"/>
              </a:rPr>
              <a:t>https://semioticon.com/sio/courses/communication-and-cultural-studies/umberto-ecos-model-of-communication</a:t>
            </a:r>
            <a:r>
              <a:rPr lang="tr-TR" dirty="0" smtClean="0">
                <a:hlinkClick r:id="rId5"/>
              </a:rPr>
              <a:t>/</a:t>
            </a:r>
            <a:r>
              <a:rPr lang="tr-TR" dirty="0" smtClean="0"/>
              <a:t> </a:t>
            </a:r>
            <a:r>
              <a:rPr lang="tr-TR" dirty="0" err="1" smtClean="0"/>
              <a:t>by</a:t>
            </a:r>
            <a:r>
              <a:rPr lang="tr-TR" dirty="0" smtClean="0"/>
              <a:t> </a:t>
            </a:r>
            <a:r>
              <a:rPr lang="tr-TR" dirty="0" err="1" smtClean="0"/>
              <a:t>Gary</a:t>
            </a:r>
            <a:r>
              <a:rPr lang="tr-TR" dirty="0" smtClean="0"/>
              <a:t> </a:t>
            </a:r>
            <a:r>
              <a:rPr lang="tr-TR" dirty="0" err="1" smtClean="0"/>
              <a:t>Genosko</a:t>
            </a:r>
            <a:endParaRPr lang="tr-TR" dirty="0" smtClean="0"/>
          </a:p>
          <a:p>
            <a:r>
              <a:rPr lang="tr-TR" dirty="0">
                <a:hlinkClick r:id="rId6"/>
              </a:rPr>
              <a:t>http://</a:t>
            </a:r>
            <a:r>
              <a:rPr lang="tr-TR" dirty="0" smtClean="0">
                <a:hlinkClick r:id="rId6"/>
              </a:rPr>
              <a:t>www.angelfire.com/md2/timewarp/eco.html</a:t>
            </a:r>
            <a:endParaRPr lang="tr-TR" dirty="0" smtClean="0"/>
          </a:p>
          <a:p>
            <a:endParaRPr lang="tr-TR" dirty="0" smtClean="0"/>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683664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97224"/>
            <a:ext cx="10515600" cy="905435"/>
          </a:xfrm>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Semiotic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models</a:t>
            </a:r>
            <a:r>
              <a:rPr lang="tr-TR" b="1" dirty="0">
                <a:solidFill>
                  <a:srgbClr val="C00000"/>
                </a:solidFill>
                <a:latin typeface="Times New Roman" panose="02020603050405020304" pitchFamily="18" charset="0"/>
                <a:cs typeface="Times New Roman" panose="02020603050405020304" pitchFamily="18" charset="0"/>
              </a:rPr>
              <a:t>: Umberto </a:t>
            </a:r>
            <a:r>
              <a:rPr lang="tr-TR" b="1" dirty="0" err="1">
                <a:solidFill>
                  <a:srgbClr val="C00000"/>
                </a:solidFill>
                <a:latin typeface="Times New Roman" panose="02020603050405020304" pitchFamily="18" charset="0"/>
                <a:cs typeface="Times New Roman" panose="02020603050405020304" pitchFamily="18" charset="0"/>
              </a:rPr>
              <a:t>Eco</a:t>
            </a:r>
            <a:endParaRPr lang="tr-TR" dirty="0"/>
          </a:p>
        </p:txBody>
      </p:sp>
      <p:sp>
        <p:nvSpPr>
          <p:cNvPr id="3" name="İçerik Yer Tutucusu 2"/>
          <p:cNvSpPr>
            <a:spLocks noGrp="1"/>
          </p:cNvSpPr>
          <p:nvPr>
            <p:ph idx="1"/>
          </p:nvPr>
        </p:nvSpPr>
        <p:spPr>
          <a:xfrm>
            <a:off x="838200" y="1219200"/>
            <a:ext cx="10515600" cy="4957763"/>
          </a:xfrm>
        </p:spPr>
        <p:txBody>
          <a:bodyPr>
            <a:normAutofit fontScale="92500" lnSpcReduction="20000"/>
          </a:bodyPr>
          <a:lstStyle/>
          <a:p>
            <a:pPr algn="just"/>
            <a:r>
              <a:rPr lang="tr-TR" b="1" dirty="0" smtClean="0">
                <a:latin typeface="Times New Roman" panose="02020603050405020304" pitchFamily="18" charset="0"/>
                <a:cs typeface="Times New Roman" panose="02020603050405020304" pitchFamily="18" charset="0"/>
              </a:rPr>
              <a:t>1.</a:t>
            </a:r>
            <a:r>
              <a:rPr lang="tr-TR" dirty="0" smtClean="0">
                <a:latin typeface="Times New Roman" panose="02020603050405020304" pitchFamily="18" charset="0"/>
                <a:cs typeface="Times New Roman" panose="02020603050405020304" pitchFamily="18" charset="0"/>
              </a:rPr>
              <a:t>Eco </a:t>
            </a:r>
            <a:r>
              <a:rPr lang="tr-TR" dirty="0">
                <a:latin typeface="Times New Roman" panose="02020603050405020304" pitchFamily="18" charset="0"/>
                <a:cs typeface="Times New Roman" panose="02020603050405020304" pitchFamily="18" charset="0"/>
              </a:rPr>
              <a:t>is </a:t>
            </a:r>
            <a:r>
              <a:rPr lang="tr-TR" dirty="0" err="1">
                <a:latin typeface="Times New Roman" panose="02020603050405020304" pitchFamily="18" charset="0"/>
                <a:cs typeface="Times New Roman" panose="02020603050405020304" pitchFamily="18" charset="0"/>
              </a:rPr>
              <a:t>interested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langue-parole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constitution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code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corresponds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structure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correlates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plane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plane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Eco’s</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S-</a:t>
            </a:r>
            <a:r>
              <a:rPr lang="tr-TR" i="1" dirty="0" err="1">
                <a:latin typeface="Times New Roman" panose="02020603050405020304" pitchFamily="18" charset="0"/>
                <a:cs typeface="Times New Roman" panose="02020603050405020304" pitchFamily="18" charset="0"/>
              </a:rPr>
              <a:t>code</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equivalent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organisation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elements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parole</a:t>
            </a:r>
            <a:r>
              <a:rPr lang="tr-TR" dirty="0">
                <a:latin typeface="Times New Roman" panose="02020603050405020304" pitchFamily="18" charset="0"/>
                <a:cs typeface="Times New Roman" panose="02020603050405020304" pitchFamily="18" charset="0"/>
              </a:rPr>
              <a:t>. S-</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may</a:t>
            </a:r>
            <a:r>
              <a:rPr lang="tr-TR" dirty="0">
                <a:latin typeface="Times New Roman" panose="02020603050405020304" pitchFamily="18" charset="0"/>
                <a:cs typeface="Times New Roman" panose="02020603050405020304" pitchFamily="18" charset="0"/>
              </a:rPr>
              <a:t> be </a:t>
            </a:r>
            <a:r>
              <a:rPr lang="tr-TR" i="1" dirty="0" err="1">
                <a:latin typeface="Times New Roman" panose="02020603050405020304" pitchFamily="18" charset="0"/>
                <a:cs typeface="Times New Roman" panose="02020603050405020304" pitchFamily="18" charset="0"/>
              </a:rPr>
              <a:t>denotative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literal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reading</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statement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sentence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detected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underneath</a:t>
            </a:r>
            <a:r>
              <a:rPr lang="tr-TR" dirty="0">
                <a:latin typeface="Times New Roman" panose="02020603050405020304" pitchFamily="18" charset="0"/>
                <a:cs typeface="Times New Roman" panose="02020603050405020304" pitchFamily="18" charset="0"/>
              </a:rPr>
              <a:t>).</a:t>
            </a:r>
          </a:p>
          <a:p>
            <a:pPr algn="just"/>
            <a:r>
              <a:rPr lang="tr-TR" b="1" dirty="0" smtClean="0">
                <a:latin typeface="Times New Roman" panose="02020603050405020304" pitchFamily="18" charset="0"/>
                <a:cs typeface="Times New Roman" panose="02020603050405020304" pitchFamily="18" charset="0"/>
              </a:rPr>
              <a:t>2.</a:t>
            </a:r>
            <a:r>
              <a:rPr lang="tr-TR" dirty="0" smtClean="0">
                <a:latin typeface="Times New Roman" panose="02020603050405020304" pitchFamily="18" charset="0"/>
                <a:cs typeface="Times New Roman" panose="02020603050405020304" pitchFamily="18" charset="0"/>
              </a:rPr>
              <a:t>The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sign-vehicle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must</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treated</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independent</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supposedly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referential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fallacy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refers</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particular</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single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table</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all</a:t>
            </a:r>
            <a:r>
              <a:rPr lang="tr-TR"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tables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have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social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response</a:t>
            </a:r>
            <a:r>
              <a:rPr lang="tr-TR" dirty="0">
                <a:latin typeface="Times New Roman" panose="02020603050405020304" pitchFamily="18" charset="0"/>
                <a:cs typeface="Times New Roman" panose="02020603050405020304" pitchFamily="18" charset="0"/>
              </a:rPr>
              <a:t> of an </a:t>
            </a:r>
            <a:r>
              <a:rPr lang="tr-TR" dirty="0" err="1">
                <a:latin typeface="Times New Roman" panose="02020603050405020304" pitchFamily="18" charset="0"/>
                <a:cs typeface="Times New Roman" panose="02020603050405020304" pitchFamily="18" charset="0"/>
              </a:rPr>
              <a:t>individual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particular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sign-vehicle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imparts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information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about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particular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unit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Evidently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signs</a:t>
            </a:r>
            <a:r>
              <a:rPr lang="tr-TR" dirty="0">
                <a:latin typeface="Times New Roman" panose="02020603050405020304" pitchFamily="18" charset="0"/>
                <a:cs typeface="Times New Roman" panose="02020603050405020304" pitchFamily="18" charset="0"/>
              </a:rPr>
              <a:t> can </a:t>
            </a:r>
            <a:r>
              <a:rPr lang="tr-TR" dirty="0" err="1">
                <a:latin typeface="Times New Roman" panose="02020603050405020304" pitchFamily="18" charset="0"/>
                <a:cs typeface="Times New Roman" panose="02020603050405020304" pitchFamily="18" charset="0"/>
              </a:rPr>
              <a:t>take</a:t>
            </a:r>
            <a:r>
              <a:rPr lang="tr-TR" dirty="0">
                <a:latin typeface="Times New Roman" panose="02020603050405020304" pitchFamily="18" charset="0"/>
                <a:cs typeface="Times New Roman" panose="02020603050405020304" pitchFamily="18" charset="0"/>
              </a:rPr>
              <a:t> on a </a:t>
            </a:r>
            <a:r>
              <a:rPr lang="tr-TR" dirty="0" err="1">
                <a:latin typeface="Times New Roman" panose="02020603050405020304" pitchFamily="18" charset="0"/>
                <a:cs typeface="Times New Roman" panose="02020603050405020304" pitchFamily="18" charset="0"/>
              </a:rPr>
              <a:t>multiplicity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meanings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each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derived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competence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user</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sign</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only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stands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something</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must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interpreted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idea </a:t>
            </a:r>
            <a:r>
              <a:rPr lang="tr-TR" dirty="0" err="1">
                <a:latin typeface="Times New Roman" panose="02020603050405020304" pitchFamily="18" charset="0"/>
                <a:cs typeface="Times New Roman" panose="02020603050405020304" pitchFamily="18" charset="0"/>
              </a:rPr>
              <a:t>suggests</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langue</a:t>
            </a:r>
            <a:r>
              <a:rPr lang="tr-TR" dirty="0">
                <a:latin typeface="Times New Roman" panose="02020603050405020304" pitchFamily="18" charset="0"/>
                <a:cs typeface="Times New Roman" panose="02020603050405020304" pitchFamily="18" charset="0"/>
              </a:rPr>
              <a:t> as a </a:t>
            </a:r>
            <a:r>
              <a:rPr lang="tr-TR" dirty="0" err="1">
                <a:latin typeface="Times New Roman" panose="02020603050405020304" pitchFamily="18" charset="0"/>
                <a:cs typeface="Times New Roman" panose="02020603050405020304" pitchFamily="18" charset="0"/>
              </a:rPr>
              <a:t>code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becomes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equivalent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competence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language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is here </a:t>
            </a:r>
            <a:r>
              <a:rPr lang="tr-TR" dirty="0" err="1">
                <a:latin typeface="Times New Roman" panose="02020603050405020304" pitchFamily="18" charset="0"/>
                <a:cs typeface="Times New Roman" panose="02020603050405020304" pitchFamily="18" charset="0"/>
              </a:rPr>
              <a:t>providing</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dynamic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understanding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2513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61365"/>
            <a:ext cx="10515600" cy="887507"/>
          </a:xfrm>
        </p:spPr>
        <p:txBody>
          <a:bodyPr>
            <a:normAutofit/>
          </a:bodyPr>
          <a:lstStyle/>
          <a:p>
            <a:pPr algn="ctr"/>
            <a:r>
              <a:rPr lang="tr-TR" b="1" dirty="0" err="1">
                <a:solidFill>
                  <a:srgbClr val="C00000"/>
                </a:solidFill>
                <a:latin typeface="Times New Roman" panose="02020603050405020304" pitchFamily="18" charset="0"/>
                <a:cs typeface="Times New Roman" panose="02020603050405020304" pitchFamily="18" charset="0"/>
              </a:rPr>
              <a:t>Semiotic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models</a:t>
            </a:r>
            <a:r>
              <a:rPr lang="tr-TR" b="1" dirty="0">
                <a:solidFill>
                  <a:srgbClr val="C00000"/>
                </a:solidFill>
                <a:latin typeface="Times New Roman" panose="02020603050405020304" pitchFamily="18" charset="0"/>
                <a:cs typeface="Times New Roman" panose="02020603050405020304" pitchFamily="18" charset="0"/>
              </a:rPr>
              <a:t>: Umberto </a:t>
            </a:r>
            <a:r>
              <a:rPr lang="tr-TR" b="1" dirty="0" err="1">
                <a:solidFill>
                  <a:srgbClr val="C00000"/>
                </a:solidFill>
                <a:latin typeface="Times New Roman" panose="02020603050405020304" pitchFamily="18" charset="0"/>
                <a:cs typeface="Times New Roman" panose="02020603050405020304" pitchFamily="18" charset="0"/>
              </a:rPr>
              <a:t>Eco</a:t>
            </a:r>
            <a:endParaRPr lang="tr-TR" dirty="0"/>
          </a:p>
        </p:txBody>
      </p:sp>
      <p:sp>
        <p:nvSpPr>
          <p:cNvPr id="3" name="İçerik Yer Tutucusu 2"/>
          <p:cNvSpPr>
            <a:spLocks noGrp="1"/>
          </p:cNvSpPr>
          <p:nvPr>
            <p:ph idx="1"/>
          </p:nvPr>
        </p:nvSpPr>
        <p:spPr>
          <a:xfrm>
            <a:off x="412375" y="959224"/>
            <a:ext cx="11438965" cy="5620870"/>
          </a:xfrm>
        </p:spPr>
        <p:txBody>
          <a:bodyPr>
            <a:normAutofit fontScale="55000" lnSpcReduction="20000"/>
          </a:bodyPr>
          <a:lstStyle/>
          <a:p>
            <a:r>
              <a:rPr lang="tr-TR" sz="3300" b="1" dirty="0" smtClean="0">
                <a:latin typeface="Times New Roman" panose="02020603050405020304" pitchFamily="18" charset="0"/>
                <a:cs typeface="Times New Roman" panose="02020603050405020304" pitchFamily="18" charset="0"/>
              </a:rPr>
              <a:t>3.</a:t>
            </a:r>
            <a:r>
              <a:rPr lang="tr-TR" sz="3300" dirty="0" smtClean="0">
                <a:latin typeface="Times New Roman" panose="02020603050405020304" pitchFamily="18" charset="0"/>
                <a:cs typeface="Times New Roman" panose="02020603050405020304" pitchFamily="18" charset="0"/>
              </a:rPr>
              <a:t>Eco </a:t>
            </a:r>
            <a:r>
              <a:rPr lang="tr-TR" sz="3300" dirty="0" err="1">
                <a:latin typeface="Times New Roman" panose="02020603050405020304" pitchFamily="18" charset="0"/>
                <a:cs typeface="Times New Roman" panose="02020603050405020304" pitchFamily="18" charset="0"/>
              </a:rPr>
              <a:t>develops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i="1" dirty="0">
                <a:latin typeface="Times New Roman" panose="02020603050405020304" pitchFamily="18" charset="0"/>
                <a:cs typeface="Times New Roman" panose="02020603050405020304" pitchFamily="18" charset="0"/>
              </a:rPr>
              <a:t>Q-model</a:t>
            </a:r>
            <a:r>
              <a:rPr lang="tr-TR" sz="3300" dirty="0">
                <a:latin typeface="Times New Roman" panose="02020603050405020304" pitchFamily="18" charset="0"/>
                <a:cs typeface="Times New Roman" panose="02020603050405020304" pitchFamily="18" charset="0"/>
              </a:rPr>
              <a:t> of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code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which</a:t>
            </a:r>
            <a:r>
              <a:rPr lang="tr-TR" sz="3300" dirty="0">
                <a:latin typeface="Times New Roman" panose="02020603050405020304" pitchFamily="18" charset="0"/>
                <a:cs typeface="Times New Roman" panose="02020603050405020304" pitchFamily="18" charset="0"/>
              </a:rPr>
              <a:t> he </a:t>
            </a:r>
            <a:r>
              <a:rPr lang="tr-TR" sz="3300" dirty="0" err="1">
                <a:latin typeface="Times New Roman" panose="02020603050405020304" pitchFamily="18" charset="0"/>
                <a:cs typeface="Times New Roman" panose="02020603050405020304" pitchFamily="18" charset="0"/>
              </a:rPr>
              <a:t>suggests</a:t>
            </a:r>
            <a:r>
              <a:rPr lang="tr-TR" sz="3300" dirty="0">
                <a:latin typeface="Times New Roman" panose="02020603050405020304" pitchFamily="18" charset="0"/>
                <a:cs typeface="Times New Roman" panose="02020603050405020304" pitchFamily="18" charset="0"/>
              </a:rPr>
              <a:t> is a model of “</a:t>
            </a:r>
            <a:r>
              <a:rPr lang="tr-TR" sz="3300" dirty="0" err="1">
                <a:latin typeface="Times New Roman" panose="02020603050405020304" pitchFamily="18" charset="0"/>
                <a:cs typeface="Times New Roman" panose="02020603050405020304" pitchFamily="18" charset="0"/>
              </a:rPr>
              <a:t>linguistic</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creativity</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Q-Model </a:t>
            </a:r>
            <a:r>
              <a:rPr lang="tr-TR" sz="3300" dirty="0" err="1">
                <a:latin typeface="Times New Roman" panose="02020603050405020304" pitchFamily="18" charset="0"/>
                <a:cs typeface="Times New Roman" panose="02020603050405020304" pitchFamily="18" charset="0"/>
              </a:rPr>
              <a:t>supposes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that</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system</a:t>
            </a:r>
            <a:r>
              <a:rPr lang="tr-TR" sz="3300" dirty="0">
                <a:latin typeface="Times New Roman" panose="02020603050405020304" pitchFamily="18" charset="0"/>
                <a:cs typeface="Times New Roman" panose="02020603050405020304" pitchFamily="18" charset="0"/>
              </a:rPr>
              <a:t> can be </a:t>
            </a:r>
            <a:r>
              <a:rPr lang="tr-TR" sz="3300" dirty="0" err="1">
                <a:latin typeface="Times New Roman" panose="02020603050405020304" pitchFamily="18" charset="0"/>
                <a:cs typeface="Times New Roman" panose="02020603050405020304" pitchFamily="18" charset="0"/>
              </a:rPr>
              <a:t>added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to</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and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that</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further</a:t>
            </a:r>
            <a:r>
              <a:rPr lang="tr-TR" sz="3300" dirty="0">
                <a:latin typeface="Times New Roman" panose="02020603050405020304" pitchFamily="18" charset="0"/>
                <a:cs typeface="Times New Roman" panose="02020603050405020304" pitchFamily="18" charset="0"/>
              </a:rPr>
              <a:t> data </a:t>
            </a:r>
            <a:r>
              <a:rPr lang="tr-TR" sz="3300" dirty="0" err="1">
                <a:latin typeface="Times New Roman" panose="02020603050405020304" pitchFamily="18" charset="0"/>
                <a:cs typeface="Times New Roman" panose="02020603050405020304" pitchFamily="18" charset="0"/>
              </a:rPr>
              <a:t>may</a:t>
            </a:r>
            <a:r>
              <a:rPr lang="tr-TR" sz="3300" dirty="0">
                <a:latin typeface="Times New Roman" panose="02020603050405020304" pitchFamily="18" charset="0"/>
                <a:cs typeface="Times New Roman" panose="02020603050405020304" pitchFamily="18" charset="0"/>
              </a:rPr>
              <a:t> be </a:t>
            </a:r>
            <a:r>
              <a:rPr lang="tr-TR" sz="3300" dirty="0" err="1">
                <a:latin typeface="Times New Roman" panose="02020603050405020304" pitchFamily="18" charset="0"/>
                <a:cs typeface="Times New Roman" panose="02020603050405020304" pitchFamily="18" charset="0"/>
              </a:rPr>
              <a:t>inferred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from</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incomplete</a:t>
            </a:r>
            <a:r>
              <a:rPr lang="tr-TR" sz="3300" dirty="0">
                <a:latin typeface="Times New Roman" panose="02020603050405020304" pitchFamily="18" charset="0"/>
                <a:cs typeface="Times New Roman" panose="02020603050405020304" pitchFamily="18" charset="0"/>
              </a:rPr>
              <a:t> data.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code</a:t>
            </a:r>
            <a:r>
              <a:rPr lang="tr-TR" sz="3300" dirty="0">
                <a:latin typeface="Times New Roman" panose="02020603050405020304" pitchFamily="18" charset="0"/>
                <a:cs typeface="Times New Roman" panose="02020603050405020304" pitchFamily="18" charset="0"/>
              </a:rPr>
              <a:t> is </a:t>
            </a:r>
            <a:r>
              <a:rPr lang="tr-TR" sz="3300" dirty="0" err="1">
                <a:latin typeface="Times New Roman" panose="02020603050405020304" pitchFamily="18" charset="0"/>
                <a:cs typeface="Times New Roman" panose="02020603050405020304" pitchFamily="18" charset="0"/>
              </a:rPr>
              <a:t>therefore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modified</a:t>
            </a:r>
            <a:r>
              <a:rPr lang="tr-TR" sz="3300" dirty="0">
                <a:latin typeface="Times New Roman" panose="02020603050405020304" pitchFamily="18" charset="0"/>
                <a:cs typeface="Times New Roman" panose="02020603050405020304" pitchFamily="18" charset="0"/>
              </a:rPr>
              <a:t> in </a:t>
            </a:r>
            <a:r>
              <a:rPr lang="tr-TR" sz="3300" dirty="0" err="1">
                <a:latin typeface="Times New Roman" panose="02020603050405020304" pitchFamily="18" charset="0"/>
                <a:cs typeface="Times New Roman" panose="02020603050405020304" pitchFamily="18" charset="0"/>
              </a:rPr>
              <a:t>accordance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with</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competence</a:t>
            </a:r>
            <a:r>
              <a:rPr lang="tr-TR" sz="3300" i="1" dirty="0">
                <a:latin typeface="Times New Roman" panose="02020603050405020304" pitchFamily="18" charset="0"/>
                <a:cs typeface="Times New Roman" panose="02020603050405020304" pitchFamily="18" charset="0"/>
              </a:rPr>
              <a:t> of </a:t>
            </a:r>
            <a:r>
              <a:rPr lang="tr-TR" sz="3300" i="1" dirty="0" err="1">
                <a:latin typeface="Times New Roman" panose="02020603050405020304" pitchFamily="18" charset="0"/>
                <a:cs typeface="Times New Roman" panose="02020603050405020304" pitchFamily="18" charset="0"/>
              </a:rPr>
              <a:t>the</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language</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user</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rather</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than</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being</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defined</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or</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determined</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by</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the</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code</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itself</a:t>
            </a:r>
            <a:r>
              <a:rPr lang="tr-TR" sz="3300" i="1" dirty="0">
                <a:latin typeface="Times New Roman" panose="02020603050405020304" pitchFamily="18" charset="0"/>
                <a:cs typeface="Times New Roman" panose="02020603050405020304" pitchFamily="18" charset="0"/>
              </a:rPr>
              <a:t>. </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Eco’s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theory</a:t>
            </a:r>
            <a:r>
              <a:rPr lang="tr-TR" sz="3300" dirty="0">
                <a:latin typeface="Times New Roman" panose="02020603050405020304" pitchFamily="18" charset="0"/>
                <a:cs typeface="Times New Roman" panose="02020603050405020304" pitchFamily="18" charset="0"/>
              </a:rPr>
              <a:t> of </a:t>
            </a:r>
            <a:r>
              <a:rPr lang="tr-TR" sz="3300" dirty="0" err="1">
                <a:latin typeface="Times New Roman" panose="02020603050405020304" pitchFamily="18" charset="0"/>
                <a:cs typeface="Times New Roman" panose="02020603050405020304" pitchFamily="18" charset="0"/>
              </a:rPr>
              <a:t>sign</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production</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focuses</a:t>
            </a:r>
            <a:r>
              <a:rPr lang="tr-TR" sz="3300" dirty="0">
                <a:latin typeface="Times New Roman" panose="02020603050405020304" pitchFamily="18" charset="0"/>
                <a:cs typeface="Times New Roman" panose="02020603050405020304" pitchFamily="18" charset="0"/>
              </a:rPr>
              <a:t> on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ratio</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facils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and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ratio</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difficilis</a:t>
            </a:r>
            <a:r>
              <a:rPr lang="tr-TR" sz="3300" dirty="0">
                <a:latin typeface="Times New Roman" panose="02020603050405020304" pitchFamily="18" charset="0"/>
                <a:cs typeface="Times New Roman" panose="02020603050405020304" pitchFamily="18" charset="0"/>
              </a:rPr>
              <a:t>.”</a:t>
            </a:r>
          </a:p>
          <a:p>
            <a:pPr lvl="0"/>
            <a:r>
              <a:rPr lang="tr-TR" sz="3300" b="1" dirty="0">
                <a:latin typeface="Times New Roman" panose="02020603050405020304" pitchFamily="18" charset="0"/>
                <a:cs typeface="Times New Roman" panose="02020603050405020304" pitchFamily="18" charset="0"/>
              </a:rPr>
              <a:t>a) </a:t>
            </a:r>
            <a:r>
              <a:rPr lang="tr-TR" sz="3300" dirty="0" err="1">
                <a:latin typeface="Times New Roman" panose="02020603050405020304" pitchFamily="18" charset="0"/>
                <a:cs typeface="Times New Roman" panose="02020603050405020304" pitchFamily="18" charset="0"/>
              </a:rPr>
              <a:t>Ratio</a:t>
            </a:r>
            <a:r>
              <a:rPr lang="tr-TR" sz="3300"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facilis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refers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to</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elements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that</a:t>
            </a:r>
            <a:r>
              <a:rPr lang="tr-TR" sz="3300" dirty="0">
                <a:latin typeface="Times New Roman" panose="02020603050405020304" pitchFamily="18" charset="0"/>
                <a:cs typeface="Times New Roman" panose="02020603050405020304" pitchFamily="18" charset="0"/>
              </a:rPr>
              <a:t> can be </a:t>
            </a:r>
            <a:r>
              <a:rPr lang="tr-TR" sz="3300" dirty="0" err="1">
                <a:latin typeface="Times New Roman" panose="02020603050405020304" pitchFamily="18" charset="0"/>
                <a:cs typeface="Times New Roman" panose="02020603050405020304" pitchFamily="18" charset="0"/>
              </a:rPr>
              <a:t>easily</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assimilated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by</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code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and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corresponds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to</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Peircean</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symbol</a:t>
            </a:r>
            <a:r>
              <a:rPr lang="tr-TR" sz="3300" dirty="0">
                <a:latin typeface="Times New Roman" panose="02020603050405020304" pitchFamily="18" charset="0"/>
                <a:cs typeface="Times New Roman" panose="02020603050405020304" pitchFamily="18" charset="0"/>
              </a:rPr>
              <a:t>.</a:t>
            </a:r>
          </a:p>
          <a:p>
            <a:pPr lvl="0"/>
            <a:r>
              <a:rPr lang="tr-TR" sz="3300" b="1" dirty="0">
                <a:latin typeface="Times New Roman" panose="02020603050405020304" pitchFamily="18" charset="0"/>
                <a:cs typeface="Times New Roman" panose="02020603050405020304" pitchFamily="18" charset="0"/>
              </a:rPr>
              <a:t>b)</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Ratio</a:t>
            </a:r>
            <a:r>
              <a:rPr lang="tr-TR" sz="3300"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difficilis</a:t>
            </a:r>
            <a:r>
              <a:rPr lang="tr-TR" sz="3300" i="1"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refers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to</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elements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that</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cannot</a:t>
            </a:r>
            <a:r>
              <a:rPr lang="tr-TR" sz="3300" dirty="0">
                <a:latin typeface="Times New Roman" panose="02020603050405020304" pitchFamily="18" charset="0"/>
                <a:cs typeface="Times New Roman" panose="02020603050405020304" pitchFamily="18" charset="0"/>
              </a:rPr>
              <a:t> be </a:t>
            </a:r>
            <a:r>
              <a:rPr lang="tr-TR" sz="3300" dirty="0" err="1">
                <a:latin typeface="Times New Roman" panose="02020603050405020304" pitchFamily="18" charset="0"/>
                <a:cs typeface="Times New Roman" panose="02020603050405020304" pitchFamily="18" charset="0"/>
              </a:rPr>
              <a:t>easily</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assimilated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by</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code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Peircean</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icon</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In</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second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type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sign</a:t>
            </a:r>
            <a:r>
              <a:rPr lang="tr-TR" sz="3300" dirty="0">
                <a:latin typeface="Times New Roman" panose="02020603050405020304" pitchFamily="18" charset="0"/>
                <a:cs typeface="Times New Roman" panose="02020603050405020304" pitchFamily="18" charset="0"/>
              </a:rPr>
              <a:t> of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object</a:t>
            </a:r>
            <a:r>
              <a:rPr lang="tr-TR" sz="3300" dirty="0">
                <a:latin typeface="Times New Roman" panose="02020603050405020304" pitchFamily="18" charset="0"/>
                <a:cs typeface="Times New Roman" panose="02020603050405020304" pitchFamily="18" charset="0"/>
              </a:rPr>
              <a:t> is </a:t>
            </a:r>
            <a:r>
              <a:rPr lang="tr-TR" sz="3300" dirty="0" err="1">
                <a:latin typeface="Times New Roman" panose="02020603050405020304" pitchFamily="18" charset="0"/>
                <a:cs typeface="Times New Roman" panose="02020603050405020304" pitchFamily="18" charset="0"/>
              </a:rPr>
              <a:t>motivated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by</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nature</a:t>
            </a:r>
            <a:r>
              <a:rPr lang="tr-TR" sz="3300" dirty="0">
                <a:latin typeface="Times New Roman" panose="02020603050405020304" pitchFamily="18" charset="0"/>
                <a:cs typeface="Times New Roman" panose="02020603050405020304" pitchFamily="18" charset="0"/>
              </a:rPr>
              <a:t> of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object</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itself</a:t>
            </a:r>
            <a:r>
              <a:rPr lang="tr-TR" sz="3300" dirty="0">
                <a:latin typeface="Times New Roman" panose="02020603050405020304" pitchFamily="18" charset="0"/>
                <a:cs typeface="Times New Roman" panose="02020603050405020304" pitchFamily="18" charset="0"/>
              </a:rPr>
              <a:t>.</a:t>
            </a:r>
          </a:p>
          <a:p>
            <a:r>
              <a:rPr lang="tr-TR" sz="3300" dirty="0" err="1">
                <a:latin typeface="Times New Roman" panose="02020603050405020304" pitchFamily="18" charset="0"/>
                <a:cs typeface="Times New Roman" panose="02020603050405020304" pitchFamily="18" charset="0"/>
              </a:rPr>
              <a:t>However</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Eco</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argues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that</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even</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most</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motivated</a:t>
            </a:r>
            <a:r>
              <a:rPr lang="tr-TR" sz="3300" dirty="0">
                <a:latin typeface="Times New Roman" panose="02020603050405020304" pitchFamily="18" charset="0"/>
                <a:cs typeface="Times New Roman" panose="02020603050405020304" pitchFamily="18" charset="0"/>
              </a:rPr>
              <a:t> of </a:t>
            </a:r>
            <a:r>
              <a:rPr lang="tr-TR" sz="3300" dirty="0" err="1">
                <a:latin typeface="Times New Roman" panose="02020603050405020304" pitchFamily="18" charset="0"/>
                <a:cs typeface="Times New Roman" panose="02020603050405020304" pitchFamily="18" charset="0"/>
              </a:rPr>
              <a:t>signs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have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conventional</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elements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Any</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outside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sign</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that</a:t>
            </a:r>
            <a:r>
              <a:rPr lang="tr-TR" sz="3300" dirty="0">
                <a:latin typeface="Times New Roman" panose="02020603050405020304" pitchFamily="18" charset="0"/>
                <a:cs typeface="Times New Roman" panose="02020603050405020304" pitchFamily="18" charset="0"/>
              </a:rPr>
              <a:t> is an </a:t>
            </a:r>
            <a:r>
              <a:rPr lang="tr-TR" sz="3300" dirty="0" err="1">
                <a:latin typeface="Times New Roman" panose="02020603050405020304" pitchFamily="18" charset="0"/>
                <a:cs typeface="Times New Roman" panose="02020603050405020304" pitchFamily="18" charset="0"/>
              </a:rPr>
              <a:t>unconventional</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unfamiliar</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sign</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beyond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code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soon</a:t>
            </a:r>
            <a:r>
              <a:rPr lang="tr-TR" sz="3300"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becomes</a:t>
            </a:r>
            <a:r>
              <a:rPr lang="tr-TR" sz="3300" i="1" dirty="0">
                <a:latin typeface="Times New Roman" panose="02020603050405020304" pitchFamily="18" charset="0"/>
                <a:cs typeface="Times New Roman" panose="02020603050405020304" pitchFamily="18" charset="0"/>
              </a:rPr>
              <a:t> </a:t>
            </a:r>
            <a:r>
              <a:rPr lang="tr-TR" sz="3300" i="1" dirty="0" err="1">
                <a:latin typeface="Times New Roman" panose="02020603050405020304" pitchFamily="18" charset="0"/>
                <a:cs typeface="Times New Roman" panose="02020603050405020304" pitchFamily="18" charset="0"/>
              </a:rPr>
              <a:t>conventionalised</a:t>
            </a:r>
            <a:r>
              <a:rPr lang="tr-TR" sz="3300" dirty="0">
                <a:latin typeface="Times New Roman" panose="02020603050405020304" pitchFamily="18" charset="0"/>
                <a:cs typeface="Times New Roman" panose="02020603050405020304" pitchFamily="18" charset="0"/>
              </a:rPr>
              <a:t>.</a:t>
            </a:r>
          </a:p>
          <a:p>
            <a:pPr lvl="1"/>
            <a:r>
              <a:rPr lang="tr-TR" sz="2900" b="1" dirty="0" smtClean="0">
                <a:latin typeface="Times New Roman" panose="02020603050405020304" pitchFamily="18" charset="0"/>
                <a:cs typeface="Times New Roman" panose="02020603050405020304" pitchFamily="18" charset="0"/>
              </a:rPr>
              <a:t>4.</a:t>
            </a:r>
            <a:r>
              <a:rPr lang="tr-TR" sz="2900" dirty="0" smtClean="0">
                <a:latin typeface="Times New Roman" panose="02020603050405020304" pitchFamily="18" charset="0"/>
                <a:cs typeface="Times New Roman" panose="02020603050405020304" pitchFamily="18" charset="0"/>
              </a:rPr>
              <a:t>Eco’s </a:t>
            </a:r>
            <a:r>
              <a:rPr lang="tr-TR" sz="2900" dirty="0" err="1">
                <a:latin typeface="Times New Roman" panose="02020603050405020304" pitchFamily="18" charset="0"/>
                <a:cs typeface="Times New Roman" panose="02020603050405020304" pitchFamily="18" charset="0"/>
              </a:rPr>
              <a:t>typology</a:t>
            </a:r>
            <a:r>
              <a:rPr lang="tr-TR" sz="2900" dirty="0">
                <a:latin typeface="Times New Roman" panose="02020603050405020304" pitchFamily="18" charset="0"/>
                <a:cs typeface="Times New Roman" panose="02020603050405020304" pitchFamily="18" charset="0"/>
              </a:rPr>
              <a:t> of </a:t>
            </a:r>
            <a:r>
              <a:rPr lang="tr-TR" sz="2900" dirty="0" err="1">
                <a:latin typeface="Times New Roman" panose="02020603050405020304" pitchFamily="18" charset="0"/>
                <a:cs typeface="Times New Roman" panose="02020603050405020304" pitchFamily="18" charset="0"/>
              </a:rPr>
              <a:t>sign</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production</a:t>
            </a:r>
            <a:r>
              <a:rPr lang="tr-TR" sz="2900" dirty="0">
                <a:latin typeface="Times New Roman" panose="02020603050405020304" pitchFamily="18" charset="0"/>
                <a:cs typeface="Times New Roman" panose="02020603050405020304" pitchFamily="18" charset="0"/>
              </a:rPr>
              <a:t> is as </a:t>
            </a:r>
            <a:r>
              <a:rPr lang="tr-TR" sz="2900" dirty="0" err="1">
                <a:latin typeface="Times New Roman" panose="02020603050405020304" pitchFamily="18" charset="0"/>
                <a:cs typeface="Times New Roman" panose="02020603050405020304" pitchFamily="18" charset="0"/>
              </a:rPr>
              <a:t>follows</a:t>
            </a:r>
            <a:r>
              <a:rPr lang="tr-TR" sz="2900" dirty="0">
                <a:latin typeface="Times New Roman" panose="02020603050405020304" pitchFamily="18" charset="0"/>
                <a:cs typeface="Times New Roman" panose="02020603050405020304" pitchFamily="18" charset="0"/>
              </a:rPr>
              <a:t>:</a:t>
            </a:r>
            <a:br>
              <a:rPr lang="tr-TR" sz="2900" dirty="0">
                <a:latin typeface="Times New Roman" panose="02020603050405020304" pitchFamily="18" charset="0"/>
                <a:cs typeface="Times New Roman" panose="02020603050405020304" pitchFamily="18" charset="0"/>
              </a:rPr>
            </a:br>
            <a:r>
              <a:rPr lang="tr-TR" sz="2900" dirty="0">
                <a:latin typeface="Times New Roman" panose="02020603050405020304" pitchFamily="18" charset="0"/>
                <a:cs typeface="Times New Roman" panose="02020603050405020304" pitchFamily="18" charset="0"/>
              </a:rPr>
              <a:t>1) </a:t>
            </a:r>
            <a:r>
              <a:rPr lang="tr-TR" sz="2900" dirty="0" err="1">
                <a:latin typeface="Times New Roman" panose="02020603050405020304" pitchFamily="18" charset="0"/>
                <a:cs typeface="Times New Roman" panose="02020603050405020304" pitchFamily="18" charset="0"/>
              </a:rPr>
              <a:t>Physical</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labour</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effort</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required</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to</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produce</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the</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sign</a:t>
            </a:r>
            <a:r>
              <a:rPr lang="tr-TR" sz="2900" dirty="0">
                <a:latin typeface="Times New Roman" panose="02020603050405020304" pitchFamily="18" charset="0"/>
                <a:cs typeface="Times New Roman" panose="02020603050405020304" pitchFamily="18" charset="0"/>
              </a:rPr>
              <a:t/>
            </a:r>
            <a:br>
              <a:rPr lang="tr-TR" sz="2900" dirty="0">
                <a:latin typeface="Times New Roman" panose="02020603050405020304" pitchFamily="18" charset="0"/>
                <a:cs typeface="Times New Roman" panose="02020603050405020304" pitchFamily="18" charset="0"/>
              </a:rPr>
            </a:br>
            <a:r>
              <a:rPr lang="tr-TR" sz="2900" dirty="0">
                <a:latin typeface="Times New Roman" panose="02020603050405020304" pitchFamily="18" charset="0"/>
                <a:cs typeface="Times New Roman" panose="02020603050405020304" pitchFamily="18" charset="0"/>
              </a:rPr>
              <a:t>(2) </a:t>
            </a:r>
            <a:r>
              <a:rPr lang="tr-TR" sz="2900" dirty="0" err="1">
                <a:latin typeface="Times New Roman" panose="02020603050405020304" pitchFamily="18" charset="0"/>
                <a:cs typeface="Times New Roman" panose="02020603050405020304" pitchFamily="18" charset="0"/>
              </a:rPr>
              <a:t>Recognition</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object</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or</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event</a:t>
            </a:r>
            <a:r>
              <a:rPr lang="tr-TR" sz="2900" dirty="0">
                <a:latin typeface="Times New Roman" panose="02020603050405020304" pitchFamily="18" charset="0"/>
                <a:cs typeface="Times New Roman" panose="02020603050405020304" pitchFamily="18" charset="0"/>
              </a:rPr>
              <a:t> is </a:t>
            </a:r>
            <a:r>
              <a:rPr lang="tr-TR" sz="2900" dirty="0" err="1">
                <a:latin typeface="Times New Roman" panose="02020603050405020304" pitchFamily="18" charset="0"/>
                <a:cs typeface="Times New Roman" panose="02020603050405020304" pitchFamily="18" charset="0"/>
              </a:rPr>
              <a:t>identified</a:t>
            </a:r>
            <a:r>
              <a:rPr lang="tr-TR" sz="2900" dirty="0">
                <a:latin typeface="Times New Roman" panose="02020603050405020304" pitchFamily="18" charset="0"/>
                <a:cs typeface="Times New Roman" panose="02020603050405020304" pitchFamily="18" charset="0"/>
              </a:rPr>
              <a:t> as </a:t>
            </a:r>
            <a:r>
              <a:rPr lang="tr-TR" sz="2900" dirty="0" err="1">
                <a:latin typeface="Times New Roman" panose="02020603050405020304" pitchFamily="18" charset="0"/>
                <a:cs typeface="Times New Roman" panose="02020603050405020304" pitchFamily="18" charset="0"/>
              </a:rPr>
              <a:t>expressing</a:t>
            </a:r>
            <a:r>
              <a:rPr lang="tr-TR" sz="2900" dirty="0">
                <a:latin typeface="Times New Roman" panose="02020603050405020304" pitchFamily="18" charset="0"/>
                <a:cs typeface="Times New Roman" panose="02020603050405020304" pitchFamily="18" charset="0"/>
              </a:rPr>
              <a:t> a </a:t>
            </a:r>
            <a:r>
              <a:rPr lang="tr-TR" sz="2900" dirty="0" err="1">
                <a:latin typeface="Times New Roman" panose="02020603050405020304" pitchFamily="18" charset="0"/>
                <a:cs typeface="Times New Roman" panose="02020603050405020304" pitchFamily="18" charset="0"/>
              </a:rPr>
              <a:t>sign-content</a:t>
            </a:r>
            <a:r>
              <a:rPr lang="tr-TR" sz="2900" dirty="0">
                <a:latin typeface="Times New Roman" panose="02020603050405020304" pitchFamily="18" charset="0"/>
                <a:cs typeface="Times New Roman" panose="02020603050405020304" pitchFamily="18" charset="0"/>
              </a:rPr>
              <a:t/>
            </a:r>
            <a:br>
              <a:rPr lang="tr-TR" sz="2900" dirty="0">
                <a:latin typeface="Times New Roman" panose="02020603050405020304" pitchFamily="18" charset="0"/>
                <a:cs typeface="Times New Roman" panose="02020603050405020304" pitchFamily="18" charset="0"/>
              </a:rPr>
            </a:br>
            <a:r>
              <a:rPr lang="tr-TR" sz="2900" dirty="0">
                <a:latin typeface="Times New Roman" panose="02020603050405020304" pitchFamily="18" charset="0"/>
                <a:cs typeface="Times New Roman" panose="02020603050405020304" pitchFamily="18" charset="0"/>
              </a:rPr>
              <a:t>(3) </a:t>
            </a:r>
            <a:r>
              <a:rPr lang="tr-TR" sz="2900" dirty="0" err="1">
                <a:latin typeface="Times New Roman" panose="02020603050405020304" pitchFamily="18" charset="0"/>
                <a:cs typeface="Times New Roman" panose="02020603050405020304" pitchFamily="18" charset="0"/>
              </a:rPr>
              <a:t>Ostension</a:t>
            </a:r>
            <a:r>
              <a:rPr lang="tr-TR" sz="2900" dirty="0">
                <a:latin typeface="Times New Roman" panose="02020603050405020304" pitchFamily="18" charset="0"/>
                <a:cs typeface="Times New Roman" panose="02020603050405020304" pitchFamily="18" charset="0"/>
              </a:rPr>
              <a:t>: an </a:t>
            </a:r>
            <a:r>
              <a:rPr lang="tr-TR" sz="2900" dirty="0" err="1">
                <a:latin typeface="Times New Roman" panose="02020603050405020304" pitchFamily="18" charset="0"/>
                <a:cs typeface="Times New Roman" panose="02020603050405020304" pitchFamily="18" charset="0"/>
              </a:rPr>
              <a:t>object</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or</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event</a:t>
            </a:r>
            <a:r>
              <a:rPr lang="tr-TR" sz="2900" dirty="0">
                <a:latin typeface="Times New Roman" panose="02020603050405020304" pitchFamily="18" charset="0"/>
                <a:cs typeface="Times New Roman" panose="02020603050405020304" pitchFamily="18" charset="0"/>
              </a:rPr>
              <a:t> is </a:t>
            </a:r>
            <a:r>
              <a:rPr lang="tr-TR" sz="2900" dirty="0" err="1">
                <a:latin typeface="Times New Roman" panose="02020603050405020304" pitchFamily="18" charset="0"/>
                <a:cs typeface="Times New Roman" panose="02020603050405020304" pitchFamily="18" charset="0"/>
              </a:rPr>
              <a:t>shown</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to</a:t>
            </a:r>
            <a:r>
              <a:rPr lang="tr-TR" sz="2900" dirty="0">
                <a:latin typeface="Times New Roman" panose="02020603050405020304" pitchFamily="18" charset="0"/>
                <a:cs typeface="Times New Roman" panose="02020603050405020304" pitchFamily="18" charset="0"/>
              </a:rPr>
              <a:t> be a </a:t>
            </a:r>
            <a:r>
              <a:rPr lang="tr-TR" sz="2900" dirty="0" err="1">
                <a:latin typeface="Times New Roman" panose="02020603050405020304" pitchFamily="18" charset="0"/>
                <a:cs typeface="Times New Roman" panose="02020603050405020304" pitchFamily="18" charset="0"/>
              </a:rPr>
              <a:t>symptom</a:t>
            </a:r>
            <a:r>
              <a:rPr lang="tr-TR" sz="2900" dirty="0">
                <a:latin typeface="Times New Roman" panose="02020603050405020304" pitchFamily="18" charset="0"/>
                <a:cs typeface="Times New Roman" panose="02020603050405020304" pitchFamily="18" charset="0"/>
              </a:rPr>
              <a:t>/</a:t>
            </a:r>
            <a:r>
              <a:rPr lang="tr-TR" sz="2900" dirty="0" err="1">
                <a:latin typeface="Times New Roman" panose="02020603050405020304" pitchFamily="18" charset="0"/>
                <a:cs typeface="Times New Roman" panose="02020603050405020304" pitchFamily="18" charset="0"/>
              </a:rPr>
              <a:t>exemplar</a:t>
            </a:r>
            <a:r>
              <a:rPr lang="tr-TR" sz="2900" dirty="0">
                <a:latin typeface="Times New Roman" panose="02020603050405020304" pitchFamily="18" charset="0"/>
                <a:cs typeface="Times New Roman" panose="02020603050405020304" pitchFamily="18" charset="0"/>
              </a:rPr>
              <a:t> of a </a:t>
            </a:r>
            <a:r>
              <a:rPr lang="tr-TR" sz="2900" dirty="0" err="1">
                <a:latin typeface="Times New Roman" panose="02020603050405020304" pitchFamily="18" charset="0"/>
                <a:cs typeface="Times New Roman" panose="02020603050405020304" pitchFamily="18" charset="0"/>
              </a:rPr>
              <a:t>whole</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class</a:t>
            </a:r>
            <a:r>
              <a:rPr lang="tr-TR" sz="2900" dirty="0">
                <a:latin typeface="Times New Roman" panose="02020603050405020304" pitchFamily="18" charset="0"/>
                <a:cs typeface="Times New Roman" panose="02020603050405020304" pitchFamily="18" charset="0"/>
              </a:rPr>
              <a:t> of </a:t>
            </a:r>
            <a:r>
              <a:rPr lang="tr-TR" sz="2900" dirty="0" err="1">
                <a:latin typeface="Times New Roman" panose="02020603050405020304" pitchFamily="18" charset="0"/>
                <a:cs typeface="Times New Roman" panose="02020603050405020304" pitchFamily="18" charset="0"/>
              </a:rPr>
              <a:t>objects</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or</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acts</a:t>
            </a:r>
            <a:r>
              <a:rPr lang="tr-TR" sz="2900" dirty="0">
                <a:latin typeface="Times New Roman" panose="02020603050405020304" pitchFamily="18" charset="0"/>
                <a:cs typeface="Times New Roman" panose="02020603050405020304" pitchFamily="18" charset="0"/>
              </a:rPr>
              <a:t>.</a:t>
            </a:r>
            <a:br>
              <a:rPr lang="tr-TR" sz="2900" dirty="0">
                <a:latin typeface="Times New Roman" panose="02020603050405020304" pitchFamily="18" charset="0"/>
                <a:cs typeface="Times New Roman" panose="02020603050405020304" pitchFamily="18" charset="0"/>
              </a:rPr>
            </a:br>
            <a:r>
              <a:rPr lang="tr-TR" sz="2900" dirty="0">
                <a:latin typeface="Times New Roman" panose="02020603050405020304" pitchFamily="18" charset="0"/>
                <a:cs typeface="Times New Roman" panose="02020603050405020304" pitchFamily="18" charset="0"/>
              </a:rPr>
              <a:t>(4) </a:t>
            </a:r>
            <a:r>
              <a:rPr lang="tr-TR" sz="2900" dirty="0" err="1">
                <a:latin typeface="Times New Roman" panose="02020603050405020304" pitchFamily="18" charset="0"/>
                <a:cs typeface="Times New Roman" panose="02020603050405020304" pitchFamily="18" charset="0"/>
              </a:rPr>
              <a:t>Replica</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describes</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the</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more</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difficult</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or</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motivated</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signs</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which</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eventually</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become</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conventionalised</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mathematical</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signs</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and</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symbols</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musical</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notations</a:t>
            </a:r>
            <a:r>
              <a:rPr lang="tr-TR" sz="2900" dirty="0">
                <a:latin typeface="Times New Roman" panose="02020603050405020304" pitchFamily="18" charset="0"/>
                <a:cs typeface="Times New Roman" panose="02020603050405020304" pitchFamily="18" charset="0"/>
              </a:rPr>
              <a:t>)</a:t>
            </a:r>
            <a:br>
              <a:rPr lang="tr-TR" sz="2900" dirty="0">
                <a:latin typeface="Times New Roman" panose="02020603050405020304" pitchFamily="18" charset="0"/>
                <a:cs typeface="Times New Roman" panose="02020603050405020304" pitchFamily="18" charset="0"/>
              </a:rPr>
            </a:br>
            <a:r>
              <a:rPr lang="tr-TR" sz="2900" dirty="0">
                <a:latin typeface="Times New Roman" panose="02020603050405020304" pitchFamily="18" charset="0"/>
                <a:cs typeface="Times New Roman" panose="02020603050405020304" pitchFamily="18" charset="0"/>
              </a:rPr>
              <a:t>(5) </a:t>
            </a:r>
            <a:r>
              <a:rPr lang="tr-TR" sz="2900" dirty="0" err="1">
                <a:latin typeface="Times New Roman" panose="02020603050405020304" pitchFamily="18" charset="0"/>
                <a:cs typeface="Times New Roman" panose="02020603050405020304" pitchFamily="18" charset="0"/>
              </a:rPr>
              <a:t>Invention</a:t>
            </a:r>
            <a:r>
              <a:rPr lang="tr-TR" sz="2900" dirty="0">
                <a:latin typeface="Times New Roman" panose="02020603050405020304" pitchFamily="18" charset="0"/>
                <a:cs typeface="Times New Roman" panose="02020603050405020304" pitchFamily="18" charset="0"/>
              </a:rPr>
              <a:t>: a </a:t>
            </a:r>
            <a:r>
              <a:rPr lang="tr-TR" sz="2900" dirty="0" err="1">
                <a:latin typeface="Times New Roman" panose="02020603050405020304" pitchFamily="18" charset="0"/>
                <a:cs typeface="Times New Roman" panose="02020603050405020304" pitchFamily="18" charset="0"/>
              </a:rPr>
              <a:t>new</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sign</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unavailable</a:t>
            </a:r>
            <a:r>
              <a:rPr lang="tr-TR" sz="2900" dirty="0">
                <a:latin typeface="Times New Roman" panose="02020603050405020304" pitchFamily="18" charset="0"/>
                <a:cs typeface="Times New Roman" panose="02020603050405020304" pitchFamily="18" charset="0"/>
              </a:rPr>
              <a:t> in </a:t>
            </a:r>
            <a:r>
              <a:rPr lang="tr-TR" sz="2900" dirty="0" err="1">
                <a:latin typeface="Times New Roman" panose="02020603050405020304" pitchFamily="18" charset="0"/>
                <a:cs typeface="Times New Roman" panose="02020603050405020304" pitchFamily="18" charset="0"/>
              </a:rPr>
              <a:t>the</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code</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or</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convention</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This</a:t>
            </a:r>
            <a:r>
              <a:rPr lang="tr-TR" sz="2900" dirty="0">
                <a:latin typeface="Times New Roman" panose="02020603050405020304" pitchFamily="18" charset="0"/>
                <a:cs typeface="Times New Roman" panose="02020603050405020304" pitchFamily="18" charset="0"/>
              </a:rPr>
              <a:t> is </a:t>
            </a:r>
            <a:r>
              <a:rPr lang="tr-TR" sz="2900" dirty="0" err="1">
                <a:latin typeface="Times New Roman" panose="02020603050405020304" pitchFamily="18" charset="0"/>
                <a:cs typeface="Times New Roman" panose="02020603050405020304" pitchFamily="18" charset="0"/>
              </a:rPr>
              <a:t>also</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the</a:t>
            </a:r>
            <a:r>
              <a:rPr lang="tr-TR" sz="2900" dirty="0">
                <a:latin typeface="Times New Roman" panose="02020603050405020304" pitchFamily="18" charset="0"/>
                <a:cs typeface="Times New Roman" panose="02020603050405020304" pitchFamily="18" charset="0"/>
              </a:rPr>
              <a:t> </a:t>
            </a:r>
            <a:r>
              <a:rPr lang="tr-TR" sz="2900" dirty="0" err="1">
                <a:latin typeface="Times New Roman" panose="02020603050405020304" pitchFamily="18" charset="0"/>
                <a:cs typeface="Times New Roman" panose="02020603050405020304" pitchFamily="18" charset="0"/>
              </a:rPr>
              <a:t>basis</a:t>
            </a:r>
            <a:r>
              <a:rPr lang="tr-TR" sz="2900" dirty="0">
                <a:latin typeface="Times New Roman" panose="02020603050405020304" pitchFamily="18" charset="0"/>
                <a:cs typeface="Times New Roman" panose="02020603050405020304" pitchFamily="18" charset="0"/>
              </a:rPr>
              <a:t> of </a:t>
            </a:r>
            <a:r>
              <a:rPr lang="tr-TR" sz="2900" dirty="0" err="1" smtClean="0">
                <a:latin typeface="Times New Roman" panose="02020603050405020304" pitchFamily="18" charset="0"/>
                <a:cs typeface="Times New Roman" panose="02020603050405020304" pitchFamily="18" charset="0"/>
              </a:rPr>
              <a:t>creativity</a:t>
            </a:r>
            <a:r>
              <a:rPr lang="tr-TR" sz="2900" dirty="0" smtClean="0">
                <a:latin typeface="Times New Roman" panose="02020603050405020304" pitchFamily="18" charset="0"/>
                <a:cs typeface="Times New Roman" panose="02020603050405020304" pitchFamily="18" charset="0"/>
              </a:rPr>
              <a:t>.</a:t>
            </a:r>
          </a:p>
          <a:p>
            <a:r>
              <a:rPr lang="en-US" sz="3600" dirty="0" smtClean="0">
                <a:latin typeface="Times New Roman" panose="02020603050405020304" pitchFamily="18" charset="0"/>
                <a:cs typeface="Times New Roman" panose="02020603050405020304" pitchFamily="18" charset="0"/>
              </a:rPr>
              <a:t>Recognition </a:t>
            </a:r>
            <a:r>
              <a:rPr lang="en-US" sz="3600" dirty="0">
                <a:latin typeface="Times New Roman" panose="02020603050405020304" pitchFamily="18" charset="0"/>
                <a:cs typeface="Times New Roman" panose="02020603050405020304" pitchFamily="18" charset="0"/>
              </a:rPr>
              <a:t>involves a reconstitution of a previous experience of sign-expressions. </a:t>
            </a:r>
            <a:r>
              <a:rPr lang="en-US" sz="3600" dirty="0" err="1">
                <a:latin typeface="Times New Roman" panose="02020603050405020304" pitchFamily="18" charset="0"/>
                <a:cs typeface="Times New Roman" panose="02020603050405020304" pitchFamily="18" charset="0"/>
              </a:rPr>
              <a:t>Ostension</a:t>
            </a:r>
            <a:r>
              <a:rPr lang="en-US" sz="3600" dirty="0">
                <a:latin typeface="Times New Roman" panose="02020603050405020304" pitchFamily="18" charset="0"/>
                <a:cs typeface="Times New Roman" panose="02020603050405020304" pitchFamily="18" charset="0"/>
              </a:rPr>
              <a:t> involves a choice of existing or potentially existing sign-expressions as ‘tokens’ of ‘expression-types.’ Replication involves producing ‘expression-tokens’ according to the model of already-existing ‘expression-types.’ Invention involves the production of completely new sign-expressions</a:t>
            </a:r>
            <a:r>
              <a:rPr lang="en-US" sz="3600" dirty="0" smtClean="0">
                <a:latin typeface="Times New Roman" panose="02020603050405020304" pitchFamily="18" charset="0"/>
                <a:cs typeface="Times New Roman" panose="02020603050405020304" pitchFamily="18" charset="0"/>
              </a:rPr>
              <a:t>.</a:t>
            </a:r>
            <a:endParaRPr lang="tr-TR" sz="3300" dirty="0">
              <a:latin typeface="Times New Roman" panose="02020603050405020304" pitchFamily="18" charset="0"/>
              <a:cs typeface="Times New Roman" panose="02020603050405020304" pitchFamily="18" charset="0"/>
            </a:endParaRPr>
          </a:p>
          <a:p>
            <a:r>
              <a:rPr lang="tr-TR" sz="3300" dirty="0" err="1">
                <a:latin typeface="Times New Roman" panose="02020603050405020304" pitchFamily="18" charset="0"/>
                <a:cs typeface="Times New Roman" panose="02020603050405020304" pitchFamily="18" charset="0"/>
              </a:rPr>
              <a:t>Thus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Eco’s</a:t>
            </a:r>
            <a:r>
              <a:rPr lang="tr-TR" sz="3300" dirty="0">
                <a:latin typeface="Times New Roman" panose="02020603050405020304" pitchFamily="18" charset="0"/>
                <a:cs typeface="Times New Roman" panose="02020603050405020304" pitchFamily="18" charset="0"/>
              </a:rPr>
              <a:t> model </a:t>
            </a:r>
            <a:r>
              <a:rPr lang="tr-TR" sz="3300" dirty="0" err="1">
                <a:latin typeface="Times New Roman" panose="02020603050405020304" pitchFamily="18" charset="0"/>
                <a:cs typeface="Times New Roman" panose="02020603050405020304" pitchFamily="18" charset="0"/>
              </a:rPr>
              <a:t>emphasises</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the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creative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and</a:t>
            </a:r>
            <a:r>
              <a:rPr lang="tr-TR" sz="3300" dirty="0">
                <a:latin typeface="Times New Roman" panose="02020603050405020304" pitchFamily="18" charset="0"/>
                <a:cs typeface="Times New Roman" panose="02020603050405020304" pitchFamily="18" charset="0"/>
              </a:rPr>
              <a:t> ever-</a:t>
            </a:r>
            <a:r>
              <a:rPr lang="tr-TR" sz="3300" dirty="0" err="1">
                <a:latin typeface="Times New Roman" panose="02020603050405020304" pitchFamily="18" charset="0"/>
                <a:cs typeface="Times New Roman" panose="02020603050405020304" pitchFamily="18" charset="0"/>
              </a:rPr>
              <a:t>adaptable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nature</a:t>
            </a:r>
            <a:r>
              <a:rPr lang="tr-TR" sz="3300" dirty="0">
                <a:latin typeface="Times New Roman" panose="02020603050405020304" pitchFamily="18" charset="0"/>
                <a:cs typeface="Times New Roman" panose="02020603050405020304" pitchFamily="18" charset="0"/>
              </a:rPr>
              <a:t> of </a:t>
            </a:r>
            <a:r>
              <a:rPr lang="tr-TR" sz="3300" dirty="0" err="1">
                <a:latin typeface="Times New Roman" panose="02020603050405020304" pitchFamily="18" charset="0"/>
                <a:cs typeface="Times New Roman" panose="02020603050405020304" pitchFamily="18" charset="0"/>
              </a:rPr>
              <a:t>code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and</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language</a:t>
            </a:r>
            <a:r>
              <a:rPr lang="tr-TR" sz="3300" dirty="0">
                <a:latin typeface="Times New Roman" panose="02020603050405020304" pitchFamily="18" charset="0"/>
                <a:cs typeface="Times New Roman" panose="02020603050405020304" pitchFamily="18" charset="0"/>
              </a:rPr>
              <a:t> </a:t>
            </a:r>
            <a:r>
              <a:rPr lang="tr-TR" sz="3300" dirty="0" err="1">
                <a:latin typeface="Times New Roman" panose="02020603050405020304" pitchFamily="18" charset="0"/>
                <a:cs typeface="Times New Roman" panose="02020603050405020304" pitchFamily="18" charset="0"/>
              </a:rPr>
              <a:t>itself</a:t>
            </a:r>
            <a:r>
              <a:rPr lang="tr-TR" sz="3300" dirty="0" smtClean="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1403244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0682"/>
            <a:ext cx="10515600" cy="824754"/>
          </a:xfrm>
        </p:spPr>
        <p:txBody>
          <a:bodyPr>
            <a:normAutofit/>
          </a:bodyPr>
          <a:lstStyle/>
          <a:p>
            <a:pPr algn="ctr"/>
            <a:r>
              <a:rPr lang="tr-TR" b="1" dirty="0" err="1">
                <a:solidFill>
                  <a:srgbClr val="C00000"/>
                </a:solidFill>
                <a:latin typeface="Times New Roman" panose="02020603050405020304" pitchFamily="18" charset="0"/>
                <a:cs typeface="Times New Roman" panose="02020603050405020304" pitchFamily="18" charset="0"/>
              </a:rPr>
              <a:t>Semiotic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models</a:t>
            </a:r>
            <a:r>
              <a:rPr lang="tr-TR" b="1" dirty="0">
                <a:solidFill>
                  <a:srgbClr val="C00000"/>
                </a:solidFill>
                <a:latin typeface="Times New Roman" panose="02020603050405020304" pitchFamily="18" charset="0"/>
                <a:cs typeface="Times New Roman" panose="02020603050405020304" pitchFamily="18" charset="0"/>
              </a:rPr>
              <a:t>: Umberto </a:t>
            </a:r>
            <a:r>
              <a:rPr lang="tr-TR" b="1" dirty="0" err="1">
                <a:solidFill>
                  <a:srgbClr val="C00000"/>
                </a:solidFill>
                <a:latin typeface="Times New Roman" panose="02020603050405020304" pitchFamily="18" charset="0"/>
                <a:cs typeface="Times New Roman" panose="02020603050405020304" pitchFamily="18" charset="0"/>
              </a:rPr>
              <a:t>Eco</a:t>
            </a:r>
            <a:endParaRPr lang="tr-TR" dirty="0"/>
          </a:p>
        </p:txBody>
      </p:sp>
      <p:sp>
        <p:nvSpPr>
          <p:cNvPr id="3" name="İçerik Yer Tutucusu 2"/>
          <p:cNvSpPr>
            <a:spLocks noGrp="1"/>
          </p:cNvSpPr>
          <p:nvPr>
            <p:ph idx="1"/>
          </p:nvPr>
        </p:nvSpPr>
        <p:spPr>
          <a:xfrm>
            <a:off x="340659" y="905436"/>
            <a:ext cx="11013141" cy="5710517"/>
          </a:xfrm>
        </p:spPr>
        <p:txBody>
          <a:bodyPr>
            <a:normAutofit fontScale="70000" lnSpcReduction="20000"/>
          </a:bodyPr>
          <a:lstStyle/>
          <a:p>
            <a:pPr marL="0" indent="0" algn="just">
              <a:buNone/>
            </a:pPr>
            <a:r>
              <a:rPr lang="tr-TR" dirty="0">
                <a:latin typeface="Times New Roman" panose="02020603050405020304" pitchFamily="18" charset="0"/>
                <a:cs typeface="Times New Roman" panose="02020603050405020304" pitchFamily="18" charset="0"/>
              </a:rPr>
              <a:t>A </a:t>
            </a:r>
            <a:r>
              <a:rPr lang="tr-TR" dirty="0" err="1">
                <a:latin typeface="Times New Roman" panose="02020603050405020304" pitchFamily="18" charset="0"/>
                <a:cs typeface="Times New Roman" panose="02020603050405020304" pitchFamily="18" charset="0"/>
              </a:rPr>
              <a:t>Theory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Semiotics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lays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groundwork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 general </a:t>
            </a:r>
            <a:r>
              <a:rPr lang="tr-TR" dirty="0" err="1">
                <a:latin typeface="Times New Roman" panose="02020603050405020304" pitchFamily="18" charset="0"/>
                <a:cs typeface="Times New Roman" panose="02020603050405020304" pitchFamily="18" charset="0"/>
              </a:rPr>
              <a:t>semiotic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theory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embracing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theory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governing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signification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systems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potential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possible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theory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borrows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concepts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Hjelmslev</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Peirce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reveals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respective</a:t>
            </a:r>
            <a:r>
              <a:rPr lang="tr-TR" dirty="0">
                <a:latin typeface="Times New Roman" panose="02020603050405020304" pitchFamily="18" charset="0"/>
                <a:cs typeface="Times New Roman" panose="02020603050405020304" pitchFamily="18" charset="0"/>
              </a:rPr>
              <a:t> general </a:t>
            </a:r>
            <a:r>
              <a:rPr lang="tr-TR" dirty="0" err="1">
                <a:latin typeface="Times New Roman" panose="02020603050405020304" pitchFamily="18" charset="0"/>
                <a:cs typeface="Times New Roman" panose="02020603050405020304" pitchFamily="18" charset="0"/>
              </a:rPr>
              <a:t>features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converting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correlation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correspondence</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sign-vehicle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enlisting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interpretant</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order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dispense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metaphysical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concept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generalization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enables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establish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correspondence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between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sign-vehicles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defined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differentially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delineate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segmentation</a:t>
            </a:r>
            <a:r>
              <a:rPr lang="tr-TR" dirty="0">
                <a:latin typeface="Times New Roman" panose="02020603050405020304" pitchFamily="18" charset="0"/>
                <a:cs typeface="Times New Roman" panose="02020603050405020304" pitchFamily="18" charset="0"/>
              </a:rPr>
              <a:t> in a </a:t>
            </a:r>
            <a:r>
              <a:rPr lang="tr-TR" dirty="0" err="1">
                <a:latin typeface="Times New Roman" panose="02020603050405020304" pitchFamily="18" charset="0"/>
                <a:cs typeface="Times New Roman" panose="02020603050405020304" pitchFamily="18" charset="0"/>
              </a:rPr>
              <a:t>semantic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field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consisting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denotative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non-extensional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connotative</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markers</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err="1" smtClean="0">
                <a:latin typeface="Times New Roman" panose="02020603050405020304" pitchFamily="18" charset="0"/>
                <a:cs typeface="Times New Roman" panose="02020603050405020304" pitchFamily="18" charset="0"/>
              </a:rPr>
              <a:t>Cultural</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further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generalized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sememes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embedded</a:t>
            </a:r>
            <a:r>
              <a:rPr lang="tr-TR" dirty="0">
                <a:latin typeface="Times New Roman" panose="02020603050405020304" pitchFamily="18" charset="0"/>
                <a:cs typeface="Times New Roman" panose="02020603050405020304" pitchFamily="18" charset="0"/>
              </a:rPr>
              <a:t> in a network of </a:t>
            </a:r>
            <a:r>
              <a:rPr lang="tr-TR" dirty="0" err="1">
                <a:latin typeface="Times New Roman" panose="02020603050405020304" pitchFamily="18" charset="0"/>
                <a:cs typeface="Times New Roman" panose="02020603050405020304" pitchFamily="18" charset="0"/>
              </a:rPr>
              <a:t>positions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oppositions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semantic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fields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sign-vehicles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full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compositional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analysis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emerges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enables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model </a:t>
            </a:r>
            <a:r>
              <a:rPr lang="tr-TR" dirty="0" err="1">
                <a:latin typeface="Times New Roman" panose="02020603050405020304" pitchFamily="18" charset="0"/>
                <a:cs typeface="Times New Roman" panose="02020603050405020304" pitchFamily="18" charset="0"/>
              </a:rPr>
              <a:t>both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syntactic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markers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possessed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sign-vehicle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indicate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encyclopedic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complexity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sememe’s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tree-like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array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denotative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markers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circumstantial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selections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instruct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possessing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competence</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err="1" smtClean="0">
                <a:latin typeface="Times New Roman" panose="02020603050405020304" pitchFamily="18" charset="0"/>
                <a:cs typeface="Times New Roman" panose="02020603050405020304" pitchFamily="18" charset="0"/>
              </a:rPr>
              <a:t>Faced</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problem of “</a:t>
            </a:r>
            <a:r>
              <a:rPr lang="tr-TR" dirty="0" err="1">
                <a:latin typeface="Times New Roman" panose="02020603050405020304" pitchFamily="18" charset="0"/>
                <a:cs typeface="Times New Roman" panose="02020603050405020304" pitchFamily="18" charset="0"/>
              </a:rPr>
              <a:t>infinite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semantic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recursivity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emerges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because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analysis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sememes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produces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sememes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analyzed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does</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appeal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Peirce’s</a:t>
            </a:r>
            <a:r>
              <a:rPr lang="tr-TR" dirty="0">
                <a:latin typeface="Times New Roman" panose="02020603050405020304" pitchFamily="18" charset="0"/>
                <a:cs typeface="Times New Roman" panose="02020603050405020304" pitchFamily="18" charset="0"/>
              </a:rPr>
              <a:t> idea of a </a:t>
            </a:r>
            <a:r>
              <a:rPr lang="tr-TR" dirty="0" err="1">
                <a:latin typeface="Times New Roman" panose="02020603050405020304" pitchFamily="18" charset="0"/>
                <a:cs typeface="Times New Roman" panose="02020603050405020304" pitchFamily="18" charset="0"/>
              </a:rPr>
              <a:t>transcendental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community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knowers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would</a:t>
            </a:r>
            <a:r>
              <a:rPr lang="tr-TR" dirty="0">
                <a:latin typeface="Times New Roman" panose="02020603050405020304" pitchFamily="18" charset="0"/>
                <a:cs typeface="Times New Roman" panose="02020603050405020304" pitchFamily="18" charset="0"/>
              </a:rPr>
              <a:t> be in </a:t>
            </a:r>
            <a:r>
              <a:rPr lang="tr-TR" dirty="0" err="1">
                <a:latin typeface="Times New Roman" panose="02020603050405020304" pitchFamily="18" charset="0"/>
                <a:cs typeface="Times New Roman" panose="02020603050405020304" pitchFamily="18" charset="0"/>
              </a:rPr>
              <a:t>agreement</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instead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admits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instability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temporality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compositional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acknowledges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vast</a:t>
            </a:r>
            <a:r>
              <a:rPr lang="tr-TR" dirty="0">
                <a:latin typeface="Times New Roman" panose="02020603050405020304" pitchFamily="18" charset="0"/>
                <a:cs typeface="Times New Roman" panose="02020603050405020304" pitchFamily="18" charset="0"/>
              </a:rPr>
              <a:t> network of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consist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analysis</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limited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immediate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semantic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environment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given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sememes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competence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like</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dictionary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than</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encyclopedia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issue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openness</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raised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through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problem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addressee’s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extra-coding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undercoding</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790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6542"/>
            <a:ext cx="10515600" cy="582706"/>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Semiotic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models</a:t>
            </a:r>
            <a:r>
              <a:rPr lang="tr-TR" b="1" dirty="0">
                <a:solidFill>
                  <a:srgbClr val="C00000"/>
                </a:solidFill>
                <a:latin typeface="Times New Roman" panose="02020603050405020304" pitchFamily="18" charset="0"/>
                <a:cs typeface="Times New Roman" panose="02020603050405020304" pitchFamily="18" charset="0"/>
              </a:rPr>
              <a:t>: Umberto </a:t>
            </a:r>
            <a:r>
              <a:rPr lang="tr-TR" b="1" dirty="0" err="1" smtClean="0">
                <a:solidFill>
                  <a:srgbClr val="C00000"/>
                </a:solidFill>
                <a:latin typeface="Times New Roman" panose="02020603050405020304" pitchFamily="18" charset="0"/>
                <a:cs typeface="Times New Roman" panose="02020603050405020304" pitchFamily="18" charset="0"/>
              </a:rPr>
              <a:t>Eco</a:t>
            </a:r>
            <a:r>
              <a:rPr lang="tr-TR" b="1" dirty="0" smtClean="0">
                <a:solidFill>
                  <a:srgbClr val="C00000"/>
                </a:solidFill>
                <a:latin typeface="Times New Roman" panose="02020603050405020304" pitchFamily="18" charset="0"/>
                <a:cs typeface="Times New Roman" panose="02020603050405020304" pitchFamily="18" charset="0"/>
              </a:rPr>
              <a:t> &amp; Fiske</a:t>
            </a:r>
            <a:endParaRPr lang="tr-TR" dirty="0"/>
          </a:p>
        </p:txBody>
      </p:sp>
      <p:sp>
        <p:nvSpPr>
          <p:cNvPr id="3" name="İçerik Yer Tutucusu 2"/>
          <p:cNvSpPr>
            <a:spLocks noGrp="1"/>
          </p:cNvSpPr>
          <p:nvPr>
            <p:ph idx="1"/>
          </p:nvPr>
        </p:nvSpPr>
        <p:spPr>
          <a:xfrm>
            <a:off x="116541" y="806824"/>
            <a:ext cx="11237259" cy="5773270"/>
          </a:xfrm>
        </p:spPr>
        <p:txBody>
          <a:bodyPr>
            <a:normAutofit fontScale="70000" lnSpcReduction="20000"/>
          </a:bodyPr>
          <a:lstStyle/>
          <a:p>
            <a:pPr algn="just"/>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reworks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standard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communication</a:t>
            </a:r>
            <a:r>
              <a:rPr lang="tr-TR" dirty="0">
                <a:latin typeface="Times New Roman" panose="02020603050405020304" pitchFamily="18" charset="0"/>
                <a:cs typeface="Times New Roman" panose="02020603050405020304" pitchFamily="18" charset="0"/>
              </a:rPr>
              <a:t> model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expanding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as a </a:t>
            </a:r>
            <a:r>
              <a:rPr lang="tr-TR" dirty="0" err="1">
                <a:latin typeface="Times New Roman" panose="02020603050405020304" pitchFamily="18" charset="0"/>
                <a:cs typeface="Times New Roman" panose="02020603050405020304" pitchFamily="18" charset="0"/>
              </a:rPr>
              <a:t>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subject</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side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addresser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presuppositional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influences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private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biases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orienting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ambiguities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encoding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planes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influence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suppositions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shared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knowledge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addressee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aberrant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presuppositions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private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biases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deviating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aleatory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failures</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well</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appeal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depth</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addressee’s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knowledge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all</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further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subject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uncoded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external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influences</a:t>
            </a:r>
            <a:r>
              <a:rPr lang="tr-TR" dirty="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John Fiske has </a:t>
            </a:r>
            <a:r>
              <a:rPr lang="tr-TR" dirty="0" err="1">
                <a:latin typeface="Times New Roman" panose="02020603050405020304" pitchFamily="18" charset="0"/>
                <a:cs typeface="Times New Roman" panose="02020603050405020304" pitchFamily="18" charset="0"/>
              </a:rPr>
              <a:t>made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Eco’s</a:t>
            </a:r>
            <a:r>
              <a:rPr lang="tr-TR" dirty="0">
                <a:latin typeface="Times New Roman" panose="02020603050405020304" pitchFamily="18" charset="0"/>
                <a:cs typeface="Times New Roman" panose="02020603050405020304" pitchFamily="18" charset="0"/>
              </a:rPr>
              <a:t> sense of </a:t>
            </a:r>
            <a:r>
              <a:rPr lang="tr-TR" dirty="0" err="1">
                <a:latin typeface="Times New Roman" panose="02020603050405020304" pitchFamily="18" charset="0"/>
                <a:cs typeface="Times New Roman" panose="02020603050405020304" pitchFamily="18" charset="0"/>
              </a:rPr>
              <a:t>aberrant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understanding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narrowcast</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opposed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broadcast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whose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features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specialist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intellectual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status-oriented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exclusive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deliver </a:t>
            </a:r>
            <a:r>
              <a:rPr lang="tr-TR" dirty="0" err="1">
                <a:latin typeface="Times New Roman" panose="02020603050405020304" pitchFamily="18" charset="0"/>
                <a:cs typeface="Times New Roman" panose="02020603050405020304" pitchFamily="18" charset="0"/>
              </a:rPr>
              <a:t>enrichment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least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promise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Communication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reached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convention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sometimes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rubs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against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experiences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senders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receivers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Fiske’s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first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example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blue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jeans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young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attending</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job</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interview</a:t>
            </a:r>
            <a:r>
              <a:rPr lang="tr-TR" dirty="0">
                <a:latin typeface="Times New Roman" panose="02020603050405020304" pitchFamily="18" charset="0"/>
                <a:cs typeface="Times New Roman" panose="02020603050405020304" pitchFamily="18" charset="0"/>
              </a:rPr>
              <a:t> as an </a:t>
            </a:r>
            <a:r>
              <a:rPr lang="tr-TR" dirty="0" err="1">
                <a:latin typeface="Times New Roman" panose="02020603050405020304" pitchFamily="18" charset="0"/>
                <a:cs typeface="Times New Roman" panose="02020603050405020304" pitchFamily="18" charset="0"/>
              </a:rPr>
              <a:t>index</a:t>
            </a:r>
            <a:r>
              <a:rPr lang="tr-TR" dirty="0">
                <a:latin typeface="Times New Roman" panose="02020603050405020304" pitchFamily="18" charset="0"/>
                <a:cs typeface="Times New Roman" panose="02020603050405020304" pitchFamily="18" charset="0"/>
              </a:rPr>
              <a:t> of his </a:t>
            </a:r>
            <a:r>
              <a:rPr lang="tr-TR" dirty="0" err="1">
                <a:latin typeface="Times New Roman" panose="02020603050405020304" pitchFamily="18" charset="0"/>
                <a:cs typeface="Times New Roman" panose="02020603050405020304" pitchFamily="18" charset="0"/>
              </a:rPr>
              <a:t>social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status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decoded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prospective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employer</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social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status</a:t>
            </a:r>
            <a:r>
              <a:rPr lang="tr-TR" dirty="0">
                <a:latin typeface="Times New Roman" panose="02020603050405020304" pitchFamily="18" charset="0"/>
                <a:cs typeface="Times New Roman" panose="02020603050405020304" pitchFamily="18" charset="0"/>
              </a:rPr>
              <a:t>, as a </a:t>
            </a:r>
            <a:r>
              <a:rPr lang="tr-TR" dirty="0" err="1">
                <a:latin typeface="Times New Roman" panose="02020603050405020304" pitchFamily="18" charset="0"/>
                <a:cs typeface="Times New Roman" panose="02020603050405020304" pitchFamily="18" charset="0"/>
              </a:rPr>
              <a:t>sign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resistance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convention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perhaps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even</a:t>
            </a:r>
            <a:r>
              <a:rPr lang="tr-TR" dirty="0">
                <a:latin typeface="Times New Roman" panose="02020603050405020304" pitchFamily="18" charset="0"/>
                <a:cs typeface="Times New Roman" panose="02020603050405020304" pitchFamily="18" charset="0"/>
              </a:rPr>
              <a:t> as a </a:t>
            </a:r>
            <a:r>
              <a:rPr lang="tr-TR" dirty="0" err="1">
                <a:latin typeface="Times New Roman" panose="02020603050405020304" pitchFamily="18" charset="0"/>
                <a:cs typeface="Times New Roman" panose="02020603050405020304" pitchFamily="18" charset="0"/>
              </a:rPr>
              <a:t>connotation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rebellion</a:t>
            </a:r>
            <a:r>
              <a:rPr lang="tr-TR" dirty="0">
                <a:latin typeface="Times New Roman" panose="02020603050405020304" pitchFamily="18" charset="0"/>
                <a:cs typeface="Times New Roman" panose="02020603050405020304" pitchFamily="18" charset="0"/>
              </a:rPr>
              <a:t>. As Fiske </a:t>
            </a:r>
            <a:r>
              <a:rPr lang="tr-TR" dirty="0" err="1">
                <a:latin typeface="Times New Roman" panose="02020603050405020304" pitchFamily="18" charset="0"/>
                <a:cs typeface="Times New Roman" panose="02020603050405020304" pitchFamily="18" charset="0"/>
              </a:rPr>
              <a:t>explains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Aberrant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results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used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encoding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a:t>
            </a:r>
            <a:r>
              <a:rPr lang="tr-TR" dirty="0" smtClean="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continues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encoding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young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fails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recognize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people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experience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so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will</a:t>
            </a:r>
            <a:r>
              <a:rPr lang="tr-TR" dirty="0">
                <a:latin typeface="Times New Roman" panose="02020603050405020304" pitchFamily="18" charset="0"/>
                <a:cs typeface="Times New Roman" panose="02020603050405020304" pitchFamily="18" charset="0"/>
              </a:rPr>
              <a:t> not </a:t>
            </a:r>
            <a:r>
              <a:rPr lang="tr-TR" dirty="0" err="1">
                <a:latin typeface="Times New Roman" panose="02020603050405020304" pitchFamily="18" charset="0"/>
                <a:cs typeface="Times New Roman" panose="02020603050405020304" pitchFamily="18" charset="0"/>
              </a:rPr>
              <a:t>necessarily</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blameworthy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Aberrant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exception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narrowcast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rule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broadcast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since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range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subcultural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experiences</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simply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great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guarantee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univocity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meaning</a:t>
            </a:r>
            <a:r>
              <a:rPr lang="tr-TR" dirty="0">
                <a:latin typeface="Times New Roman" panose="02020603050405020304" pitchFamily="18" charset="0"/>
                <a:cs typeface="Times New Roman" panose="02020603050405020304" pitchFamily="18" charset="0"/>
              </a:rPr>
              <a:t>.</a:t>
            </a:r>
          </a:p>
          <a:p>
            <a:pPr algn="just"/>
            <a:r>
              <a:rPr lang="tr-TR" dirty="0" err="1">
                <a:latin typeface="Times New Roman" panose="02020603050405020304" pitchFamily="18" charset="0"/>
                <a:cs typeface="Times New Roman" panose="02020603050405020304" pitchFamily="18" charset="0"/>
              </a:rPr>
              <a:t>Fiske’s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second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example</a:t>
            </a:r>
            <a:r>
              <a:rPr lang="tr-TR" dirty="0">
                <a:latin typeface="Times New Roman" panose="02020603050405020304" pitchFamily="18" charset="0"/>
                <a:cs typeface="Times New Roman" panose="02020603050405020304" pitchFamily="18" charset="0"/>
              </a:rPr>
              <a:t> of how a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encoded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another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entails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aberrant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equally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interesting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prehistoric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painting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animals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thought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depict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living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creatures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love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living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animals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distaste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dead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bodies</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led</a:t>
            </a:r>
            <a:r>
              <a:rPr lang="tr-TR" dirty="0">
                <a:latin typeface="Times New Roman" panose="02020603050405020304" pitchFamily="18" charset="0"/>
                <a:cs typeface="Times New Roman" panose="02020603050405020304" pitchFamily="18" charset="0"/>
              </a:rPr>
              <a:t> us </a:t>
            </a:r>
            <a:r>
              <a:rPr lang="tr-TR" dirty="0" err="1">
                <a:latin typeface="Times New Roman" panose="02020603050405020304" pitchFamily="18" charset="0"/>
                <a:cs typeface="Times New Roman" panose="02020603050405020304" pitchFamily="18" charset="0"/>
              </a:rPr>
              <a:t>into</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aberrant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since, as Fiske </a:t>
            </a:r>
            <a:r>
              <a:rPr lang="tr-TR" dirty="0" err="1">
                <a:latin typeface="Times New Roman" panose="02020603050405020304" pitchFamily="18" charset="0"/>
                <a:cs typeface="Times New Roman" panose="02020603050405020304" pitchFamily="18" charset="0"/>
              </a:rPr>
              <a:t>attempts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demonstrate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series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tracings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drawings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appear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strikingly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similar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see</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dead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animals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laying</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sides</a:t>
            </a:r>
            <a:r>
              <a:rPr lang="tr-TR" dirty="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1731004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2401"/>
            <a:ext cx="10515600" cy="708212"/>
          </a:xfrm>
        </p:spPr>
        <p:txBody>
          <a:bodyPr>
            <a:normAutofit/>
          </a:bodyPr>
          <a:lstStyle/>
          <a:p>
            <a:pPr algn="ctr"/>
            <a:r>
              <a:rPr lang="tr-TR" b="1" dirty="0" err="1">
                <a:solidFill>
                  <a:srgbClr val="C00000"/>
                </a:solidFill>
                <a:latin typeface="Times New Roman" panose="02020603050405020304" pitchFamily="18" charset="0"/>
                <a:cs typeface="Times New Roman" panose="02020603050405020304" pitchFamily="18" charset="0"/>
              </a:rPr>
              <a:t>Semiotic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models</a:t>
            </a:r>
            <a:r>
              <a:rPr lang="tr-TR" b="1" dirty="0">
                <a:solidFill>
                  <a:srgbClr val="C00000"/>
                </a:solidFill>
                <a:latin typeface="Times New Roman" panose="02020603050405020304" pitchFamily="18" charset="0"/>
                <a:cs typeface="Times New Roman" panose="02020603050405020304" pitchFamily="18" charset="0"/>
              </a:rPr>
              <a:t>: Umberto </a:t>
            </a:r>
            <a:r>
              <a:rPr lang="tr-TR" b="1" dirty="0" err="1">
                <a:solidFill>
                  <a:srgbClr val="C00000"/>
                </a:solidFill>
                <a:latin typeface="Times New Roman" panose="02020603050405020304" pitchFamily="18" charset="0"/>
                <a:cs typeface="Times New Roman" panose="02020603050405020304" pitchFamily="18" charset="0"/>
              </a:rPr>
              <a:t>Eco</a:t>
            </a:r>
            <a:endParaRPr lang="tr-TR" dirty="0"/>
          </a:p>
        </p:txBody>
      </p:sp>
      <p:sp>
        <p:nvSpPr>
          <p:cNvPr id="3" name="İçerik Yer Tutucusu 2"/>
          <p:cNvSpPr>
            <a:spLocks noGrp="1"/>
          </p:cNvSpPr>
          <p:nvPr>
            <p:ph idx="1"/>
          </p:nvPr>
        </p:nvSpPr>
        <p:spPr>
          <a:xfrm>
            <a:off x="457200" y="1183340"/>
            <a:ext cx="10896600" cy="5172635"/>
          </a:xfrm>
        </p:spPr>
        <p:txBody>
          <a:bodyPr>
            <a:normAutofit fontScale="77500" lnSpcReduction="20000"/>
          </a:bodyPr>
          <a:lstStyle/>
          <a:p>
            <a:pPr marL="0" indent="0" algn="just">
              <a:buNone/>
            </a:pPr>
            <a:r>
              <a:rPr lang="tr-TR" dirty="0" err="1">
                <a:latin typeface="Times New Roman" panose="02020603050405020304" pitchFamily="18" charset="0"/>
                <a:cs typeface="Times New Roman" panose="02020603050405020304" pitchFamily="18" charset="0"/>
              </a:rPr>
              <a:t>Aberrant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especially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second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kind</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much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less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semiotically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interesting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than</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active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subversive</a:t>
            </a:r>
            <a:r>
              <a:rPr lang="tr-TR" dirty="0">
                <a:latin typeface="Times New Roman" panose="02020603050405020304" pitchFamily="18" charset="0"/>
                <a:cs typeface="Times New Roman" panose="02020603050405020304" pitchFamily="18" charset="0"/>
              </a:rPr>
              <a:t> form of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Even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first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example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clashing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pales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against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image</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guerrilla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decoder</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course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any</a:t>
            </a:r>
            <a:r>
              <a:rPr lang="tr-TR" dirty="0">
                <a:latin typeface="Times New Roman" panose="02020603050405020304" pitchFamily="18" charset="0"/>
                <a:cs typeface="Times New Roman" panose="02020603050405020304" pitchFamily="18" charset="0"/>
              </a:rPr>
              <a:t> model </a:t>
            </a:r>
            <a:r>
              <a:rPr lang="tr-TR" dirty="0" err="1">
                <a:latin typeface="Times New Roman" panose="02020603050405020304" pitchFamily="18" charset="0"/>
                <a:cs typeface="Times New Roman" panose="02020603050405020304" pitchFamily="18" charset="0"/>
              </a:rPr>
              <a:t>needs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account</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some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manner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multiple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readings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texts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retains</a:t>
            </a:r>
            <a:r>
              <a:rPr lang="tr-TR" dirty="0">
                <a:latin typeface="Times New Roman" panose="02020603050405020304" pitchFamily="18" charset="0"/>
                <a:cs typeface="Times New Roman" panose="02020603050405020304" pitchFamily="18" charset="0"/>
              </a:rPr>
              <a:t> an element of </a:t>
            </a:r>
            <a:r>
              <a:rPr lang="tr-TR" dirty="0" err="1">
                <a:latin typeface="Times New Roman" panose="02020603050405020304" pitchFamily="18" charset="0"/>
                <a:cs typeface="Times New Roman" panose="02020603050405020304" pitchFamily="18" charset="0"/>
              </a:rPr>
              <a:t>revolutionary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resistance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against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intentional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bombardment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addressees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eliciting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acquiescence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tactical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freedom</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born</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change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permit</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addressee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reinvent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without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changing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form.</a:t>
            </a:r>
          </a:p>
          <a:p>
            <a:pPr marL="0" indent="0" algn="just">
              <a:buNone/>
            </a:pPr>
            <a:r>
              <a:rPr lang="tr-TR" dirty="0" err="1" smtClean="0">
                <a:latin typeface="Times New Roman" panose="02020603050405020304" pitchFamily="18" charset="0"/>
                <a:cs typeface="Times New Roman" panose="02020603050405020304" pitchFamily="18" charset="0"/>
              </a:rPr>
              <a:t>Eco’s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theory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sign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production</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commences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study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types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labor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presupposed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shape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correlation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appeals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Peirce</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order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solve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recurring</a:t>
            </a:r>
            <a:r>
              <a:rPr lang="tr-TR" dirty="0">
                <a:latin typeface="Times New Roman" panose="02020603050405020304" pitchFamily="18" charset="0"/>
                <a:cs typeface="Times New Roman" panose="02020603050405020304" pitchFamily="18" charset="0"/>
              </a:rPr>
              <a:t> problem of </a:t>
            </a:r>
            <a:r>
              <a:rPr lang="tr-TR" dirty="0" err="1">
                <a:latin typeface="Times New Roman" panose="02020603050405020304" pitchFamily="18" charset="0"/>
                <a:cs typeface="Times New Roman" panose="02020603050405020304" pitchFamily="18" charset="0"/>
              </a:rPr>
              <a:t>reference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arising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mentioning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treats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perceived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objects</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semiotic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entities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constituted</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basis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previous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processes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appeal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also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necessitates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critique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iconism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because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naive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assumptions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governing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so-called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similitude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iconic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signs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their</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objects</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err="1" smtClean="0">
                <a:latin typeface="Times New Roman" panose="02020603050405020304" pitchFamily="18" charset="0"/>
                <a:cs typeface="Times New Roman" panose="02020603050405020304" pitchFamily="18" charset="0"/>
              </a:rPr>
              <a:t>Eco’s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typology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modes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sign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production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account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parameters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physical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labor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recognition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ostension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replication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invention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type-token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distinctions</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work</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each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continuum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shaped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according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motivated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arbitrarily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selected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material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modes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articulation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overcoded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undercoded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combinatorial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requires</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certain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amount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textual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excavation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get</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notion</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Eco</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0291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38922"/>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Semiotic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models</a:t>
            </a:r>
            <a:r>
              <a:rPr lang="tr-TR" b="1" dirty="0">
                <a:solidFill>
                  <a:srgbClr val="C00000"/>
                </a:solidFill>
                <a:latin typeface="Times New Roman" panose="02020603050405020304" pitchFamily="18" charset="0"/>
                <a:cs typeface="Times New Roman" panose="02020603050405020304" pitchFamily="18" charset="0"/>
              </a:rPr>
              <a:t>: Umberto </a:t>
            </a:r>
            <a:r>
              <a:rPr lang="tr-TR" b="1" dirty="0" err="1">
                <a:solidFill>
                  <a:srgbClr val="C00000"/>
                </a:solidFill>
                <a:latin typeface="Times New Roman" panose="02020603050405020304" pitchFamily="18" charset="0"/>
                <a:cs typeface="Times New Roman" panose="02020603050405020304" pitchFamily="18" charset="0"/>
              </a:rPr>
              <a:t>Eco</a:t>
            </a:r>
            <a:endParaRPr lang="tr-TR" dirty="0"/>
          </a:p>
        </p:txBody>
      </p:sp>
      <p:sp>
        <p:nvSpPr>
          <p:cNvPr id="3" name="İçerik Yer Tutucusu 2"/>
          <p:cNvSpPr>
            <a:spLocks noGrp="1"/>
          </p:cNvSpPr>
          <p:nvPr>
            <p:ph idx="1"/>
          </p:nvPr>
        </p:nvSpPr>
        <p:spPr>
          <a:xfrm>
            <a:off x="259975" y="1443318"/>
            <a:ext cx="11510683" cy="5100917"/>
          </a:xfrm>
        </p:spPr>
        <p:txBody>
          <a:bodyPr>
            <a:normAutofit fontScale="77500" lnSpcReduction="20000"/>
          </a:bodyPr>
          <a:lstStyle/>
          <a:p>
            <a:pPr algn="just"/>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Eco’s</a:t>
            </a:r>
            <a:r>
              <a:rPr lang="tr-TR" dirty="0">
                <a:latin typeface="Times New Roman" panose="02020603050405020304" pitchFamily="18" charset="0"/>
                <a:cs typeface="Times New Roman" panose="02020603050405020304" pitchFamily="18" charset="0"/>
              </a:rPr>
              <a:t> model, a </a:t>
            </a:r>
            <a:r>
              <a:rPr lang="tr-TR" dirty="0" err="1">
                <a:latin typeface="Times New Roman" panose="02020603050405020304" pitchFamily="18" charset="0"/>
                <a:cs typeface="Times New Roman" panose="02020603050405020304" pitchFamily="18" charset="0"/>
              </a:rPr>
              <a:t>sender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makes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presupposed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orienting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selected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formation</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flows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through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channel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source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information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circumstantial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settings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settings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according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conventions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remain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relatively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uncoded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not yet </a:t>
            </a:r>
            <a:r>
              <a:rPr lang="tr-TR" dirty="0" err="1">
                <a:latin typeface="Times New Roman" panose="02020603050405020304" pitchFamily="18" charset="0"/>
                <a:cs typeface="Times New Roman" panose="02020603050405020304" pitchFamily="18" charset="0"/>
              </a:rPr>
              <a:t>coded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biological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constraints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addressee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receives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reference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his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her </a:t>
            </a:r>
            <a:r>
              <a:rPr lang="tr-TR" dirty="0" err="1">
                <a:latin typeface="Times New Roman" panose="02020603050405020304" pitchFamily="18" charset="0"/>
                <a:cs typeface="Times New Roman" panose="02020603050405020304" pitchFamily="18" charset="0"/>
              </a:rPr>
              <a:t>own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presupposed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deviate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presuppositions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selected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selection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may</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indicated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a:t>
            </a:r>
            <a:r>
              <a:rPr lang="tr-TR" dirty="0">
                <a:latin typeface="Times New Roman" panose="02020603050405020304" pitchFamily="18" charset="0"/>
                <a:cs typeface="Times New Roman" panose="02020603050405020304" pitchFamily="18" charset="0"/>
              </a:rPr>
              <a:t>). Here,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adopts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redefinition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text</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results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coexistence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t>
            </a:r>
            <a:r>
              <a:rPr lang="tr-TR" dirty="0" err="1">
                <a:latin typeface="Times New Roman" panose="02020603050405020304" pitchFamily="18" charset="0"/>
                <a:cs typeface="Times New Roman" panose="02020603050405020304" pitchFamily="18" charset="0"/>
              </a:rPr>
              <a:t>least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many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structuralist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disconnection</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authorial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intention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helps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underline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Eco’s</a:t>
            </a:r>
            <a:r>
              <a:rPr lang="tr-TR" dirty="0">
                <a:latin typeface="Times New Roman" panose="02020603050405020304" pitchFamily="18" charset="0"/>
                <a:cs typeface="Times New Roman" panose="02020603050405020304" pitchFamily="18" charset="0"/>
              </a:rPr>
              <a:t> sense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freedom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found</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certain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kinds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eludes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point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reference</a:t>
            </a:r>
            <a:r>
              <a:rPr lang="tr-TR" dirty="0">
                <a:latin typeface="Times New Roman" panose="02020603050405020304" pitchFamily="18" charset="0"/>
                <a:cs typeface="Times New Roman" panose="02020603050405020304" pitchFamily="18" charset="0"/>
              </a:rPr>
              <a:t>.</a:t>
            </a:r>
          </a:p>
          <a:p>
            <a:pPr algn="just"/>
            <a:r>
              <a:rPr lang="tr-TR" b="1" dirty="0" err="1">
                <a:latin typeface="Times New Roman" panose="02020603050405020304" pitchFamily="18" charset="0"/>
                <a:cs typeface="Times New Roman" panose="02020603050405020304" pitchFamily="18" charset="0"/>
              </a:rPr>
              <a:t>For</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Eco</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the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message</a:t>
            </a:r>
            <a:r>
              <a:rPr lang="tr-TR" b="1" dirty="0">
                <a:latin typeface="Times New Roman" panose="02020603050405020304" pitchFamily="18" charset="0"/>
                <a:cs typeface="Times New Roman" panose="02020603050405020304" pitchFamily="18" charset="0"/>
              </a:rPr>
              <a:t> is a </a:t>
            </a:r>
            <a:r>
              <a:rPr lang="tr-TR" b="1" dirty="0" err="1">
                <a:latin typeface="Times New Roman" panose="02020603050405020304" pitchFamily="18" charset="0"/>
                <a:cs typeface="Times New Roman" panose="02020603050405020304" pitchFamily="18" charset="0"/>
              </a:rPr>
              <a:t>kind</a:t>
            </a:r>
            <a:r>
              <a:rPr lang="tr-TR" b="1" dirty="0">
                <a:latin typeface="Times New Roman" panose="02020603050405020304" pitchFamily="18" charset="0"/>
                <a:cs typeface="Times New Roman" panose="02020603050405020304" pitchFamily="18" charset="0"/>
              </a:rPr>
              <a:t> of “</a:t>
            </a:r>
            <a:r>
              <a:rPr lang="tr-TR" b="1" dirty="0" err="1">
                <a:latin typeface="Times New Roman" panose="02020603050405020304" pitchFamily="18" charset="0"/>
                <a:cs typeface="Times New Roman" panose="02020603050405020304" pitchFamily="18" charset="0"/>
              </a:rPr>
              <a:t>empty</a:t>
            </a:r>
            <a:r>
              <a:rPr lang="tr-TR" b="1" dirty="0">
                <a:latin typeface="Times New Roman" panose="02020603050405020304" pitchFamily="18" charset="0"/>
                <a:cs typeface="Times New Roman" panose="02020603050405020304" pitchFamily="18" charset="0"/>
              </a:rPr>
              <a:t> form </a:t>
            </a:r>
            <a:r>
              <a:rPr lang="tr-TR" b="1" dirty="0" err="1">
                <a:latin typeface="Times New Roman" panose="02020603050405020304" pitchFamily="18" charset="0"/>
                <a:cs typeface="Times New Roman" panose="02020603050405020304" pitchFamily="18" charset="0"/>
              </a:rPr>
              <a:t>to</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which</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may</a:t>
            </a:r>
            <a:r>
              <a:rPr lang="tr-TR" b="1" dirty="0">
                <a:latin typeface="Times New Roman" panose="02020603050405020304" pitchFamily="18" charset="0"/>
                <a:cs typeface="Times New Roman" panose="02020603050405020304" pitchFamily="18" charset="0"/>
              </a:rPr>
              <a:t> be </a:t>
            </a:r>
            <a:r>
              <a:rPr lang="tr-TR" b="1" dirty="0" err="1">
                <a:latin typeface="Times New Roman" panose="02020603050405020304" pitchFamily="18" charset="0"/>
                <a:cs typeface="Times New Roman" panose="02020603050405020304" pitchFamily="18" charset="0"/>
              </a:rPr>
              <a:t>attributed</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various</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possible</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senses</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given</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mutiplicity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circumstantial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selectors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inform</a:t>
            </a:r>
            <a:r>
              <a:rPr lang="tr-TR" dirty="0">
                <a:latin typeface="Times New Roman" panose="02020603050405020304" pitchFamily="18" charset="0"/>
                <a:cs typeface="Times New Roman" panose="02020603050405020304" pitchFamily="18" charset="0"/>
              </a:rPr>
              <a:t> it: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follows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Marx</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received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an anti-</a:t>
            </a:r>
            <a:r>
              <a:rPr lang="tr-TR" dirty="0" err="1">
                <a:latin typeface="Times New Roman" panose="02020603050405020304" pitchFamily="18" charset="0"/>
                <a:cs typeface="Times New Roman" panose="02020603050405020304" pitchFamily="18" charset="0"/>
              </a:rPr>
              <a:t>Communist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may</a:t>
            </a:r>
            <a:r>
              <a:rPr lang="tr-TR" dirty="0">
                <a:latin typeface="Times New Roman" panose="02020603050405020304" pitchFamily="18" charset="0"/>
                <a:cs typeface="Times New Roman" panose="02020603050405020304" pitchFamily="18" charset="0"/>
              </a:rPr>
              <a:t> be </a:t>
            </a:r>
            <a:r>
              <a:rPr lang="tr-TR" dirty="0" err="1">
                <a:latin typeface="Times New Roman" panose="02020603050405020304" pitchFamily="18" charset="0"/>
                <a:cs typeface="Times New Roman" panose="02020603050405020304" pitchFamily="18" charset="0"/>
              </a:rPr>
              <a:t>literally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according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ideological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sender</a:t>
            </a:r>
            <a:r>
              <a:rPr lang="tr-TR" dirty="0">
                <a:latin typeface="Times New Roman" panose="02020603050405020304" pitchFamily="18" charset="0"/>
                <a:cs typeface="Times New Roman" panose="02020603050405020304" pitchFamily="18" charset="0"/>
              </a:rPr>
              <a:t> is a </a:t>
            </a:r>
            <a:r>
              <a:rPr lang="tr-TR" dirty="0" err="1">
                <a:latin typeface="Times New Roman" panose="02020603050405020304" pitchFamily="18" charset="0"/>
                <a:cs typeface="Times New Roman" panose="02020603050405020304" pitchFamily="18" charset="0"/>
              </a:rPr>
              <a:t>follower</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Marxism</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loaded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an anti-</a:t>
            </a:r>
            <a:r>
              <a:rPr lang="tr-TR" dirty="0" err="1">
                <a:latin typeface="Times New Roman" panose="02020603050405020304" pitchFamily="18" charset="0"/>
                <a:cs typeface="Times New Roman" panose="02020603050405020304" pitchFamily="18" charset="0"/>
              </a:rPr>
              <a:t>Communist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addressee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negative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connotations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ideological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biases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forming</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aberrant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presupposition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source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probable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depending</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richness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possible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choices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definitive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interpretations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reduce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multiple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senses</a:t>
            </a:r>
            <a:r>
              <a:rPr lang="tr-TR" dirty="0">
                <a:latin typeface="Times New Roman" panose="02020603050405020304" pitchFamily="18" charset="0"/>
                <a:cs typeface="Times New Roman" panose="02020603050405020304" pitchFamily="18" charset="0"/>
              </a:rPr>
              <a:t> of a </a:t>
            </a:r>
            <a:r>
              <a:rPr lang="tr-TR" dirty="0" err="1">
                <a:latin typeface="Times New Roman" panose="02020603050405020304" pitchFamily="18" charset="0"/>
                <a:cs typeface="Times New Roman" panose="02020603050405020304" pitchFamily="18" charset="0"/>
              </a:rPr>
              <a:t>message</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5650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8613"/>
            <a:ext cx="10515600" cy="690281"/>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Semiotic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models</a:t>
            </a:r>
            <a:r>
              <a:rPr lang="tr-TR" b="1" dirty="0">
                <a:solidFill>
                  <a:srgbClr val="C00000"/>
                </a:solidFill>
                <a:latin typeface="Times New Roman" panose="02020603050405020304" pitchFamily="18" charset="0"/>
                <a:cs typeface="Times New Roman" panose="02020603050405020304" pitchFamily="18" charset="0"/>
              </a:rPr>
              <a:t>: Umberto </a:t>
            </a:r>
            <a:r>
              <a:rPr lang="tr-TR" b="1" dirty="0" err="1">
                <a:solidFill>
                  <a:srgbClr val="C00000"/>
                </a:solidFill>
                <a:latin typeface="Times New Roman" panose="02020603050405020304" pitchFamily="18" charset="0"/>
                <a:cs typeface="Times New Roman" panose="02020603050405020304" pitchFamily="18" charset="0"/>
              </a:rPr>
              <a:t>Eco</a:t>
            </a:r>
            <a:endParaRPr lang="tr-TR" dirty="0"/>
          </a:p>
        </p:txBody>
      </p:sp>
      <p:sp>
        <p:nvSpPr>
          <p:cNvPr id="3" name="İçerik Yer Tutucusu 2"/>
          <p:cNvSpPr>
            <a:spLocks noGrp="1"/>
          </p:cNvSpPr>
          <p:nvPr>
            <p:ph idx="1"/>
          </p:nvPr>
        </p:nvSpPr>
        <p:spPr>
          <a:xfrm>
            <a:off x="466165" y="923365"/>
            <a:ext cx="10887635" cy="5620870"/>
          </a:xfrm>
        </p:spPr>
        <p:txBody>
          <a:bodyPr>
            <a:normAutofit fontScale="85000" lnSpcReduction="20000"/>
          </a:bodyPr>
          <a:lstStyle/>
          <a:p>
            <a:pPr algn="just"/>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texts</a:t>
            </a:r>
            <a:r>
              <a:rPr lang="tr-TR" dirty="0">
                <a:latin typeface="Times New Roman" panose="02020603050405020304" pitchFamily="18" charset="0"/>
                <a:cs typeface="Times New Roman" panose="02020603050405020304" pitchFamily="18" charset="0"/>
              </a:rPr>
              <a:t>: “a network of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dependent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upon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different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subject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reinforcements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verbal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reinforced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non-verbal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gestures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proxemic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behaviours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correlated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richness</a:t>
            </a:r>
            <a:r>
              <a:rPr lang="tr-TR" dirty="0">
                <a:latin typeface="Times New Roman" panose="02020603050405020304" pitchFamily="18" charset="0"/>
                <a:cs typeface="Times New Roman" panose="02020603050405020304" pitchFamily="18" charset="0"/>
              </a:rPr>
              <a:t> as a “</a:t>
            </a:r>
            <a:r>
              <a:rPr lang="tr-TR" dirty="0" err="1">
                <a:latin typeface="Times New Roman" panose="02020603050405020304" pitchFamily="18" charset="0"/>
                <a:cs typeface="Times New Roman" panose="02020603050405020304" pitchFamily="18" charset="0"/>
              </a:rPr>
              <a:t>source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information</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underlined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simultaneously</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keeping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with</a:t>
            </a:r>
            <a:r>
              <a:rPr lang="tr-TR" dirty="0">
                <a:latin typeface="Times New Roman" panose="02020603050405020304" pitchFamily="18" charset="0"/>
                <a:cs typeface="Times New Roman" panose="02020603050405020304" pitchFamily="18" charset="0"/>
              </a:rPr>
              <a:t> his </a:t>
            </a:r>
            <a:r>
              <a:rPr lang="tr-TR" dirty="0" err="1">
                <a:latin typeface="Times New Roman" panose="02020603050405020304" pitchFamily="18" charset="0"/>
                <a:cs typeface="Times New Roman" panose="02020603050405020304" pitchFamily="18" charset="0"/>
              </a:rPr>
              <a:t>reading</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openness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subject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 network of </a:t>
            </a:r>
            <a:r>
              <a:rPr lang="tr-TR" dirty="0" err="1">
                <a:latin typeface="Times New Roman" panose="02020603050405020304" pitchFamily="18" charset="0"/>
                <a:cs typeface="Times New Roman" panose="02020603050405020304" pitchFamily="18" charset="0"/>
              </a:rPr>
              <a:t>constraints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allow</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certain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optional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results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Some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these</a:t>
            </a:r>
            <a:r>
              <a:rPr lang="tr-TR" dirty="0">
                <a:latin typeface="Times New Roman" panose="02020603050405020304" pitchFamily="18" charset="0"/>
                <a:cs typeface="Times New Roman" panose="02020603050405020304" pitchFamily="18" charset="0"/>
              </a:rPr>
              <a:t> can be </a:t>
            </a:r>
            <a:r>
              <a:rPr lang="tr-TR" dirty="0" err="1">
                <a:latin typeface="Times New Roman" panose="02020603050405020304" pitchFamily="18" charset="0"/>
                <a:cs typeface="Times New Roman" panose="02020603050405020304" pitchFamily="18" charset="0"/>
              </a:rPr>
              <a:t>considered</a:t>
            </a:r>
            <a:r>
              <a:rPr lang="tr-TR" dirty="0">
                <a:latin typeface="Times New Roman" panose="02020603050405020304" pitchFamily="18" charset="0"/>
                <a:cs typeface="Times New Roman" panose="02020603050405020304" pitchFamily="18" charset="0"/>
              </a:rPr>
              <a:t> as </a:t>
            </a:r>
            <a:r>
              <a:rPr lang="tr-TR" dirty="0" err="1">
                <a:latin typeface="Times New Roman" panose="02020603050405020304" pitchFamily="18" charset="0"/>
                <a:cs typeface="Times New Roman" panose="02020603050405020304" pitchFamily="18" charset="0"/>
              </a:rPr>
              <a:t>fertile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inferences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enrich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original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others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aberrations</a:t>
            </a:r>
            <a:r>
              <a:rPr lang="tr-TR" dirty="0" smtClean="0">
                <a:latin typeface="Times New Roman" panose="02020603050405020304" pitchFamily="18" charset="0"/>
                <a:cs typeface="Times New Roman" panose="02020603050405020304" pitchFamily="18" charset="0"/>
              </a:rPr>
              <a:t>’.”</a:t>
            </a:r>
          </a:p>
          <a:p>
            <a:pPr algn="just"/>
            <a:r>
              <a:rPr lang="tr-TR" dirty="0" err="1" smtClean="0">
                <a:latin typeface="Times New Roman" panose="02020603050405020304" pitchFamily="18" charset="0"/>
                <a:cs typeface="Times New Roman" panose="02020603050405020304" pitchFamily="18" charset="0"/>
              </a:rPr>
              <a:t>Eco</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defines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aberrant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decoding</a:t>
            </a:r>
            <a:r>
              <a:rPr lang="tr-TR" dirty="0">
                <a:latin typeface="Times New Roman" panose="02020603050405020304" pitchFamily="18" charset="0"/>
                <a:cs typeface="Times New Roman" panose="02020603050405020304" pitchFamily="18" charset="0"/>
              </a:rPr>
              <a:t> as a “</a:t>
            </a:r>
            <a:r>
              <a:rPr lang="tr-TR" dirty="0" err="1">
                <a:latin typeface="Times New Roman" panose="02020603050405020304" pitchFamily="18" charset="0"/>
                <a:cs typeface="Times New Roman" panose="02020603050405020304" pitchFamily="18" charset="0"/>
              </a:rPr>
              <a:t>betrayal</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sender’s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intentions</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resists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defining</a:t>
            </a:r>
            <a:r>
              <a:rPr lang="tr-TR" dirty="0">
                <a:latin typeface="Times New Roman" panose="02020603050405020304" pitchFamily="18" charset="0"/>
                <a:cs typeface="Times New Roman" panose="02020603050405020304" pitchFamily="18" charset="0"/>
              </a:rPr>
              <a:t> it </a:t>
            </a:r>
            <a:r>
              <a:rPr lang="tr-TR" dirty="0" err="1">
                <a:latin typeface="Times New Roman" panose="02020603050405020304" pitchFamily="18" charset="0"/>
                <a:cs typeface="Times New Roman" panose="02020603050405020304" pitchFamily="18" charset="0"/>
              </a:rPr>
              <a:t>negatively</a:t>
            </a:r>
            <a:r>
              <a:rPr lang="tr-TR" dirty="0">
                <a:latin typeface="Times New Roman" panose="02020603050405020304" pitchFamily="18" charset="0"/>
                <a:cs typeface="Times New Roman" panose="02020603050405020304" pitchFamily="18" charset="0"/>
              </a:rPr>
              <a:t>. He </a:t>
            </a:r>
            <a:r>
              <a:rPr lang="tr-TR" dirty="0" err="1">
                <a:latin typeface="Times New Roman" panose="02020603050405020304" pitchFamily="18" charset="0"/>
                <a:cs typeface="Times New Roman" panose="02020603050405020304" pitchFamily="18" charset="0"/>
              </a:rPr>
              <a:t>mentions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possibility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addressee’s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context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produce</a:t>
            </a:r>
            <a:r>
              <a:rPr lang="tr-TR" dirty="0">
                <a:latin typeface="Times New Roman" panose="02020603050405020304" pitchFamily="18" charset="0"/>
                <a:cs typeface="Times New Roman" panose="02020603050405020304" pitchFamily="18" charset="0"/>
              </a:rPr>
              <a:t> an </a:t>
            </a:r>
            <a:r>
              <a:rPr lang="tr-TR" dirty="0" err="1">
                <a:latin typeface="Times New Roman" panose="02020603050405020304" pitchFamily="18" charset="0"/>
                <a:cs typeface="Times New Roman" panose="02020603050405020304" pitchFamily="18" charset="0"/>
              </a:rPr>
              <a:t>interpretation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unforeseen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sender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cases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when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addressee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cannot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isolate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sender’s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successfully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substitute</a:t>
            </a:r>
            <a:r>
              <a:rPr lang="tr-TR" dirty="0">
                <a:latin typeface="Times New Roman" panose="02020603050405020304" pitchFamily="18" charset="0"/>
                <a:cs typeface="Times New Roman" panose="02020603050405020304" pitchFamily="18" charset="0"/>
              </a:rPr>
              <a:t> his </a:t>
            </a:r>
            <a:r>
              <a:rPr lang="tr-TR" dirty="0" err="1">
                <a:latin typeface="Times New Roman" panose="02020603050405020304" pitchFamily="18" charset="0"/>
                <a:cs typeface="Times New Roman" panose="02020603050405020304" pitchFamily="18" charset="0"/>
              </a:rPr>
              <a:t>own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becomes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noise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It</a:t>
            </a:r>
            <a:r>
              <a:rPr lang="tr-TR" dirty="0">
                <a:latin typeface="Times New Roman" panose="02020603050405020304" pitchFamily="18" charset="0"/>
                <a:cs typeface="Times New Roman" panose="02020603050405020304" pitchFamily="18" charset="0"/>
              </a:rPr>
              <a:t> is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level</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subcodes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actual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circumstances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content</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messages</a:t>
            </a:r>
            <a:r>
              <a:rPr lang="tr-TR" dirty="0">
                <a:latin typeface="Times New Roman" panose="02020603050405020304" pitchFamily="18" charset="0"/>
                <a:cs typeface="Times New Roman" panose="02020603050405020304" pitchFamily="18" charset="0"/>
              </a:rPr>
              <a:t> can be </a:t>
            </a:r>
            <a:r>
              <a:rPr lang="tr-TR" dirty="0" err="1">
                <a:latin typeface="Times New Roman" panose="02020603050405020304" pitchFamily="18" charset="0"/>
                <a:cs typeface="Times New Roman" panose="02020603050405020304" pitchFamily="18" charset="0"/>
              </a:rPr>
              <a:t>changed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semiotic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ground</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destiny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received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Eco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looks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forward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study</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its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highly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articulated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pragmatics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other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words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much</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what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characterizes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cultural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studies</a:t>
            </a:r>
            <a:r>
              <a:rPr lang="tr-TR" dirty="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Acting</a:t>
            </a:r>
            <a:r>
              <a:rPr lang="tr-TR" dirty="0">
                <a:latin typeface="Times New Roman" panose="02020603050405020304" pitchFamily="18" charset="0"/>
                <a:cs typeface="Times New Roman" panose="02020603050405020304" pitchFamily="18" charset="0"/>
              </a:rPr>
              <a:t> on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circumstances</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message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reception</a:t>
            </a:r>
            <a:r>
              <a:rPr lang="tr-TR" dirty="0">
                <a:latin typeface="Times New Roman" panose="02020603050405020304" pitchFamily="18" charset="0"/>
                <a:cs typeface="Times New Roman" panose="02020603050405020304" pitchFamily="18" charset="0"/>
              </a:rPr>
              <a:t> has </a:t>
            </a:r>
            <a:r>
              <a:rPr lang="tr-TR" dirty="0" err="1">
                <a:latin typeface="Times New Roman" panose="02020603050405020304" pitchFamily="18" charset="0"/>
                <a:cs typeface="Times New Roman" panose="02020603050405020304" pitchFamily="18" charset="0"/>
              </a:rPr>
              <a:t>been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explored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through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important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trope</a:t>
            </a:r>
            <a:r>
              <a:rPr lang="tr-TR" dirty="0">
                <a:latin typeface="Times New Roman" panose="02020603050405020304" pitchFamily="18" charset="0"/>
                <a:cs typeface="Times New Roman" panose="02020603050405020304" pitchFamily="18" charset="0"/>
              </a:rPr>
              <a:t> of </a:t>
            </a:r>
            <a:r>
              <a:rPr lang="tr-TR" dirty="0" err="1">
                <a:latin typeface="Times New Roman" panose="02020603050405020304" pitchFamily="18" charset="0"/>
                <a:cs typeface="Times New Roman" panose="02020603050405020304" pitchFamily="18" charset="0"/>
              </a:rPr>
              <a:t>poaching</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which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expression-message</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redefined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and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recontextualized</a:t>
            </a:r>
            <a:r>
              <a:rPr lang="tr-TR" dirty="0">
                <a:latin typeface="Times New Roman" panose="02020603050405020304" pitchFamily="18" charset="0"/>
                <a:cs typeface="Times New Roman" panose="02020603050405020304" pitchFamily="18" charset="0"/>
              </a:rPr>
              <a:t> but </a:t>
            </a:r>
            <a:r>
              <a:rPr lang="tr-TR" dirty="0" err="1">
                <a:latin typeface="Times New Roman" panose="02020603050405020304" pitchFamily="18" charset="0"/>
                <a:cs typeface="Times New Roman" panose="02020603050405020304" pitchFamily="18" charset="0"/>
              </a:rPr>
              <a:t>most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importantly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actually</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reformulated</a:t>
            </a:r>
            <a:r>
              <a:rPr lang="tr-TR" dirty="0" smtClean="0">
                <a:latin typeface="Times New Roman" panose="02020603050405020304" pitchFamily="18" charset="0"/>
                <a:cs typeface="Times New Roman" panose="02020603050405020304" pitchFamily="18" charset="0"/>
              </a:rPr>
              <a:t>.</a:t>
            </a:r>
            <a:endParaRPr lang="tr-TR" dirty="0"/>
          </a:p>
        </p:txBody>
      </p:sp>
    </p:spTree>
    <p:extLst>
      <p:ext uri="{BB962C8B-B14F-4D97-AF65-F5344CB8AC3E}">
        <p14:creationId xmlns:p14="http://schemas.microsoft.com/office/powerpoint/2010/main" val="2014233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65816"/>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Semiotic</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models</a:t>
            </a:r>
            <a:r>
              <a:rPr lang="tr-TR" b="1" dirty="0">
                <a:solidFill>
                  <a:srgbClr val="C00000"/>
                </a:solidFill>
                <a:latin typeface="Times New Roman" panose="02020603050405020304" pitchFamily="18" charset="0"/>
                <a:cs typeface="Times New Roman" panose="02020603050405020304" pitchFamily="18" charset="0"/>
              </a:rPr>
              <a:t>: Umberto </a:t>
            </a:r>
            <a:r>
              <a:rPr lang="tr-TR" b="1" dirty="0" err="1">
                <a:solidFill>
                  <a:srgbClr val="C00000"/>
                </a:solidFill>
                <a:latin typeface="Times New Roman" panose="02020603050405020304" pitchFamily="18" charset="0"/>
                <a:cs typeface="Times New Roman" panose="02020603050405020304" pitchFamily="18" charset="0"/>
              </a:rPr>
              <a:t>Eco</a:t>
            </a:r>
            <a:endParaRPr lang="tr-TR" dirty="0"/>
          </a:p>
        </p:txBody>
      </p:sp>
      <p:sp>
        <p:nvSpPr>
          <p:cNvPr id="3" name="İçerik Yer Tutucusu 2"/>
          <p:cNvSpPr>
            <a:spLocks noGrp="1"/>
          </p:cNvSpPr>
          <p:nvPr>
            <p:ph idx="1"/>
          </p:nvPr>
        </p:nvSpPr>
        <p:spPr>
          <a:xfrm>
            <a:off x="358588" y="1189130"/>
            <a:ext cx="10995212" cy="5130987"/>
          </a:xfrm>
        </p:spPr>
        <p:txBody>
          <a:bodyPr>
            <a:normAutofit fontScale="92500"/>
          </a:bodyPr>
          <a:lstStyle/>
          <a:p>
            <a:pPr marL="0" indent="0" algn="just">
              <a:buNone/>
            </a:pPr>
            <a:r>
              <a:rPr lang="tr-TR" dirty="0" err="1" smtClean="0">
                <a:latin typeface="Times New Roman" panose="02020603050405020304" pitchFamily="18" charset="0"/>
                <a:cs typeface="Times New Roman" panose="02020603050405020304" pitchFamily="18" charset="0"/>
              </a:rPr>
              <a:t>Finally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one</a:t>
            </a:r>
            <a:r>
              <a:rPr lang="tr-TR" dirty="0" smtClean="0">
                <a:latin typeface="Times New Roman" panose="02020603050405020304" pitchFamily="18" charset="0"/>
                <a:cs typeface="Times New Roman" panose="02020603050405020304" pitchFamily="18" charset="0"/>
              </a:rPr>
              <a:t> can </a:t>
            </a:r>
            <a:r>
              <a:rPr lang="tr-TR" dirty="0" err="1" smtClean="0">
                <a:latin typeface="Times New Roman" panose="02020603050405020304" pitchFamily="18" charset="0"/>
                <a:cs typeface="Times New Roman" panose="02020603050405020304" pitchFamily="18" charset="0"/>
              </a:rPr>
              <a:t>observe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that</a:t>
            </a:r>
            <a:r>
              <a:rPr lang="tr-TR"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Eco’s </a:t>
            </a:r>
            <a:r>
              <a:rPr lang="en-US" dirty="0">
                <a:latin typeface="Times New Roman" panose="02020603050405020304" pitchFamily="18" charset="0"/>
                <a:cs typeface="Times New Roman" panose="02020603050405020304" pitchFamily="18" charset="0"/>
              </a:rPr>
              <a:t>theory of codes and theory of modes of sign production provide many insights into the ways in which the meaning of signs may be culturally defined. He rejects what he calls ‘naïve </a:t>
            </a:r>
            <a:r>
              <a:rPr lang="en-US" dirty="0" err="1">
                <a:latin typeface="Times New Roman" panose="02020603050405020304" pitchFamily="18" charset="0"/>
                <a:cs typeface="Times New Roman" panose="02020603050405020304" pitchFamily="18" charset="0"/>
              </a:rPr>
              <a:t>iconism</a:t>
            </a:r>
            <a:r>
              <a:rPr lang="en-US" dirty="0">
                <a:latin typeface="Times New Roman" panose="02020603050405020304" pitchFamily="18" charset="0"/>
                <a:cs typeface="Times New Roman" panose="02020603050405020304" pitchFamily="18" charset="0"/>
              </a:rPr>
              <a:t>’ as a theory which falsely assumes that so-called 'iconic' signs must be similar or </a:t>
            </a:r>
            <a:r>
              <a:rPr lang="en-US" dirty="0" err="1">
                <a:latin typeface="Times New Roman" panose="02020603050405020304" pitchFamily="18" charset="0"/>
                <a:cs typeface="Times New Roman" panose="02020603050405020304" pitchFamily="18" charset="0"/>
              </a:rPr>
              <a:t>analgous</a:t>
            </a:r>
            <a:r>
              <a:rPr lang="en-US" dirty="0">
                <a:latin typeface="Times New Roman" panose="02020603050405020304" pitchFamily="18" charset="0"/>
                <a:cs typeface="Times New Roman" panose="02020603050405020304" pitchFamily="18" charset="0"/>
              </a:rPr>
              <a:t> to their objects, and he argues instead that the iconicity of any particular mode of sign-production is a matter of cultural convention. He explains, however, that to say that the iconicity of any particular mode of sign-production is a matter of cultural convention is not to say that it is a matter which is decided upon arbitrarily. To the contrary, the degree of iconicity of any particular expression may be determined by the degree to which the expression is correlated with its content, and may not be determined by the degree to which the expression is similar or analogous to some object to which it may refer. Iconicity may therefore be a property of a particular mode of producing ‘sign-functions,’ but may not be a property of any particular kind of sign.</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37272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2153</Words>
  <Application>Microsoft Office PowerPoint</Application>
  <PresentationFormat>Geniş ekran</PresentationFormat>
  <Paragraphs>44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Teması</vt:lpstr>
      <vt:lpstr>Semiotic models: Umberto Eco</vt:lpstr>
      <vt:lpstr>Semiotic models: Umberto Eco</vt:lpstr>
      <vt:lpstr>Semiotic models: Umberto Eco</vt:lpstr>
      <vt:lpstr>Semiotic models: Umberto Eco</vt:lpstr>
      <vt:lpstr>Semiotic models: Umberto Eco &amp; Fiske</vt:lpstr>
      <vt:lpstr>Semiotic models: Umberto Eco</vt:lpstr>
      <vt:lpstr>Semiotic models: Umberto Eco</vt:lpstr>
      <vt:lpstr>Semiotic models: Umberto Eco</vt:lpstr>
      <vt:lpstr>Semiotic models: Umberto Eco</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Hafta11</dc:title>
  <dc:creator>MUSTAFA GÜLEÇ</dc:creator>
  <cp:lastModifiedBy>MUSTAFA GÜLEÇ</cp:lastModifiedBy>
  <cp:revision>40</cp:revision>
  <dcterms:created xsi:type="dcterms:W3CDTF">2018-02-22T10:16:59Z</dcterms:created>
  <dcterms:modified xsi:type="dcterms:W3CDTF">2018-02-25T16:48:28Z</dcterms:modified>
</cp:coreProperties>
</file>