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61" r:id="rId4"/>
    <p:sldId id="257" r:id="rId5"/>
    <p:sldId id="258" r:id="rId6"/>
    <p:sldId id="262" r:id="rId7"/>
    <p:sldId id="263" r:id="rId8"/>
    <p:sldId id="259" r:id="rId9"/>
    <p:sldId id="264" r:id="rId10"/>
    <p:sldId id="265" r:id="rId11"/>
    <p:sldId id="266" r:id="rId12"/>
    <p:sldId id="267" r:id="rId13"/>
    <p:sldId id="271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188640"/>
            <a:ext cx="3168352" cy="1440160"/>
          </a:xfrm>
          <a:prstGeom prst="rect">
            <a:avLst/>
          </a:prstGeom>
        </p:spPr>
      </p:pic>
      <p:pic>
        <p:nvPicPr>
          <p:cNvPr id="11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700808"/>
          </a:xfrm>
          <a:prstGeom prst="rect">
            <a:avLst/>
          </a:prstGeom>
        </p:spPr>
      </p:pic>
      <p:sp>
        <p:nvSpPr>
          <p:cNvPr id="12" name="Dikdörtgen 16"/>
          <p:cNvSpPr/>
          <p:nvPr/>
        </p:nvSpPr>
        <p:spPr>
          <a:xfrm>
            <a:off x="0" y="3573016"/>
            <a:ext cx="89930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dirty="0">
                <a:latin typeface="Arial Rounded MT Bold" pitchFamily="34" charset="0"/>
              </a:rPr>
              <a:t>Sağlık Bilimleri Fakültesi </a:t>
            </a:r>
          </a:p>
          <a:p>
            <a:pPr algn="ctr"/>
            <a:r>
              <a:rPr lang="tr-TR" sz="3600" b="1" dirty="0">
                <a:latin typeface="Arial Rounded MT Bold" pitchFamily="34" charset="0"/>
              </a:rPr>
              <a:t>Çocuk Gelişimi Bölümü</a:t>
            </a:r>
          </a:p>
        </p:txBody>
      </p:sp>
      <p:sp>
        <p:nvSpPr>
          <p:cNvPr id="13" name="Akış Çizelgesi: Delikli Teyp 5"/>
          <p:cNvSpPr/>
          <p:nvPr/>
        </p:nvSpPr>
        <p:spPr>
          <a:xfrm>
            <a:off x="1547664" y="1268760"/>
            <a:ext cx="5904656" cy="1872208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chemeClr val="tx1"/>
                </a:solidFill>
                <a:latin typeface="Arial Rounded MT Bold" pitchFamily="34" charset="0"/>
              </a:rPr>
              <a:t>ERGENLİK PSİKOLOJİSİ</a:t>
            </a:r>
          </a:p>
        </p:txBody>
      </p:sp>
    </p:spTree>
    <p:extLst>
      <p:ext uri="{BB962C8B-B14F-4D97-AF65-F5344CB8AC3E}">
        <p14:creationId xmlns:p14="http://schemas.microsoft.com/office/powerpoint/2010/main" val="2197550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1763688" y="548680"/>
            <a:ext cx="5976664" cy="7200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DİNİ VE MANEVİ GELİŞİM</a:t>
            </a:r>
          </a:p>
        </p:txBody>
      </p:sp>
      <p:sp>
        <p:nvSpPr>
          <p:cNvPr id="5" name="4 Aşağı Ok"/>
          <p:cNvSpPr/>
          <p:nvPr/>
        </p:nvSpPr>
        <p:spPr>
          <a:xfrm>
            <a:off x="4572000" y="1700808"/>
            <a:ext cx="576064" cy="792088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7" name="6 Yuvarlatılmış Dikdörtgen"/>
          <p:cNvSpPr/>
          <p:nvPr/>
        </p:nvSpPr>
        <p:spPr>
          <a:xfrm>
            <a:off x="1835696" y="3068960"/>
            <a:ext cx="5616624" cy="122413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Din ve Kimlik Gelişimi</a:t>
            </a:r>
          </a:p>
          <a:p>
            <a:pPr algn="ctr">
              <a:buFont typeface="Arial" pitchFamily="34" charset="0"/>
              <a:buChar char="•"/>
            </a:pPr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Ergenlikte Bilişsel Gelişim ve Din</a:t>
            </a:r>
          </a:p>
          <a:p>
            <a:pPr algn="ctr">
              <a:buFont typeface="Arial" pitchFamily="34" charset="0"/>
              <a:buChar char="•"/>
            </a:pPr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Dinin Ergenlerin Hayatındaki Olumlu Rolü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908720"/>
            <a:ext cx="853244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Araştırmacılar, ergen kızların erkeklerden daha dindar olduğu bulgusuna ulaşmıştır.</a:t>
            </a:r>
          </a:p>
          <a:p>
            <a:pPr algn="just">
              <a:buFont typeface="Arial" pitchFamily="34" charset="0"/>
              <a:buChar char="•"/>
            </a:pPr>
            <a:r>
              <a:rPr lang="tr-TR" sz="2400" b="1" dirty="0">
                <a:latin typeface="Arial Rounded MT Bold" pitchFamily="34" charset="0"/>
              </a:rPr>
              <a:t>Din ve Kimlik Gelişimi: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Ergenler: Ben neden bu gezegendeyim? Benim dini görüşüm nedir?... Gibi sorular sorarak konuyu mantıklı kavramak için mücadele ederler.</a:t>
            </a:r>
          </a:p>
          <a:p>
            <a:pPr algn="just">
              <a:buFont typeface="Arial" pitchFamily="34" charset="0"/>
              <a:buChar char="•"/>
            </a:pPr>
            <a:r>
              <a:rPr lang="tr-TR" sz="2400" b="1" dirty="0">
                <a:latin typeface="Arial Rounded MT Bold" pitchFamily="34" charset="0"/>
              </a:rPr>
              <a:t>Ergenlikte Bilişsel Gelişim ve Din: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Soyut düşünmedeki artış, ergenlerin dini ve manevi kavramlar hakkında çeşitli fikirleri değerlendirmelerine imkan tanır.</a:t>
            </a:r>
          </a:p>
          <a:p>
            <a:pPr algn="just"/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908721"/>
            <a:ext cx="8229600" cy="3096344"/>
          </a:xfrm>
        </p:spPr>
        <p:txBody>
          <a:bodyPr>
            <a:normAutofit/>
          </a:bodyPr>
          <a:lstStyle/>
          <a:p>
            <a:pPr algn="just"/>
            <a:r>
              <a:rPr lang="tr-TR" sz="2400" b="1" dirty="0">
                <a:latin typeface="Arial Rounded MT Bold" pitchFamily="34" charset="0"/>
              </a:rPr>
              <a:t>Dinin Ergenlerin Hayatındaki Olumlu Rolü: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Araştırma sonuçları, dinin çeşitli yönlerinin ergenler için bazı olumlu işlevleri olduğunu söylemektedir.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Ergenlerin sağlığı üzerinde ve onların problemli davranışlar sergileyip sergilememelerinde rol oynar.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Dindar birçok </a:t>
            </a:r>
            <a:r>
              <a:rPr lang="tr-TR" sz="2400">
                <a:latin typeface="Arial Rounded MT Bold" pitchFamily="34" charset="0"/>
              </a:rPr>
              <a:t>ergen, dinin </a:t>
            </a:r>
            <a:r>
              <a:rPr lang="tr-TR" sz="2400" dirty="0">
                <a:latin typeface="Arial Rounded MT Bold" pitchFamily="34" charset="0"/>
              </a:rPr>
              <a:t>insanları önemseme ve onlarla ilgilenmeye ilişkin mesajlarını da benimsiyor.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  <a:p>
            <a:pPr algn="just"/>
            <a:endParaRPr lang="tr-T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AC7BC3-470D-4D40-BDB2-07E75201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80B4736-5B79-E843-9BF6-BA563C8F638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628741"/>
          <a:ext cx="8229600" cy="24688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454016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Bee, H. And Boyd, D. 2010. The Developing Child. Pearson Education, Boston.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853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Bilgin, M. , İnanç, B.Y. Ve Atıcı, M.K. 2008. Çocuk ve Ergen Gelişimi. Pegem Aakademi Yayınıcılık,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516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Mertens, B.S. , Anfara, N.A. And Caskey,M.M. 2006. The Young Adolescent and The Middle School. Information Publishing, North Carolina.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807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 B. 1987. Ergenlik Psikolojisi. Hacettepe Taş,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999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Onur,B. 2008. Gelişim Psikolojisi. İmge Kitabevi,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289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Schab, L,M. The Anxiety Workbook For Teens.Instant Help Bokks, Oakland.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075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 err="1">
                          <a:effectLst/>
                        </a:rPr>
                        <a:t>Weis</a:t>
                      </a:r>
                      <a:r>
                        <a:rPr lang="tr-TR" dirty="0">
                          <a:effectLst/>
                        </a:rPr>
                        <a:t>, R. 2008. </a:t>
                      </a:r>
                      <a:r>
                        <a:rPr lang="tr-TR" dirty="0" err="1">
                          <a:effectLst/>
                        </a:rPr>
                        <a:t>Abnormal</a:t>
                      </a:r>
                      <a:r>
                        <a:rPr lang="tr-TR" dirty="0">
                          <a:effectLst/>
                        </a:rPr>
                        <a:t> Child </a:t>
                      </a:r>
                      <a:r>
                        <a:rPr lang="tr-TR" dirty="0" err="1">
                          <a:effectLst/>
                        </a:rPr>
                        <a:t>and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Adoslescent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Psychology</a:t>
                      </a:r>
                      <a:r>
                        <a:rPr lang="tr-TR" dirty="0">
                          <a:effectLst/>
                        </a:rPr>
                        <a:t>. </a:t>
                      </a:r>
                      <a:r>
                        <a:rPr lang="tr-TR" dirty="0" err="1">
                          <a:effectLst/>
                        </a:rPr>
                        <a:t>Sage</a:t>
                      </a:r>
                      <a:r>
                        <a:rPr lang="tr-TR" dirty="0">
                          <a:effectLst/>
                        </a:rPr>
                        <a:t> Publications, California.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70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6294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Oval"/>
          <p:cNvSpPr/>
          <p:nvPr/>
        </p:nvSpPr>
        <p:spPr>
          <a:xfrm>
            <a:off x="1835696" y="1628800"/>
            <a:ext cx="5688632" cy="338437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Arial Rounded MT Bold" pitchFamily="34" charset="0"/>
              </a:rPr>
              <a:t>ERGENLİK DÖNEMİNDE KİŞİLİK GELİŞİMİ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1475656" y="764704"/>
            <a:ext cx="6480720" cy="86409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BENLİK,KİMLİK VE DİNİ/MANEVİ GELİŞİM</a:t>
            </a:r>
          </a:p>
        </p:txBody>
      </p:sp>
      <p:sp>
        <p:nvSpPr>
          <p:cNvPr id="5" name="4 Aşağı Ok"/>
          <p:cNvSpPr/>
          <p:nvPr/>
        </p:nvSpPr>
        <p:spPr>
          <a:xfrm>
            <a:off x="4355976" y="2060848"/>
            <a:ext cx="648072" cy="936104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Yuvarlatılmış Dikdörtgen"/>
          <p:cNvSpPr/>
          <p:nvPr/>
        </p:nvSpPr>
        <p:spPr>
          <a:xfrm>
            <a:off x="1187624" y="3429000"/>
            <a:ext cx="1944216" cy="7920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ÖZ SAYGI </a:t>
            </a:r>
          </a:p>
        </p:txBody>
      </p:sp>
      <p:sp>
        <p:nvSpPr>
          <p:cNvPr id="7" name="6 Yuvarlatılmış Dikdörtgen"/>
          <p:cNvSpPr/>
          <p:nvPr/>
        </p:nvSpPr>
        <p:spPr>
          <a:xfrm>
            <a:off x="6228184" y="3429000"/>
            <a:ext cx="2088232" cy="7920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DİNİ VE MANEVİ GELİŞİM</a:t>
            </a:r>
          </a:p>
        </p:txBody>
      </p:sp>
      <p:sp>
        <p:nvSpPr>
          <p:cNvPr id="8" name="7 Yuvarlatılmış Dikdörtgen"/>
          <p:cNvSpPr/>
          <p:nvPr/>
        </p:nvSpPr>
        <p:spPr>
          <a:xfrm>
            <a:off x="3635896" y="3429000"/>
            <a:ext cx="1944216" cy="7920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KİMLİK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2060848"/>
            <a:ext cx="8676456" cy="244827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Ergenlikte önemli sosyoduygusal değişiklikler meydana gelir.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Ergenlik döneminde bireyin kendini anlamaya yönelik, artan çabaları ve kimlik arayışı değişiklikler arasındadır.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 suç işleme ve depresyon gibi sosyoduygusal problemler de geliştirebilirler.</a:t>
            </a:r>
          </a:p>
          <a:p>
            <a:pPr algn="just">
              <a:buNone/>
            </a:pPr>
            <a:r>
              <a:rPr lang="tr-TR" sz="2400" dirty="0">
                <a:latin typeface="Arial Rounded MT Bold" pitchFamily="34" charset="0"/>
              </a:rPr>
              <a:t> </a:t>
            </a:r>
          </a:p>
        </p:txBody>
      </p:sp>
      <p:sp>
        <p:nvSpPr>
          <p:cNvPr id="5" name="4 Yuvarlatılmış Dikdörtgen"/>
          <p:cNvSpPr/>
          <p:nvPr/>
        </p:nvSpPr>
        <p:spPr>
          <a:xfrm>
            <a:off x="1475656" y="548680"/>
            <a:ext cx="6480720" cy="86409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BENLİK,KİMLİK VE DİNİ/MANEVİ GELİŞİM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556792"/>
            <a:ext cx="8686800" cy="334096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Öz saygı, gerçek ile örtüşmeyen algılamaları yansıtır.  Bir ergenin öz saygısı örneğin zeki ya da çekici olup olmadığına dair bir algılamayı gösterebilir.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Yüksek düzeyde öz saygı; kişi olarak o bireyin değerli olduğuna, başarılarına ilişkin doğru, haklı algılamaları ifade edebilir.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Kendini beğenmişlik, gösteriş, ihtişam… gibi duyguların da işareti olabilir.	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2843808" y="620688"/>
            <a:ext cx="3456384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ÖZ SAYGI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600201"/>
            <a:ext cx="8219256" cy="319695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Ben kimim? Hayatımda neler yapacağım? Benin farkım ne? Ben kendi başıma nasıl yapabilirim?  Bütün bu sorular bir kimlik arayışını yansıtıyor.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Kimliğe dair soruların ne kadar önemli olduğunu ilk defa Erikson ortaya koymuştur.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Erikson, ergenlerin kim, ne olduklarına ve hayatta nereye gittiklerine karar vermekle karşı karşıya kaldıklarını söyler.</a:t>
            </a:r>
          </a:p>
          <a:p>
            <a:pPr algn="just">
              <a:buNone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4" name="3 Yuvarlatılmış Dikdörtgen"/>
          <p:cNvSpPr/>
          <p:nvPr/>
        </p:nvSpPr>
        <p:spPr>
          <a:xfrm>
            <a:off x="3131840" y="548680"/>
            <a:ext cx="2952328" cy="50405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KİMLİK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4525963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1" dirty="0">
                <a:latin typeface="Arial Rounded MT Bold" pitchFamily="34" charset="0"/>
              </a:rPr>
              <a:t>Kimlik, birçok parçadan oluşan bir kendini betimlemedir ve şunları da içerir: 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Mesleki ve kariyer kimliği,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Siyasal kimlik,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İlişki kimliği,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Başarı Kimliği/Entelektüel kimlik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Fiziksel Kimlik,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Cinsel kimlik,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Kültürel/etnik kimlik,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Kişilik,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İlgiler.</a:t>
            </a:r>
          </a:p>
          <a:p>
            <a:pPr algn="just"/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395536" y="980728"/>
            <a:ext cx="8460432" cy="367240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tr-TR" sz="2400" b="1" dirty="0">
                <a:latin typeface="Arial Rounded MT Bold" pitchFamily="34" charset="0"/>
              </a:rPr>
              <a:t>Gelişimsel Değişmeler: </a:t>
            </a:r>
            <a:r>
              <a:rPr lang="tr-TR" sz="2400" dirty="0">
                <a:latin typeface="Arial Rounded MT Bold" pitchFamily="34" charset="0"/>
              </a:rPr>
              <a:t>Erikson’un kimlik gelişim kuramı dört kimlik statüsünden oluşur: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 Rounded MT Bold" pitchFamily="34" charset="0"/>
              </a:rPr>
              <a:t>Dağınık Kimlik: </a:t>
            </a:r>
          </a:p>
          <a:p>
            <a:pPr marL="457200" indent="-457200" algn="just"/>
            <a:r>
              <a:rPr lang="tr-TR" sz="2400" dirty="0">
                <a:latin typeface="Arial Rounded MT Bold" pitchFamily="34" charset="0"/>
              </a:rPr>
              <a:t>Henüz bunalım yaşamamış,bir bağlanmanın olmadığı statü.</a:t>
            </a:r>
          </a:p>
          <a:p>
            <a:pPr marL="457200" indent="-457200" algn="just">
              <a:buNone/>
            </a:pPr>
            <a:r>
              <a:rPr lang="tr-TR" sz="2400" b="1" dirty="0">
                <a:latin typeface="Arial Rounded MT Bold" pitchFamily="34" charset="0"/>
              </a:rPr>
              <a:t>2.İpotekli Kimlik:</a:t>
            </a:r>
          </a:p>
          <a:p>
            <a:pPr marL="457200" indent="-457200" algn="just"/>
            <a:r>
              <a:rPr lang="tr-TR" sz="2400" dirty="0">
                <a:latin typeface="Arial Rounded MT Bold" pitchFamily="34" charset="0"/>
              </a:rPr>
              <a:t>Bağlanmışlığı olan, bunalım yaşamamış bireylerin statüsü.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752528"/>
          </a:xfrm>
        </p:spPr>
        <p:txBody>
          <a:bodyPr>
            <a:normAutofit/>
          </a:bodyPr>
          <a:lstStyle/>
          <a:p>
            <a:pPr marL="457200" indent="-457200" algn="just">
              <a:buNone/>
            </a:pPr>
            <a:r>
              <a:rPr lang="tr-TR" sz="2400" b="1" dirty="0">
                <a:latin typeface="Arial Rounded MT Bold" pitchFamily="34" charset="0"/>
              </a:rPr>
              <a:t>3.Moratoryum Kimlik:</a:t>
            </a:r>
          </a:p>
          <a:p>
            <a:pPr marL="457200" indent="-457200" algn="just"/>
            <a:r>
              <a:rPr lang="tr-TR" sz="2400" dirty="0">
                <a:latin typeface="Arial Rounded MT Bold" pitchFamily="34" charset="0"/>
              </a:rPr>
              <a:t>Bir bunalımın ortasında fakat bağlanmaları henüz olmayan ya da belli belirsiz tanımlanmış bireylerin statüsü.</a:t>
            </a:r>
          </a:p>
          <a:p>
            <a:pPr marL="457200" indent="-457200" algn="just">
              <a:buNone/>
            </a:pPr>
            <a:r>
              <a:rPr lang="tr-TR" sz="2400" b="1" dirty="0">
                <a:latin typeface="Arial Rounded MT Bold" pitchFamily="34" charset="0"/>
              </a:rPr>
              <a:t>4.Başarılı Kimlik:</a:t>
            </a:r>
          </a:p>
          <a:p>
            <a:pPr marL="457200" indent="-457200" algn="just"/>
            <a:r>
              <a:rPr lang="tr-TR" sz="2400" dirty="0">
                <a:latin typeface="Arial Rounded MT Bold" pitchFamily="34" charset="0"/>
              </a:rPr>
              <a:t>Bunalım geçirmiş, bir karara varıp kararlarına bağlanmış olan kişilerin statüsü.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tr-TR" sz="2400" b="1" dirty="0">
                <a:latin typeface="Arial Rounded MT Bold" pitchFamily="34" charset="0"/>
              </a:rPr>
              <a:t>Etnik kimlik: </a:t>
            </a:r>
            <a:r>
              <a:rPr lang="tr-TR" sz="2400" dirty="0">
                <a:latin typeface="Arial Rounded MT Bold" pitchFamily="34" charset="0"/>
              </a:rPr>
              <a:t>Benliğin, kalıcı bir yönüdür; bir etnik gruba aidiyet duygusunu ve bu aidiyet ile ilgili duygu ve tutumları da içermektedir.</a:t>
            </a:r>
            <a:endParaRPr lang="tr-TR" sz="2400" b="1" dirty="0">
              <a:latin typeface="Arial Rounded MT Bold" pitchFamily="34" charset="0"/>
            </a:endParaRPr>
          </a:p>
          <a:p>
            <a:pPr marL="457200" indent="-457200" algn="just"/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607</Words>
  <Application>Microsoft Macintosh PowerPoint</Application>
  <PresentationFormat>Ekran Gösterisi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Ergenlik Döneminde Kişilik Gelişimi </dc:title>
  <dc:creator>CASPER</dc:creator>
  <cp:lastModifiedBy>Taşkın TAŞTEPE</cp:lastModifiedBy>
  <cp:revision>15</cp:revision>
  <dcterms:created xsi:type="dcterms:W3CDTF">2017-10-21T17:57:34Z</dcterms:created>
  <dcterms:modified xsi:type="dcterms:W3CDTF">2020-05-04T20:44:33Z</dcterms:modified>
</cp:coreProperties>
</file>